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Lst>
  <p:notesMasterIdLst>
    <p:notesMasterId r:id="rId80"/>
  </p:notesMasterIdLst>
  <p:sldIdLst>
    <p:sldId id="256" r:id="rId2"/>
    <p:sldId id="258" r:id="rId3"/>
    <p:sldId id="257" r:id="rId4"/>
    <p:sldId id="259" r:id="rId5"/>
    <p:sldId id="260" r:id="rId6"/>
    <p:sldId id="261" r:id="rId7"/>
    <p:sldId id="262" r:id="rId8"/>
    <p:sldId id="278" r:id="rId9"/>
    <p:sldId id="274" r:id="rId10"/>
    <p:sldId id="279" r:id="rId11"/>
    <p:sldId id="280" r:id="rId12"/>
    <p:sldId id="281" r:id="rId13"/>
    <p:sldId id="282" r:id="rId14"/>
    <p:sldId id="341" r:id="rId15"/>
    <p:sldId id="284" r:id="rId16"/>
    <p:sldId id="285" r:id="rId17"/>
    <p:sldId id="288" r:id="rId18"/>
    <p:sldId id="289" r:id="rId19"/>
    <p:sldId id="290" r:id="rId20"/>
    <p:sldId id="291" r:id="rId21"/>
    <p:sldId id="292" r:id="rId22"/>
    <p:sldId id="293" r:id="rId23"/>
    <p:sldId id="294" r:id="rId24"/>
    <p:sldId id="296" r:id="rId25"/>
    <p:sldId id="297" r:id="rId26"/>
    <p:sldId id="298" r:id="rId27"/>
    <p:sldId id="299" r:id="rId28"/>
    <p:sldId id="300" r:id="rId29"/>
    <p:sldId id="301" r:id="rId30"/>
    <p:sldId id="303" r:id="rId31"/>
    <p:sldId id="304" r:id="rId32"/>
    <p:sldId id="305" r:id="rId33"/>
    <p:sldId id="306" r:id="rId34"/>
    <p:sldId id="307" r:id="rId35"/>
    <p:sldId id="308" r:id="rId36"/>
    <p:sldId id="317" r:id="rId37"/>
    <p:sldId id="318" r:id="rId38"/>
    <p:sldId id="310" r:id="rId39"/>
    <p:sldId id="311" r:id="rId40"/>
    <p:sldId id="312" r:id="rId41"/>
    <p:sldId id="313" r:id="rId42"/>
    <p:sldId id="314" r:id="rId43"/>
    <p:sldId id="315" r:id="rId44"/>
    <p:sldId id="316" r:id="rId45"/>
    <p:sldId id="283" r:id="rId46"/>
    <p:sldId id="319" r:id="rId47"/>
    <p:sldId id="320" r:id="rId48"/>
    <p:sldId id="349" r:id="rId49"/>
    <p:sldId id="321" r:id="rId50"/>
    <p:sldId id="322" r:id="rId51"/>
    <p:sldId id="323" r:id="rId52"/>
    <p:sldId id="324" r:id="rId53"/>
    <p:sldId id="325" r:id="rId54"/>
    <p:sldId id="326" r:id="rId55"/>
    <p:sldId id="327" r:id="rId56"/>
    <p:sldId id="328" r:id="rId57"/>
    <p:sldId id="329" r:id="rId58"/>
    <p:sldId id="351" r:id="rId59"/>
    <p:sldId id="352" r:id="rId60"/>
    <p:sldId id="353" r:id="rId61"/>
    <p:sldId id="330" r:id="rId62"/>
    <p:sldId id="331" r:id="rId63"/>
    <p:sldId id="332" r:id="rId64"/>
    <p:sldId id="333" r:id="rId65"/>
    <p:sldId id="334" r:id="rId66"/>
    <p:sldId id="335" r:id="rId67"/>
    <p:sldId id="336" r:id="rId68"/>
    <p:sldId id="337" r:id="rId69"/>
    <p:sldId id="338" r:id="rId70"/>
    <p:sldId id="339" r:id="rId71"/>
    <p:sldId id="340" r:id="rId72"/>
    <p:sldId id="342" r:id="rId73"/>
    <p:sldId id="343" r:id="rId74"/>
    <p:sldId id="344" r:id="rId75"/>
    <p:sldId id="345" r:id="rId76"/>
    <p:sldId id="346" r:id="rId77"/>
    <p:sldId id="347" r:id="rId78"/>
    <p:sldId id="348" r:id="rId79"/>
  </p:sldIdLst>
  <p:sldSz cx="12192000" cy="6858000"/>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Franklin Gothic Book" panose="020B050302010202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Franklin Gothic Book" panose="020B050302010202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Franklin Gothic Book" panose="020B050302010202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Franklin Gothic Book" panose="020B050302010202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Franklin Gothic Book" panose="020B0503020102020204" pitchFamily="34" charset="0"/>
        <a:ea typeface="+mn-ea"/>
        <a:cs typeface="+mn-cs"/>
      </a:defRPr>
    </a:lvl5pPr>
    <a:lvl6pPr marL="2286000" algn="l" defTabSz="914400" rtl="0" eaLnBrk="1" latinLnBrk="0" hangingPunct="1">
      <a:defRPr kern="1200">
        <a:solidFill>
          <a:schemeClr val="tx1"/>
        </a:solidFill>
        <a:latin typeface="Franklin Gothic Book" panose="020B0503020102020204" pitchFamily="34" charset="0"/>
        <a:ea typeface="+mn-ea"/>
        <a:cs typeface="+mn-cs"/>
      </a:defRPr>
    </a:lvl6pPr>
    <a:lvl7pPr marL="2743200" algn="l" defTabSz="914400" rtl="0" eaLnBrk="1" latinLnBrk="0" hangingPunct="1">
      <a:defRPr kern="1200">
        <a:solidFill>
          <a:schemeClr val="tx1"/>
        </a:solidFill>
        <a:latin typeface="Franklin Gothic Book" panose="020B0503020102020204" pitchFamily="34" charset="0"/>
        <a:ea typeface="+mn-ea"/>
        <a:cs typeface="+mn-cs"/>
      </a:defRPr>
    </a:lvl7pPr>
    <a:lvl8pPr marL="3200400" algn="l" defTabSz="914400" rtl="0" eaLnBrk="1" latinLnBrk="0" hangingPunct="1">
      <a:defRPr kern="1200">
        <a:solidFill>
          <a:schemeClr val="tx1"/>
        </a:solidFill>
        <a:latin typeface="Franklin Gothic Book" panose="020B0503020102020204" pitchFamily="34" charset="0"/>
        <a:ea typeface="+mn-ea"/>
        <a:cs typeface="+mn-cs"/>
      </a:defRPr>
    </a:lvl8pPr>
    <a:lvl9pPr marL="3657600" algn="l" defTabSz="914400" rtl="0" eaLnBrk="1" latinLnBrk="0" hangingPunct="1">
      <a:defRPr kern="1200">
        <a:solidFill>
          <a:schemeClr val="tx1"/>
        </a:solidFill>
        <a:latin typeface="Franklin Gothic Book" panose="020B05030201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2038" autoAdjust="0"/>
  </p:normalViewPr>
  <p:slideViewPr>
    <p:cSldViewPr snapToGrid="0">
      <p:cViewPr varScale="1">
        <p:scale>
          <a:sx n="105" d="100"/>
          <a:sy n="105" d="100"/>
        </p:scale>
        <p:origin x="834" y="10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85" Type="http://schemas.microsoft.com/office/2015/10/relationships/revisionInfo" Target="revisionInfo.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61" Type="http://schemas.openxmlformats.org/officeDocument/2006/relationships/slide" Target="slides/slide60.xml"/><Relationship Id="rId8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F6CB3FD-0692-440B-B204-E2993FACC7C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FB08FDA6-A95A-43D4-8B4C-3C09E3839B02}"/>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defRPr>
            </a:lvl1pPr>
          </a:lstStyle>
          <a:p>
            <a:pPr>
              <a:defRPr/>
            </a:pPr>
            <a:fld id="{67D582B4-EFA2-4C7B-83F2-66745D6758B9}" type="datetimeFigureOut">
              <a:rPr lang="en-US"/>
              <a:pPr>
                <a:defRPr/>
              </a:pPr>
              <a:t>12/4/2017</a:t>
            </a:fld>
            <a:endParaRPr lang="en-US"/>
          </a:p>
        </p:txBody>
      </p:sp>
      <p:sp>
        <p:nvSpPr>
          <p:cNvPr id="4" name="Slide Image Placeholder 3">
            <a:extLst>
              <a:ext uri="{FF2B5EF4-FFF2-40B4-BE49-F238E27FC236}">
                <a16:creationId xmlns:a16="http://schemas.microsoft.com/office/drawing/2014/main" id="{B8B2B550-D5FC-47F9-81F1-983E5673BA40}"/>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36D8D1AE-EC76-47CC-9FCF-CFA8022FEB9C}"/>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7E94BCB0-7F0D-4741-84BF-0D14CA7E36B1}"/>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a:extLst>
              <a:ext uri="{FF2B5EF4-FFF2-40B4-BE49-F238E27FC236}">
                <a16:creationId xmlns:a16="http://schemas.microsoft.com/office/drawing/2014/main" id="{20E82DA9-FCC8-45A1-AA6C-1DB34C19C966}"/>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smtClean="0">
                <a:latin typeface="+mn-lt"/>
              </a:defRPr>
            </a:lvl1pPr>
          </a:lstStyle>
          <a:p>
            <a:pPr>
              <a:defRPr/>
            </a:pPr>
            <a:fld id="{AE810A0B-77FE-462E-AC34-1B62AC57E80D}"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C920A6E9-1D30-4393-8C4C-D574F2BFF8E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a:extLst>
              <a:ext uri="{FF2B5EF4-FFF2-40B4-BE49-F238E27FC236}">
                <a16:creationId xmlns:a16="http://schemas.microsoft.com/office/drawing/2014/main" id="{8E3E5AB5-FFF1-419C-A30B-78930FFEE44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a:p>
        </p:txBody>
      </p:sp>
      <p:sp>
        <p:nvSpPr>
          <p:cNvPr id="12292" name="Slide Number Placeholder 3">
            <a:extLst>
              <a:ext uri="{FF2B5EF4-FFF2-40B4-BE49-F238E27FC236}">
                <a16:creationId xmlns:a16="http://schemas.microsoft.com/office/drawing/2014/main" id="{CE1EEC28-6E9B-4274-86D2-7397101F772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Franklin Gothic Book" panose="020B0503020102020204" pitchFamily="34" charset="0"/>
              </a:defRPr>
            </a:lvl1pPr>
            <a:lvl2pPr marL="742950" indent="-285750">
              <a:defRPr>
                <a:solidFill>
                  <a:schemeClr val="tx1"/>
                </a:solidFill>
                <a:latin typeface="Franklin Gothic Book" panose="020B0503020102020204" pitchFamily="34" charset="0"/>
              </a:defRPr>
            </a:lvl2pPr>
            <a:lvl3pPr marL="1143000" indent="-228600">
              <a:defRPr>
                <a:solidFill>
                  <a:schemeClr val="tx1"/>
                </a:solidFill>
                <a:latin typeface="Franklin Gothic Book" panose="020B0503020102020204" pitchFamily="34" charset="0"/>
              </a:defRPr>
            </a:lvl3pPr>
            <a:lvl4pPr marL="1600200" indent="-228600">
              <a:defRPr>
                <a:solidFill>
                  <a:schemeClr val="tx1"/>
                </a:solidFill>
                <a:latin typeface="Franklin Gothic Book" panose="020B0503020102020204" pitchFamily="34" charset="0"/>
              </a:defRPr>
            </a:lvl4pPr>
            <a:lvl5pPr marL="2057400" indent="-228600">
              <a:defRPr>
                <a:solidFill>
                  <a:schemeClr val="tx1"/>
                </a:solidFill>
                <a:latin typeface="Franklin Gothic Book" panose="020B0503020102020204" pitchFamily="34" charset="0"/>
              </a:defRPr>
            </a:lvl5pPr>
            <a:lvl6pPr marL="2514600" indent="-228600" defTabSz="457200" fontAlgn="base">
              <a:spcBef>
                <a:spcPct val="0"/>
              </a:spcBef>
              <a:spcAft>
                <a:spcPct val="0"/>
              </a:spcAft>
              <a:defRPr>
                <a:solidFill>
                  <a:schemeClr val="tx1"/>
                </a:solidFill>
                <a:latin typeface="Franklin Gothic Book" panose="020B0503020102020204" pitchFamily="34" charset="0"/>
              </a:defRPr>
            </a:lvl6pPr>
            <a:lvl7pPr marL="2971800" indent="-228600" defTabSz="457200" fontAlgn="base">
              <a:spcBef>
                <a:spcPct val="0"/>
              </a:spcBef>
              <a:spcAft>
                <a:spcPct val="0"/>
              </a:spcAft>
              <a:defRPr>
                <a:solidFill>
                  <a:schemeClr val="tx1"/>
                </a:solidFill>
                <a:latin typeface="Franklin Gothic Book" panose="020B0503020102020204" pitchFamily="34" charset="0"/>
              </a:defRPr>
            </a:lvl7pPr>
            <a:lvl8pPr marL="3429000" indent="-228600" defTabSz="457200" fontAlgn="base">
              <a:spcBef>
                <a:spcPct val="0"/>
              </a:spcBef>
              <a:spcAft>
                <a:spcPct val="0"/>
              </a:spcAft>
              <a:defRPr>
                <a:solidFill>
                  <a:schemeClr val="tx1"/>
                </a:solidFill>
                <a:latin typeface="Franklin Gothic Book" panose="020B0503020102020204" pitchFamily="34" charset="0"/>
              </a:defRPr>
            </a:lvl8pPr>
            <a:lvl9pPr marL="3886200" indent="-228600" defTabSz="457200" fontAlgn="base">
              <a:spcBef>
                <a:spcPct val="0"/>
              </a:spcBef>
              <a:spcAft>
                <a:spcPct val="0"/>
              </a:spcAft>
              <a:defRPr>
                <a:solidFill>
                  <a:schemeClr val="tx1"/>
                </a:solidFill>
                <a:latin typeface="Franklin Gothic Book" panose="020B0503020102020204" pitchFamily="34" charset="0"/>
              </a:defRPr>
            </a:lvl9pPr>
          </a:lstStyle>
          <a:p>
            <a:pPr fontAlgn="base">
              <a:spcBef>
                <a:spcPct val="0"/>
              </a:spcBef>
              <a:spcAft>
                <a:spcPct val="0"/>
              </a:spcAft>
            </a:pPr>
            <a:fld id="{7B0CD267-79B0-414B-B7D8-A1C055ED54BC}" type="slidenum">
              <a:rPr lang="en-US" altLang="en-US">
                <a:latin typeface="Calibri" panose="020F0502020204030204" pitchFamily="34" charset="0"/>
              </a:rPr>
              <a:pPr fontAlgn="base">
                <a:spcBef>
                  <a:spcPct val="0"/>
                </a:spcBef>
                <a:spcAft>
                  <a:spcPct val="0"/>
                </a:spcAft>
              </a:pPr>
              <a:t>5</a:t>
            </a:fld>
            <a:endParaRPr lang="en-US" altLang="en-US">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386" name="Rectangle 1">
            <a:extLst>
              <a:ext uri="{FF2B5EF4-FFF2-40B4-BE49-F238E27FC236}">
                <a16:creationId xmlns:a16="http://schemas.microsoft.com/office/drawing/2014/main" id="{3FE85DCA-F06A-43D3-9E05-AABFDCA756F2}"/>
              </a:ext>
            </a:extLst>
          </p:cNvPr>
          <p:cNvSpPr>
            <a:spLocks noGrp="1" noRot="1" noChangeAspect="1" noChangeArrowheads="1" noTextEdit="1"/>
          </p:cNvSpPr>
          <p:nvPr>
            <p:ph type="sldImg"/>
          </p:nvPr>
        </p:nvSpPr>
        <p:spPr bwMode="auto">
          <a:xfrm>
            <a:off x="492125" y="1027113"/>
            <a:ext cx="6573838" cy="3698875"/>
          </a:xfrm>
          <a:solidFill>
            <a:srgbClr val="FFFFFF"/>
          </a:solidFill>
          <a:ln>
            <a:solidFill>
              <a:srgbClr val="000000"/>
            </a:solidFill>
            <a:miter lim="800000"/>
            <a:headEnd/>
            <a:tailEnd/>
          </a:ln>
        </p:spPr>
      </p:sp>
      <p:sp>
        <p:nvSpPr>
          <p:cNvPr id="16387" name="Rectangle 2">
            <a:extLst>
              <a:ext uri="{FF2B5EF4-FFF2-40B4-BE49-F238E27FC236}">
                <a16:creationId xmlns:a16="http://schemas.microsoft.com/office/drawing/2014/main" id="{FF9DA772-59E5-46C7-84BD-CD5FB6CDDA08}"/>
              </a:ext>
            </a:extLst>
          </p:cNvPr>
          <p:cNvSpPr>
            <a:spLocks noGrp="1" noChangeArrowheads="1"/>
          </p:cNvSpPr>
          <p:nvPr>
            <p:ph type="body" idx="1"/>
          </p:nvPr>
        </p:nvSpPr>
        <p:spPr bwMode="auto">
          <a:xfrm>
            <a:off x="1169988" y="5086350"/>
            <a:ext cx="5224462" cy="41068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a:spcBef>
                <a:spcPct val="0"/>
              </a:spcBef>
            </a:pPr>
            <a:endParaRPr lang="en-US" altLang="en-US">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0F22AE9D-FA01-4EA1-822F-39EC644A0E2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a16="http://schemas.microsoft.com/office/drawing/2014/main" id="{4D104140-CEB6-48DD-9C9C-2D0AE697A34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Open data collect (ODK), word online, google docs</a:t>
            </a:r>
          </a:p>
        </p:txBody>
      </p:sp>
      <p:sp>
        <p:nvSpPr>
          <p:cNvPr id="25604" name="Slide Number Placeholder 3">
            <a:extLst>
              <a:ext uri="{FF2B5EF4-FFF2-40B4-BE49-F238E27FC236}">
                <a16:creationId xmlns:a16="http://schemas.microsoft.com/office/drawing/2014/main" id="{FCB71ED0-7A59-471A-AB11-1E1EF7341E5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Franklin Gothic Book" panose="020B0503020102020204" pitchFamily="34" charset="0"/>
              </a:defRPr>
            </a:lvl1pPr>
            <a:lvl2pPr marL="742950" indent="-285750">
              <a:defRPr>
                <a:solidFill>
                  <a:schemeClr val="tx1"/>
                </a:solidFill>
                <a:latin typeface="Franklin Gothic Book" panose="020B0503020102020204" pitchFamily="34" charset="0"/>
              </a:defRPr>
            </a:lvl2pPr>
            <a:lvl3pPr marL="1143000" indent="-228600">
              <a:defRPr>
                <a:solidFill>
                  <a:schemeClr val="tx1"/>
                </a:solidFill>
                <a:latin typeface="Franklin Gothic Book" panose="020B0503020102020204" pitchFamily="34" charset="0"/>
              </a:defRPr>
            </a:lvl3pPr>
            <a:lvl4pPr marL="1600200" indent="-228600">
              <a:defRPr>
                <a:solidFill>
                  <a:schemeClr val="tx1"/>
                </a:solidFill>
                <a:latin typeface="Franklin Gothic Book" panose="020B0503020102020204" pitchFamily="34" charset="0"/>
              </a:defRPr>
            </a:lvl4pPr>
            <a:lvl5pPr marL="2057400" indent="-228600">
              <a:defRPr>
                <a:solidFill>
                  <a:schemeClr val="tx1"/>
                </a:solidFill>
                <a:latin typeface="Franklin Gothic Book" panose="020B0503020102020204" pitchFamily="34" charset="0"/>
              </a:defRPr>
            </a:lvl5pPr>
            <a:lvl6pPr marL="2514600" indent="-228600" defTabSz="457200" fontAlgn="base">
              <a:spcBef>
                <a:spcPct val="0"/>
              </a:spcBef>
              <a:spcAft>
                <a:spcPct val="0"/>
              </a:spcAft>
              <a:defRPr>
                <a:solidFill>
                  <a:schemeClr val="tx1"/>
                </a:solidFill>
                <a:latin typeface="Franklin Gothic Book" panose="020B0503020102020204" pitchFamily="34" charset="0"/>
              </a:defRPr>
            </a:lvl6pPr>
            <a:lvl7pPr marL="2971800" indent="-228600" defTabSz="457200" fontAlgn="base">
              <a:spcBef>
                <a:spcPct val="0"/>
              </a:spcBef>
              <a:spcAft>
                <a:spcPct val="0"/>
              </a:spcAft>
              <a:defRPr>
                <a:solidFill>
                  <a:schemeClr val="tx1"/>
                </a:solidFill>
                <a:latin typeface="Franklin Gothic Book" panose="020B0503020102020204" pitchFamily="34" charset="0"/>
              </a:defRPr>
            </a:lvl7pPr>
            <a:lvl8pPr marL="3429000" indent="-228600" defTabSz="457200" fontAlgn="base">
              <a:spcBef>
                <a:spcPct val="0"/>
              </a:spcBef>
              <a:spcAft>
                <a:spcPct val="0"/>
              </a:spcAft>
              <a:defRPr>
                <a:solidFill>
                  <a:schemeClr val="tx1"/>
                </a:solidFill>
                <a:latin typeface="Franklin Gothic Book" panose="020B0503020102020204" pitchFamily="34" charset="0"/>
              </a:defRPr>
            </a:lvl8pPr>
            <a:lvl9pPr marL="3886200" indent="-228600" defTabSz="457200" fontAlgn="base">
              <a:spcBef>
                <a:spcPct val="0"/>
              </a:spcBef>
              <a:spcAft>
                <a:spcPct val="0"/>
              </a:spcAft>
              <a:defRPr>
                <a:solidFill>
                  <a:schemeClr val="tx1"/>
                </a:solidFill>
                <a:latin typeface="Franklin Gothic Book" panose="020B0503020102020204" pitchFamily="34" charset="0"/>
              </a:defRPr>
            </a:lvl9pPr>
          </a:lstStyle>
          <a:p>
            <a:pPr fontAlgn="base">
              <a:spcBef>
                <a:spcPct val="0"/>
              </a:spcBef>
              <a:spcAft>
                <a:spcPct val="0"/>
              </a:spcAft>
            </a:pPr>
            <a:fld id="{7A74747F-A8AC-4C02-8FD1-BC863C5579C6}" type="slidenum">
              <a:rPr lang="en-US" altLang="en-US">
                <a:latin typeface="Calibri" panose="020F0502020204030204" pitchFamily="34" charset="0"/>
              </a:rPr>
              <a:pPr fontAlgn="base">
                <a:spcBef>
                  <a:spcPct val="0"/>
                </a:spcBef>
                <a:spcAft>
                  <a:spcPct val="0"/>
                </a:spcAft>
              </a:pPr>
              <a:t>16</a:t>
            </a:fld>
            <a:endParaRPr lang="en-US" altLang="en-US">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a:extLst>
              <a:ext uri="{FF2B5EF4-FFF2-40B4-BE49-F238E27FC236}">
                <a16:creationId xmlns:a16="http://schemas.microsoft.com/office/drawing/2014/main" id="{3FF01E4E-B920-41DB-85C1-4791F39702B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a:extLst>
              <a:ext uri="{FF2B5EF4-FFF2-40B4-BE49-F238E27FC236}">
                <a16:creationId xmlns:a16="http://schemas.microsoft.com/office/drawing/2014/main" id="{88CC9873-6D77-483A-BF2B-0C491C6BF32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a:p>
        </p:txBody>
      </p:sp>
      <p:sp>
        <p:nvSpPr>
          <p:cNvPr id="29700" name="Slide Number Placeholder 3">
            <a:extLst>
              <a:ext uri="{FF2B5EF4-FFF2-40B4-BE49-F238E27FC236}">
                <a16:creationId xmlns:a16="http://schemas.microsoft.com/office/drawing/2014/main" id="{CAC2E3C7-5541-4FF3-8954-C8F3184515D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Franklin Gothic Book" panose="020B0503020102020204" pitchFamily="34" charset="0"/>
              </a:defRPr>
            </a:lvl1pPr>
            <a:lvl2pPr marL="742950" indent="-285750">
              <a:defRPr>
                <a:solidFill>
                  <a:schemeClr val="tx1"/>
                </a:solidFill>
                <a:latin typeface="Franklin Gothic Book" panose="020B0503020102020204" pitchFamily="34" charset="0"/>
              </a:defRPr>
            </a:lvl2pPr>
            <a:lvl3pPr marL="1143000" indent="-228600">
              <a:defRPr>
                <a:solidFill>
                  <a:schemeClr val="tx1"/>
                </a:solidFill>
                <a:latin typeface="Franklin Gothic Book" panose="020B0503020102020204" pitchFamily="34" charset="0"/>
              </a:defRPr>
            </a:lvl3pPr>
            <a:lvl4pPr marL="1600200" indent="-228600">
              <a:defRPr>
                <a:solidFill>
                  <a:schemeClr val="tx1"/>
                </a:solidFill>
                <a:latin typeface="Franklin Gothic Book" panose="020B0503020102020204" pitchFamily="34" charset="0"/>
              </a:defRPr>
            </a:lvl4pPr>
            <a:lvl5pPr marL="2057400" indent="-228600">
              <a:defRPr>
                <a:solidFill>
                  <a:schemeClr val="tx1"/>
                </a:solidFill>
                <a:latin typeface="Franklin Gothic Book" panose="020B0503020102020204" pitchFamily="34" charset="0"/>
              </a:defRPr>
            </a:lvl5pPr>
            <a:lvl6pPr marL="2514600" indent="-228600" defTabSz="457200" fontAlgn="base">
              <a:spcBef>
                <a:spcPct val="0"/>
              </a:spcBef>
              <a:spcAft>
                <a:spcPct val="0"/>
              </a:spcAft>
              <a:defRPr>
                <a:solidFill>
                  <a:schemeClr val="tx1"/>
                </a:solidFill>
                <a:latin typeface="Franklin Gothic Book" panose="020B0503020102020204" pitchFamily="34" charset="0"/>
              </a:defRPr>
            </a:lvl6pPr>
            <a:lvl7pPr marL="2971800" indent="-228600" defTabSz="457200" fontAlgn="base">
              <a:spcBef>
                <a:spcPct val="0"/>
              </a:spcBef>
              <a:spcAft>
                <a:spcPct val="0"/>
              </a:spcAft>
              <a:defRPr>
                <a:solidFill>
                  <a:schemeClr val="tx1"/>
                </a:solidFill>
                <a:latin typeface="Franklin Gothic Book" panose="020B0503020102020204" pitchFamily="34" charset="0"/>
              </a:defRPr>
            </a:lvl7pPr>
            <a:lvl8pPr marL="3429000" indent="-228600" defTabSz="457200" fontAlgn="base">
              <a:spcBef>
                <a:spcPct val="0"/>
              </a:spcBef>
              <a:spcAft>
                <a:spcPct val="0"/>
              </a:spcAft>
              <a:defRPr>
                <a:solidFill>
                  <a:schemeClr val="tx1"/>
                </a:solidFill>
                <a:latin typeface="Franklin Gothic Book" panose="020B0503020102020204" pitchFamily="34" charset="0"/>
              </a:defRPr>
            </a:lvl8pPr>
            <a:lvl9pPr marL="3886200" indent="-228600" defTabSz="457200" fontAlgn="base">
              <a:spcBef>
                <a:spcPct val="0"/>
              </a:spcBef>
              <a:spcAft>
                <a:spcPct val="0"/>
              </a:spcAft>
              <a:defRPr>
                <a:solidFill>
                  <a:schemeClr val="tx1"/>
                </a:solidFill>
                <a:latin typeface="Franklin Gothic Book" panose="020B0503020102020204" pitchFamily="34" charset="0"/>
              </a:defRPr>
            </a:lvl9pPr>
          </a:lstStyle>
          <a:p>
            <a:pPr fontAlgn="base">
              <a:spcBef>
                <a:spcPct val="0"/>
              </a:spcBef>
              <a:spcAft>
                <a:spcPct val="0"/>
              </a:spcAft>
            </a:pPr>
            <a:fld id="{FF766588-08A3-4387-A722-AFAFC3A6390D}" type="slidenum">
              <a:rPr lang="en-US" altLang="en-US">
                <a:latin typeface="Calibri" panose="020F0502020204030204" pitchFamily="34" charset="0"/>
              </a:rPr>
              <a:pPr fontAlgn="base">
                <a:spcBef>
                  <a:spcPct val="0"/>
                </a:spcBef>
                <a:spcAft>
                  <a:spcPct val="0"/>
                </a:spcAft>
              </a:pPr>
              <a:t>19</a:t>
            </a:fld>
            <a:endParaRPr lang="en-US" altLang="en-US">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a:extLst>
              <a:ext uri="{FF2B5EF4-FFF2-40B4-BE49-F238E27FC236}">
                <a16:creationId xmlns:a16="http://schemas.microsoft.com/office/drawing/2014/main" id="{C0886324-39C4-4439-9F2A-C14BE614435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a:extLst>
              <a:ext uri="{FF2B5EF4-FFF2-40B4-BE49-F238E27FC236}">
                <a16:creationId xmlns:a16="http://schemas.microsoft.com/office/drawing/2014/main" id="{1D66D054-A731-4536-A8B2-878EF8D2463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ERP-enterprise resource planning</a:t>
            </a:r>
          </a:p>
        </p:txBody>
      </p:sp>
      <p:sp>
        <p:nvSpPr>
          <p:cNvPr id="45060" name="Slide Number Placeholder 3">
            <a:extLst>
              <a:ext uri="{FF2B5EF4-FFF2-40B4-BE49-F238E27FC236}">
                <a16:creationId xmlns:a16="http://schemas.microsoft.com/office/drawing/2014/main" id="{FA4E4507-1AE5-42D9-A6BB-2918922171F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Franklin Gothic Book" panose="020B0503020102020204" pitchFamily="34" charset="0"/>
              </a:defRPr>
            </a:lvl1pPr>
            <a:lvl2pPr marL="742950" indent="-285750">
              <a:defRPr>
                <a:solidFill>
                  <a:schemeClr val="tx1"/>
                </a:solidFill>
                <a:latin typeface="Franklin Gothic Book" panose="020B0503020102020204" pitchFamily="34" charset="0"/>
              </a:defRPr>
            </a:lvl2pPr>
            <a:lvl3pPr marL="1143000" indent="-228600">
              <a:defRPr>
                <a:solidFill>
                  <a:schemeClr val="tx1"/>
                </a:solidFill>
                <a:latin typeface="Franklin Gothic Book" panose="020B0503020102020204" pitchFamily="34" charset="0"/>
              </a:defRPr>
            </a:lvl3pPr>
            <a:lvl4pPr marL="1600200" indent="-228600">
              <a:defRPr>
                <a:solidFill>
                  <a:schemeClr val="tx1"/>
                </a:solidFill>
                <a:latin typeface="Franklin Gothic Book" panose="020B0503020102020204" pitchFamily="34" charset="0"/>
              </a:defRPr>
            </a:lvl4pPr>
            <a:lvl5pPr marL="2057400" indent="-228600">
              <a:defRPr>
                <a:solidFill>
                  <a:schemeClr val="tx1"/>
                </a:solidFill>
                <a:latin typeface="Franklin Gothic Book" panose="020B0503020102020204" pitchFamily="34" charset="0"/>
              </a:defRPr>
            </a:lvl5pPr>
            <a:lvl6pPr marL="2514600" indent="-228600" defTabSz="457200" fontAlgn="base">
              <a:spcBef>
                <a:spcPct val="0"/>
              </a:spcBef>
              <a:spcAft>
                <a:spcPct val="0"/>
              </a:spcAft>
              <a:defRPr>
                <a:solidFill>
                  <a:schemeClr val="tx1"/>
                </a:solidFill>
                <a:latin typeface="Franklin Gothic Book" panose="020B0503020102020204" pitchFamily="34" charset="0"/>
              </a:defRPr>
            </a:lvl6pPr>
            <a:lvl7pPr marL="2971800" indent="-228600" defTabSz="457200" fontAlgn="base">
              <a:spcBef>
                <a:spcPct val="0"/>
              </a:spcBef>
              <a:spcAft>
                <a:spcPct val="0"/>
              </a:spcAft>
              <a:defRPr>
                <a:solidFill>
                  <a:schemeClr val="tx1"/>
                </a:solidFill>
                <a:latin typeface="Franklin Gothic Book" panose="020B0503020102020204" pitchFamily="34" charset="0"/>
              </a:defRPr>
            </a:lvl7pPr>
            <a:lvl8pPr marL="3429000" indent="-228600" defTabSz="457200" fontAlgn="base">
              <a:spcBef>
                <a:spcPct val="0"/>
              </a:spcBef>
              <a:spcAft>
                <a:spcPct val="0"/>
              </a:spcAft>
              <a:defRPr>
                <a:solidFill>
                  <a:schemeClr val="tx1"/>
                </a:solidFill>
                <a:latin typeface="Franklin Gothic Book" panose="020B0503020102020204" pitchFamily="34" charset="0"/>
              </a:defRPr>
            </a:lvl8pPr>
            <a:lvl9pPr marL="3886200" indent="-228600" defTabSz="457200" fontAlgn="base">
              <a:spcBef>
                <a:spcPct val="0"/>
              </a:spcBef>
              <a:spcAft>
                <a:spcPct val="0"/>
              </a:spcAft>
              <a:defRPr>
                <a:solidFill>
                  <a:schemeClr val="tx1"/>
                </a:solidFill>
                <a:latin typeface="Franklin Gothic Book" panose="020B0503020102020204" pitchFamily="34" charset="0"/>
              </a:defRPr>
            </a:lvl9pPr>
          </a:lstStyle>
          <a:p>
            <a:pPr fontAlgn="base">
              <a:spcBef>
                <a:spcPct val="0"/>
              </a:spcBef>
              <a:spcAft>
                <a:spcPct val="0"/>
              </a:spcAft>
            </a:pPr>
            <a:fld id="{F107ED7C-F43A-4111-B12B-F5C8E47DD416}" type="slidenum">
              <a:rPr lang="en-US" altLang="en-US">
                <a:latin typeface="Calibri" panose="020F0502020204030204" pitchFamily="34" charset="0"/>
              </a:rPr>
              <a:pPr fontAlgn="base">
                <a:spcBef>
                  <a:spcPct val="0"/>
                </a:spcBef>
                <a:spcAft>
                  <a:spcPct val="0"/>
                </a:spcAft>
              </a:pPr>
              <a:t>33</a:t>
            </a:fld>
            <a:endParaRPr lang="en-US" altLang="en-US">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a:extLst>
              <a:ext uri="{FF2B5EF4-FFF2-40B4-BE49-F238E27FC236}">
                <a16:creationId xmlns:a16="http://schemas.microsoft.com/office/drawing/2014/main" id="{2F08286F-EED7-4CCB-8295-1FD4C0975AE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a:extLst>
              <a:ext uri="{FF2B5EF4-FFF2-40B4-BE49-F238E27FC236}">
                <a16:creationId xmlns:a16="http://schemas.microsoft.com/office/drawing/2014/main" id="{39B8242B-3D84-44E4-972E-B2034392A82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a:t>Resiliency</a:t>
            </a:r>
            <a:r>
              <a:rPr lang="en-US" altLang="en-US"/>
              <a:t>Cloud providers have mirrored solutions to minimize downtime in the event of a disaster. </a:t>
            </a:r>
          </a:p>
          <a:p>
            <a:pPr>
              <a:spcBef>
                <a:spcPct val="0"/>
              </a:spcBef>
            </a:pPr>
            <a:r>
              <a:rPr lang="en-US" altLang="en-US" b="1"/>
              <a:t>Characteristic</a:t>
            </a:r>
            <a:r>
              <a:rPr lang="en-US" altLang="en-US"/>
              <a:t> - a special quality or trait that makes a person, thing, or group different from others. </a:t>
            </a:r>
            <a:r>
              <a:rPr lang="en-US" altLang="en-US" b="1"/>
              <a:t>Feature</a:t>
            </a:r>
            <a:r>
              <a:rPr lang="en-US" altLang="en-US"/>
              <a:t> - an interesting or important part, quality, ability, etc</a:t>
            </a:r>
          </a:p>
        </p:txBody>
      </p:sp>
      <p:sp>
        <p:nvSpPr>
          <p:cNvPr id="77828" name="Slide Number Placeholder 3">
            <a:extLst>
              <a:ext uri="{FF2B5EF4-FFF2-40B4-BE49-F238E27FC236}">
                <a16:creationId xmlns:a16="http://schemas.microsoft.com/office/drawing/2014/main" id="{81501C0E-0602-4658-84E2-27E5C7D2B13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Franklin Gothic Book" panose="020B0503020102020204" pitchFamily="34" charset="0"/>
              </a:defRPr>
            </a:lvl1pPr>
            <a:lvl2pPr marL="742950" indent="-285750">
              <a:defRPr>
                <a:solidFill>
                  <a:schemeClr val="tx1"/>
                </a:solidFill>
                <a:latin typeface="Franklin Gothic Book" panose="020B0503020102020204" pitchFamily="34" charset="0"/>
              </a:defRPr>
            </a:lvl2pPr>
            <a:lvl3pPr marL="1143000" indent="-228600">
              <a:defRPr>
                <a:solidFill>
                  <a:schemeClr val="tx1"/>
                </a:solidFill>
                <a:latin typeface="Franklin Gothic Book" panose="020B0503020102020204" pitchFamily="34" charset="0"/>
              </a:defRPr>
            </a:lvl3pPr>
            <a:lvl4pPr marL="1600200" indent="-228600">
              <a:defRPr>
                <a:solidFill>
                  <a:schemeClr val="tx1"/>
                </a:solidFill>
                <a:latin typeface="Franklin Gothic Book" panose="020B0503020102020204" pitchFamily="34" charset="0"/>
              </a:defRPr>
            </a:lvl4pPr>
            <a:lvl5pPr marL="2057400" indent="-228600">
              <a:defRPr>
                <a:solidFill>
                  <a:schemeClr val="tx1"/>
                </a:solidFill>
                <a:latin typeface="Franklin Gothic Book" panose="020B0503020102020204" pitchFamily="34" charset="0"/>
              </a:defRPr>
            </a:lvl5pPr>
            <a:lvl6pPr marL="2514600" indent="-228600" defTabSz="457200" fontAlgn="base">
              <a:spcBef>
                <a:spcPct val="0"/>
              </a:spcBef>
              <a:spcAft>
                <a:spcPct val="0"/>
              </a:spcAft>
              <a:defRPr>
                <a:solidFill>
                  <a:schemeClr val="tx1"/>
                </a:solidFill>
                <a:latin typeface="Franklin Gothic Book" panose="020B0503020102020204" pitchFamily="34" charset="0"/>
              </a:defRPr>
            </a:lvl6pPr>
            <a:lvl7pPr marL="2971800" indent="-228600" defTabSz="457200" fontAlgn="base">
              <a:spcBef>
                <a:spcPct val="0"/>
              </a:spcBef>
              <a:spcAft>
                <a:spcPct val="0"/>
              </a:spcAft>
              <a:defRPr>
                <a:solidFill>
                  <a:schemeClr val="tx1"/>
                </a:solidFill>
                <a:latin typeface="Franklin Gothic Book" panose="020B0503020102020204" pitchFamily="34" charset="0"/>
              </a:defRPr>
            </a:lvl7pPr>
            <a:lvl8pPr marL="3429000" indent="-228600" defTabSz="457200" fontAlgn="base">
              <a:spcBef>
                <a:spcPct val="0"/>
              </a:spcBef>
              <a:spcAft>
                <a:spcPct val="0"/>
              </a:spcAft>
              <a:defRPr>
                <a:solidFill>
                  <a:schemeClr val="tx1"/>
                </a:solidFill>
                <a:latin typeface="Franklin Gothic Book" panose="020B0503020102020204" pitchFamily="34" charset="0"/>
              </a:defRPr>
            </a:lvl8pPr>
            <a:lvl9pPr marL="3886200" indent="-228600" defTabSz="457200" fontAlgn="base">
              <a:spcBef>
                <a:spcPct val="0"/>
              </a:spcBef>
              <a:spcAft>
                <a:spcPct val="0"/>
              </a:spcAft>
              <a:defRPr>
                <a:solidFill>
                  <a:schemeClr val="tx1"/>
                </a:solidFill>
                <a:latin typeface="Franklin Gothic Book" panose="020B0503020102020204" pitchFamily="34" charset="0"/>
              </a:defRPr>
            </a:lvl9pPr>
          </a:lstStyle>
          <a:p>
            <a:pPr fontAlgn="base">
              <a:spcBef>
                <a:spcPct val="0"/>
              </a:spcBef>
              <a:spcAft>
                <a:spcPct val="0"/>
              </a:spcAft>
            </a:pPr>
            <a:fld id="{5578B00B-1D39-4654-B59C-00D8A9F600EC}" type="slidenum">
              <a:rPr lang="en-US" altLang="en-US">
                <a:latin typeface="Times New Roman" panose="02020603050405020304" pitchFamily="18" charset="0"/>
                <a:ea typeface="ＭＳ Ｐゴシック" panose="020B0600070205080204" pitchFamily="34" charset="-128"/>
              </a:rPr>
              <a:pPr fontAlgn="base">
                <a:spcBef>
                  <a:spcPct val="0"/>
                </a:spcBef>
                <a:spcAft>
                  <a:spcPct val="0"/>
                </a:spcAft>
              </a:pPr>
              <a:t>64</a:t>
            </a:fld>
            <a:endParaRPr lang="en-US" altLang="en-US">
              <a:latin typeface="Times New Roman" panose="02020603050405020304" pitchFamily="18" charset="0"/>
              <a:ea typeface="ＭＳ Ｐゴシック" panose="020B0600070205080204" pitchFamily="34"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a:extLst>
              <a:ext uri="{FF2B5EF4-FFF2-40B4-BE49-F238E27FC236}">
                <a16:creationId xmlns:a16="http://schemas.microsoft.com/office/drawing/2014/main" id="{DF2A433D-B970-4861-891C-D0B44B563DF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Notes Placeholder 2">
            <a:extLst>
              <a:ext uri="{FF2B5EF4-FFF2-40B4-BE49-F238E27FC236}">
                <a16:creationId xmlns:a16="http://schemas.microsoft.com/office/drawing/2014/main" id="{E3A219FC-0099-4B07-BC4B-114961F4208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a:t>Multi</a:t>
            </a:r>
            <a:r>
              <a:rPr lang="en-US" altLang="en-US"/>
              <a:t>-</a:t>
            </a:r>
            <a:r>
              <a:rPr lang="en-US" altLang="en-US" b="1"/>
              <a:t>tenancy</a:t>
            </a:r>
            <a:r>
              <a:rPr lang="en-US" altLang="en-US"/>
              <a:t> is an architecture in which a single instance of a software application serves </a:t>
            </a:r>
            <a:r>
              <a:rPr lang="en-US" altLang="en-US" b="1"/>
              <a:t>multiple </a:t>
            </a:r>
            <a:r>
              <a:rPr lang="en-US" altLang="en-US"/>
              <a:t>customers. Each customer is called a </a:t>
            </a:r>
            <a:r>
              <a:rPr lang="en-US" altLang="en-US" b="1"/>
              <a:t>tenant</a:t>
            </a:r>
            <a:r>
              <a:rPr lang="en-US" altLang="en-US"/>
              <a:t>.</a:t>
            </a:r>
          </a:p>
        </p:txBody>
      </p:sp>
      <p:sp>
        <p:nvSpPr>
          <p:cNvPr id="82948" name="Slide Number Placeholder 3">
            <a:extLst>
              <a:ext uri="{FF2B5EF4-FFF2-40B4-BE49-F238E27FC236}">
                <a16:creationId xmlns:a16="http://schemas.microsoft.com/office/drawing/2014/main" id="{58A3184C-9CD1-48B7-A4CE-CA8905E2F3F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Franklin Gothic Book" panose="020B0503020102020204" pitchFamily="34" charset="0"/>
              </a:defRPr>
            </a:lvl1pPr>
            <a:lvl2pPr marL="742950" indent="-285750">
              <a:defRPr>
                <a:solidFill>
                  <a:schemeClr val="tx1"/>
                </a:solidFill>
                <a:latin typeface="Franklin Gothic Book" panose="020B0503020102020204" pitchFamily="34" charset="0"/>
              </a:defRPr>
            </a:lvl2pPr>
            <a:lvl3pPr marL="1143000" indent="-228600">
              <a:defRPr>
                <a:solidFill>
                  <a:schemeClr val="tx1"/>
                </a:solidFill>
                <a:latin typeface="Franklin Gothic Book" panose="020B0503020102020204" pitchFamily="34" charset="0"/>
              </a:defRPr>
            </a:lvl3pPr>
            <a:lvl4pPr marL="1600200" indent="-228600">
              <a:defRPr>
                <a:solidFill>
                  <a:schemeClr val="tx1"/>
                </a:solidFill>
                <a:latin typeface="Franklin Gothic Book" panose="020B0503020102020204" pitchFamily="34" charset="0"/>
              </a:defRPr>
            </a:lvl4pPr>
            <a:lvl5pPr marL="2057400" indent="-228600">
              <a:defRPr>
                <a:solidFill>
                  <a:schemeClr val="tx1"/>
                </a:solidFill>
                <a:latin typeface="Franklin Gothic Book" panose="020B0503020102020204" pitchFamily="34" charset="0"/>
              </a:defRPr>
            </a:lvl5pPr>
            <a:lvl6pPr marL="2514600" indent="-228600" defTabSz="457200" fontAlgn="base">
              <a:spcBef>
                <a:spcPct val="0"/>
              </a:spcBef>
              <a:spcAft>
                <a:spcPct val="0"/>
              </a:spcAft>
              <a:defRPr>
                <a:solidFill>
                  <a:schemeClr val="tx1"/>
                </a:solidFill>
                <a:latin typeface="Franklin Gothic Book" panose="020B0503020102020204" pitchFamily="34" charset="0"/>
              </a:defRPr>
            </a:lvl6pPr>
            <a:lvl7pPr marL="2971800" indent="-228600" defTabSz="457200" fontAlgn="base">
              <a:spcBef>
                <a:spcPct val="0"/>
              </a:spcBef>
              <a:spcAft>
                <a:spcPct val="0"/>
              </a:spcAft>
              <a:defRPr>
                <a:solidFill>
                  <a:schemeClr val="tx1"/>
                </a:solidFill>
                <a:latin typeface="Franklin Gothic Book" panose="020B0503020102020204" pitchFamily="34" charset="0"/>
              </a:defRPr>
            </a:lvl7pPr>
            <a:lvl8pPr marL="3429000" indent="-228600" defTabSz="457200" fontAlgn="base">
              <a:spcBef>
                <a:spcPct val="0"/>
              </a:spcBef>
              <a:spcAft>
                <a:spcPct val="0"/>
              </a:spcAft>
              <a:defRPr>
                <a:solidFill>
                  <a:schemeClr val="tx1"/>
                </a:solidFill>
                <a:latin typeface="Franklin Gothic Book" panose="020B0503020102020204" pitchFamily="34" charset="0"/>
              </a:defRPr>
            </a:lvl8pPr>
            <a:lvl9pPr marL="3886200" indent="-228600" defTabSz="457200" fontAlgn="base">
              <a:spcBef>
                <a:spcPct val="0"/>
              </a:spcBef>
              <a:spcAft>
                <a:spcPct val="0"/>
              </a:spcAft>
              <a:defRPr>
                <a:solidFill>
                  <a:schemeClr val="tx1"/>
                </a:solidFill>
                <a:latin typeface="Franklin Gothic Book" panose="020B0503020102020204" pitchFamily="34" charset="0"/>
              </a:defRPr>
            </a:lvl9pPr>
          </a:lstStyle>
          <a:p>
            <a:pPr fontAlgn="base">
              <a:spcBef>
                <a:spcPct val="0"/>
              </a:spcBef>
              <a:spcAft>
                <a:spcPct val="0"/>
              </a:spcAft>
            </a:pPr>
            <a:fld id="{49AE2BDF-D5B8-4934-981A-2CCB842A4B6E}" type="slidenum">
              <a:rPr lang="en-US" altLang="en-US">
                <a:latin typeface="Calibri" panose="020F0502020204030204" pitchFamily="34" charset="0"/>
              </a:rPr>
              <a:pPr fontAlgn="base">
                <a:spcBef>
                  <a:spcPct val="0"/>
                </a:spcBef>
                <a:spcAft>
                  <a:spcPct val="0"/>
                </a:spcAft>
              </a:pPr>
              <a:t>68</a:t>
            </a:fld>
            <a:endParaRPr lang="en-US" altLang="en-US">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7042" name="Rectangle 1">
            <a:extLst>
              <a:ext uri="{FF2B5EF4-FFF2-40B4-BE49-F238E27FC236}">
                <a16:creationId xmlns:a16="http://schemas.microsoft.com/office/drawing/2014/main" id="{88EECBFE-4E47-4548-89F8-FB7842B7FEF9}"/>
              </a:ext>
            </a:extLst>
          </p:cNvPr>
          <p:cNvSpPr>
            <a:spLocks noGrp="1" noRot="1" noChangeAspect="1" noChangeArrowheads="1" noTextEdit="1"/>
          </p:cNvSpPr>
          <p:nvPr>
            <p:ph type="sldImg"/>
          </p:nvPr>
        </p:nvSpPr>
        <p:spPr bwMode="auto">
          <a:xfrm>
            <a:off x="490538" y="1027113"/>
            <a:ext cx="6578600" cy="3700462"/>
          </a:xfrm>
          <a:solidFill>
            <a:srgbClr val="FFFFFF"/>
          </a:solidFill>
          <a:ln>
            <a:solidFill>
              <a:srgbClr val="000000"/>
            </a:solidFill>
            <a:miter lim="800000"/>
            <a:headEnd/>
            <a:tailEnd/>
          </a:ln>
        </p:spPr>
      </p:sp>
      <p:sp>
        <p:nvSpPr>
          <p:cNvPr id="87043" name="Rectangle 2">
            <a:extLst>
              <a:ext uri="{FF2B5EF4-FFF2-40B4-BE49-F238E27FC236}">
                <a16:creationId xmlns:a16="http://schemas.microsoft.com/office/drawing/2014/main" id="{A1A4DC4E-B513-46BF-8678-0C8886A89D8A}"/>
              </a:ext>
            </a:extLst>
          </p:cNvPr>
          <p:cNvSpPr>
            <a:spLocks noGrp="1" noChangeArrowheads="1"/>
          </p:cNvSpPr>
          <p:nvPr>
            <p:ph type="body" idx="1"/>
          </p:nvPr>
        </p:nvSpPr>
        <p:spPr bwMode="auto">
          <a:xfrm>
            <a:off x="1169988" y="5086350"/>
            <a:ext cx="5224462" cy="41068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a:spcBef>
                <a:spcPct val="0"/>
              </a:spcBef>
            </a:pPr>
            <a:endParaRPr lang="en-US" altLang="en-US">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7">
            <a:extLst>
              <a:ext uri="{FF2B5EF4-FFF2-40B4-BE49-F238E27FC236}">
                <a16:creationId xmlns:a16="http://schemas.microsoft.com/office/drawing/2014/main" id="{CA0239E9-4EB2-48BC-AB78-96A44F201C57}"/>
              </a:ext>
            </a:extLst>
          </p:cNvPr>
          <p:cNvGrpSpPr>
            <a:grpSpLocks/>
          </p:cNvGrpSpPr>
          <p:nvPr/>
        </p:nvGrpSpPr>
        <p:grpSpPr bwMode="auto">
          <a:xfrm>
            <a:off x="752475" y="744538"/>
            <a:ext cx="10674350" cy="5349875"/>
            <a:chOff x="752858" y="744469"/>
            <a:chExt cx="10674117" cy="5349671"/>
          </a:xfrm>
        </p:grpSpPr>
        <p:sp>
          <p:nvSpPr>
            <p:cNvPr id="5" name="Freeform 6">
              <a:extLst>
                <a:ext uri="{FF2B5EF4-FFF2-40B4-BE49-F238E27FC236}">
                  <a16:creationId xmlns:a16="http://schemas.microsoft.com/office/drawing/2014/main" id="{E101D7D7-DAE8-4DDF-B260-76CE98A62E9D}"/>
                </a:ext>
              </a:extLst>
            </p:cNvPr>
            <p:cNvSpPr>
              <a:spLocks/>
            </p:cNvSpPr>
            <p:nvPr/>
          </p:nvSpPr>
          <p:spPr bwMode="auto">
            <a:xfrm>
              <a:off x="8151962" y="1685652"/>
              <a:ext cx="3275013" cy="4408488"/>
            </a:xfrm>
            <a:custGeom>
              <a:avLst/>
              <a:gdLst>
                <a:gd name="T0" fmla="*/ 8761 w 10000"/>
                <a:gd name="T1" fmla="*/ 0 h 10000"/>
                <a:gd name="T2" fmla="*/ 10000 w 10000"/>
                <a:gd name="T3" fmla="*/ 0 h 10000"/>
                <a:gd name="T4" fmla="*/ 10000 w 10000"/>
                <a:gd name="T5" fmla="*/ 10000 h 10000"/>
                <a:gd name="T6" fmla="*/ 0 w 10000"/>
                <a:gd name="T7" fmla="*/ 10000 h 10000"/>
                <a:gd name="T8" fmla="*/ 0 w 10000"/>
                <a:gd name="T9" fmla="*/ 9126 h 10000"/>
                <a:gd name="T10" fmla="*/ 8761 w 10000"/>
                <a:gd name="T11" fmla="*/ 9127 h 10000"/>
                <a:gd name="T12" fmla="*/ 8761 w 10000"/>
                <a:gd name="T13" fmla="*/ 0 h 10000"/>
              </a:gdLst>
              <a:ahLst/>
              <a:cxnLst>
                <a:cxn ang="0">
                  <a:pos x="T0" y="T1"/>
                </a:cxn>
                <a:cxn ang="0">
                  <a:pos x="T2" y="T3"/>
                </a:cxn>
                <a:cxn ang="0">
                  <a:pos x="T4" y="T5"/>
                </a:cxn>
                <a:cxn ang="0">
                  <a:pos x="T6" y="T7"/>
                </a:cxn>
                <a:cxn ang="0">
                  <a:pos x="T8" y="T9"/>
                </a:cxn>
                <a:cxn ang="0">
                  <a:pos x="T10" y="T11"/>
                </a:cxn>
                <a:cxn ang="0">
                  <a:pos x="T12" y="T13"/>
                </a:cxn>
              </a:cxnLst>
              <a:rect l="0" t="0"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en-US"/>
            </a:p>
          </p:txBody>
        </p:sp>
        <p:sp>
          <p:nvSpPr>
            <p:cNvPr id="6" name="Freeform 6">
              <a:extLst>
                <a:ext uri="{FF2B5EF4-FFF2-40B4-BE49-F238E27FC236}">
                  <a16:creationId xmlns:a16="http://schemas.microsoft.com/office/drawing/2014/main" id="{C15AB5CE-3DE8-40F3-B100-B7ACA5FC3663}"/>
                </a:ext>
              </a:extLst>
            </p:cNvPr>
            <p:cNvSpPr>
              <a:spLocks/>
            </p:cNvSpPr>
            <p:nvPr/>
          </p:nvSpPr>
          <p:spPr bwMode="auto">
            <a:xfrm flipH="1" flipV="1">
              <a:off x="752858" y="744469"/>
              <a:ext cx="3275668" cy="4408488"/>
            </a:xfrm>
            <a:custGeom>
              <a:avLst/>
              <a:gdLst>
                <a:gd name="T0" fmla="*/ 8763 w 10002"/>
                <a:gd name="T1" fmla="*/ 0 h 10000"/>
                <a:gd name="T2" fmla="*/ 10002 w 10002"/>
                <a:gd name="T3" fmla="*/ 0 h 10000"/>
                <a:gd name="T4" fmla="*/ 10002 w 10002"/>
                <a:gd name="T5" fmla="*/ 10000 h 10000"/>
                <a:gd name="T6" fmla="*/ 2 w 10002"/>
                <a:gd name="T7" fmla="*/ 10000 h 10000"/>
                <a:gd name="T8" fmla="*/ 0 w 10002"/>
                <a:gd name="T9" fmla="*/ 9125 h 10000"/>
                <a:gd name="T10" fmla="*/ 8763 w 10002"/>
                <a:gd name="T11" fmla="*/ 9128 h 10000"/>
                <a:gd name="T12" fmla="*/ 8763 w 10002"/>
                <a:gd name="T13" fmla="*/ 0 h 10000"/>
              </a:gdLst>
              <a:ahLst/>
              <a:cxnLst>
                <a:cxn ang="0">
                  <a:pos x="T0" y="T1"/>
                </a:cxn>
                <a:cxn ang="0">
                  <a:pos x="T2" y="T3"/>
                </a:cxn>
                <a:cxn ang="0">
                  <a:pos x="T4" y="T5"/>
                </a:cxn>
                <a:cxn ang="0">
                  <a:pos x="T6" y="T7"/>
                </a:cxn>
                <a:cxn ang="0">
                  <a:pos x="T8" y="T9"/>
                </a:cxn>
                <a:cxn ang="0">
                  <a:pos x="T10" y="T11"/>
                </a:cxn>
                <a:cxn ang="0">
                  <a:pos x="T12" y="T13"/>
                </a:cxn>
              </a:cxnLst>
              <a:rect l="0" t="0"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en-US"/>
            </a:p>
          </p:txBody>
        </p:sp>
      </p:grpSp>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Date Placeholder 3">
            <a:extLst>
              <a:ext uri="{FF2B5EF4-FFF2-40B4-BE49-F238E27FC236}">
                <a16:creationId xmlns:a16="http://schemas.microsoft.com/office/drawing/2014/main" id="{F4BA6379-A017-4C65-BE9D-1159FE41C913}"/>
              </a:ext>
            </a:extLst>
          </p:cNvPr>
          <p:cNvSpPr>
            <a:spLocks noGrp="1"/>
          </p:cNvSpPr>
          <p:nvPr>
            <p:ph type="dt" sz="half" idx="10"/>
          </p:nvPr>
        </p:nvSpPr>
        <p:spPr>
          <a:xfrm>
            <a:off x="752475" y="6453188"/>
            <a:ext cx="1608138" cy="404812"/>
          </a:xfrm>
        </p:spPr>
        <p:txBody>
          <a:bodyPr/>
          <a:lstStyle>
            <a:lvl1pPr>
              <a:defRPr baseline="0" smtClean="0">
                <a:solidFill>
                  <a:schemeClr val="tx2"/>
                </a:solidFill>
              </a:defRPr>
            </a:lvl1pPr>
          </a:lstStyle>
          <a:p>
            <a:pPr>
              <a:defRPr/>
            </a:pPr>
            <a:fld id="{0A5832E2-EF1B-44C7-8ACA-6DFEC8DF78EF}" type="datetimeFigureOut">
              <a:rPr lang="en-US"/>
              <a:pPr>
                <a:defRPr/>
              </a:pPr>
              <a:t>12/4/2017</a:t>
            </a:fld>
            <a:endParaRPr lang="en-US"/>
          </a:p>
        </p:txBody>
      </p:sp>
      <p:sp>
        <p:nvSpPr>
          <p:cNvPr id="8" name="Footer Placeholder 4">
            <a:extLst>
              <a:ext uri="{FF2B5EF4-FFF2-40B4-BE49-F238E27FC236}">
                <a16:creationId xmlns:a16="http://schemas.microsoft.com/office/drawing/2014/main" id="{5316C0E4-E65C-484C-AF51-81591B58B907}"/>
              </a:ext>
            </a:extLst>
          </p:cNvPr>
          <p:cNvSpPr>
            <a:spLocks noGrp="1"/>
          </p:cNvSpPr>
          <p:nvPr>
            <p:ph type="ftr" sz="quarter" idx="11"/>
          </p:nvPr>
        </p:nvSpPr>
        <p:spPr>
          <a:xfrm>
            <a:off x="2584450" y="6453188"/>
            <a:ext cx="7023100" cy="404812"/>
          </a:xfrm>
        </p:spPr>
        <p:txBody>
          <a:bodyPr/>
          <a:lstStyle>
            <a:lvl1pPr algn="ctr">
              <a:defRPr baseline="0">
                <a:solidFill>
                  <a:schemeClr val="tx2"/>
                </a:solidFill>
              </a:defRPr>
            </a:lvl1pPr>
          </a:lstStyle>
          <a:p>
            <a:pPr>
              <a:defRPr/>
            </a:pPr>
            <a:endParaRPr lang="en-US"/>
          </a:p>
        </p:txBody>
      </p:sp>
      <p:sp>
        <p:nvSpPr>
          <p:cNvPr id="9" name="Slide Number Placeholder 5">
            <a:extLst>
              <a:ext uri="{FF2B5EF4-FFF2-40B4-BE49-F238E27FC236}">
                <a16:creationId xmlns:a16="http://schemas.microsoft.com/office/drawing/2014/main" id="{455DFC9C-4932-4EB7-99FD-46E1DD6B20FB}"/>
              </a:ext>
            </a:extLst>
          </p:cNvPr>
          <p:cNvSpPr>
            <a:spLocks noGrp="1"/>
          </p:cNvSpPr>
          <p:nvPr>
            <p:ph type="sldNum" sz="quarter" idx="12"/>
          </p:nvPr>
        </p:nvSpPr>
        <p:spPr>
          <a:xfrm>
            <a:off x="9831388" y="6453188"/>
            <a:ext cx="1595437" cy="404812"/>
          </a:xfrm>
        </p:spPr>
        <p:txBody>
          <a:bodyPr/>
          <a:lstStyle>
            <a:lvl1pPr>
              <a:defRPr baseline="0" smtClean="0">
                <a:solidFill>
                  <a:schemeClr val="tx2"/>
                </a:solidFill>
              </a:defRPr>
            </a:lvl1pPr>
          </a:lstStyle>
          <a:p>
            <a:pPr>
              <a:defRPr/>
            </a:pPr>
            <a:fld id="{2F39CD91-6547-48AC-A049-6D72F495A3ED}" type="slidenum">
              <a:rPr lang="en-US"/>
              <a:pPr>
                <a:defRPr/>
              </a:pPr>
              <a:t>‹#›</a:t>
            </a:fld>
            <a:endParaRPr lang="en-US"/>
          </a:p>
        </p:txBody>
      </p:sp>
    </p:spTree>
    <p:extLst>
      <p:ext uri="{BB962C8B-B14F-4D97-AF65-F5344CB8AC3E}">
        <p14:creationId xmlns:p14="http://schemas.microsoft.com/office/powerpoint/2010/main" val="2146549135"/>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38693ADB-E736-4AD0-8F83-FC928B43600B}"/>
              </a:ext>
            </a:extLst>
          </p:cNvPr>
          <p:cNvSpPr>
            <a:spLocks noGrp="1"/>
          </p:cNvSpPr>
          <p:nvPr>
            <p:ph type="dt" sz="half" idx="10"/>
          </p:nvPr>
        </p:nvSpPr>
        <p:spPr/>
        <p:txBody>
          <a:bodyPr/>
          <a:lstStyle>
            <a:lvl1pPr>
              <a:defRPr/>
            </a:lvl1pPr>
          </a:lstStyle>
          <a:p>
            <a:pPr>
              <a:defRPr/>
            </a:pPr>
            <a:fld id="{1EAA4FBA-B047-4599-A108-1A1BE082EE4F}" type="datetimeFigureOut">
              <a:rPr lang="en-US"/>
              <a:pPr>
                <a:defRPr/>
              </a:pPr>
              <a:t>12/4/2017</a:t>
            </a:fld>
            <a:endParaRPr lang="en-US"/>
          </a:p>
        </p:txBody>
      </p:sp>
      <p:sp>
        <p:nvSpPr>
          <p:cNvPr id="5" name="Footer Placeholder 4">
            <a:extLst>
              <a:ext uri="{FF2B5EF4-FFF2-40B4-BE49-F238E27FC236}">
                <a16:creationId xmlns:a16="http://schemas.microsoft.com/office/drawing/2014/main" id="{250EB674-F881-49E3-9ADB-8D4F79A3B0D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DA18061-E361-427E-9E8C-9F3C1BE830C9}"/>
              </a:ext>
            </a:extLst>
          </p:cNvPr>
          <p:cNvSpPr>
            <a:spLocks noGrp="1"/>
          </p:cNvSpPr>
          <p:nvPr>
            <p:ph type="sldNum" sz="quarter" idx="12"/>
          </p:nvPr>
        </p:nvSpPr>
        <p:spPr/>
        <p:txBody>
          <a:bodyPr/>
          <a:lstStyle>
            <a:lvl1pPr>
              <a:defRPr/>
            </a:lvl1pPr>
          </a:lstStyle>
          <a:p>
            <a:pPr>
              <a:defRPr/>
            </a:pPr>
            <a:fld id="{433B91B8-D322-45F8-8958-8099406DB2AF}" type="slidenum">
              <a:rPr lang="en-US"/>
              <a:pPr>
                <a:defRPr/>
              </a:pPr>
              <a:t>‹#›</a:t>
            </a:fld>
            <a:endParaRPr lang="en-US"/>
          </a:p>
        </p:txBody>
      </p:sp>
    </p:spTree>
    <p:extLst>
      <p:ext uri="{BB962C8B-B14F-4D97-AF65-F5344CB8AC3E}">
        <p14:creationId xmlns:p14="http://schemas.microsoft.com/office/powerpoint/2010/main" val="21124318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3438AC4D-0096-4081-A7A0-034931B2E026}"/>
              </a:ext>
            </a:extLst>
          </p:cNvPr>
          <p:cNvSpPr>
            <a:spLocks noGrp="1"/>
          </p:cNvSpPr>
          <p:nvPr>
            <p:ph type="dt" sz="half" idx="10"/>
          </p:nvPr>
        </p:nvSpPr>
        <p:spPr/>
        <p:txBody>
          <a:bodyPr/>
          <a:lstStyle>
            <a:lvl1pPr>
              <a:defRPr/>
            </a:lvl1pPr>
          </a:lstStyle>
          <a:p>
            <a:pPr>
              <a:defRPr/>
            </a:pPr>
            <a:fld id="{E8943BE2-57C4-4570-ACB2-35C51D3716FE}" type="datetimeFigureOut">
              <a:rPr lang="en-US"/>
              <a:pPr>
                <a:defRPr/>
              </a:pPr>
              <a:t>12/4/2017</a:t>
            </a:fld>
            <a:endParaRPr lang="en-US"/>
          </a:p>
        </p:txBody>
      </p:sp>
      <p:sp>
        <p:nvSpPr>
          <p:cNvPr id="5" name="Footer Placeholder 4">
            <a:extLst>
              <a:ext uri="{FF2B5EF4-FFF2-40B4-BE49-F238E27FC236}">
                <a16:creationId xmlns:a16="http://schemas.microsoft.com/office/drawing/2014/main" id="{FDB07C33-A8D1-4D47-8251-43E5D5FBDC3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1892389-C701-4EF7-9614-48AFE9C9835F}"/>
              </a:ext>
            </a:extLst>
          </p:cNvPr>
          <p:cNvSpPr>
            <a:spLocks noGrp="1"/>
          </p:cNvSpPr>
          <p:nvPr>
            <p:ph type="sldNum" sz="quarter" idx="12"/>
          </p:nvPr>
        </p:nvSpPr>
        <p:spPr/>
        <p:txBody>
          <a:bodyPr/>
          <a:lstStyle>
            <a:lvl1pPr>
              <a:defRPr/>
            </a:lvl1pPr>
          </a:lstStyle>
          <a:p>
            <a:pPr>
              <a:defRPr/>
            </a:pPr>
            <a:fld id="{92216F6B-85C5-49B9-B227-276728E8F0F9}" type="slidenum">
              <a:rPr lang="en-US"/>
              <a:pPr>
                <a:defRPr/>
              </a:pPr>
              <a:t>‹#›</a:t>
            </a:fld>
            <a:endParaRPr lang="en-US"/>
          </a:p>
        </p:txBody>
      </p:sp>
    </p:spTree>
    <p:extLst>
      <p:ext uri="{BB962C8B-B14F-4D97-AF65-F5344CB8AC3E}">
        <p14:creationId xmlns:p14="http://schemas.microsoft.com/office/powerpoint/2010/main" val="37792505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EDC03B07-D2DF-4AB3-88F7-D871DC97C78A}"/>
              </a:ext>
            </a:extLst>
          </p:cNvPr>
          <p:cNvSpPr>
            <a:spLocks noGrp="1"/>
          </p:cNvSpPr>
          <p:nvPr>
            <p:ph type="dt" sz="half" idx="10"/>
          </p:nvPr>
        </p:nvSpPr>
        <p:spPr/>
        <p:txBody>
          <a:bodyPr/>
          <a:lstStyle>
            <a:lvl1pPr>
              <a:defRPr/>
            </a:lvl1pPr>
          </a:lstStyle>
          <a:p>
            <a:pPr>
              <a:defRPr/>
            </a:pPr>
            <a:fld id="{E985B4D1-88F4-4926-8846-13792BACB5B6}" type="datetimeFigureOut">
              <a:rPr lang="en-US"/>
              <a:pPr>
                <a:defRPr/>
              </a:pPr>
              <a:t>12/4/2017</a:t>
            </a:fld>
            <a:endParaRPr lang="en-US"/>
          </a:p>
        </p:txBody>
      </p:sp>
      <p:sp>
        <p:nvSpPr>
          <p:cNvPr id="5" name="Footer Placeholder 4">
            <a:extLst>
              <a:ext uri="{FF2B5EF4-FFF2-40B4-BE49-F238E27FC236}">
                <a16:creationId xmlns:a16="http://schemas.microsoft.com/office/drawing/2014/main" id="{602C1297-81CD-4134-A741-24491E3417C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745C0DE-E712-4E0B-A9BD-A99D7B6C68AA}"/>
              </a:ext>
            </a:extLst>
          </p:cNvPr>
          <p:cNvSpPr>
            <a:spLocks noGrp="1"/>
          </p:cNvSpPr>
          <p:nvPr>
            <p:ph type="sldNum" sz="quarter" idx="12"/>
          </p:nvPr>
        </p:nvSpPr>
        <p:spPr/>
        <p:txBody>
          <a:bodyPr/>
          <a:lstStyle>
            <a:lvl1pPr>
              <a:defRPr/>
            </a:lvl1pPr>
          </a:lstStyle>
          <a:p>
            <a:pPr>
              <a:defRPr/>
            </a:pPr>
            <a:fld id="{81A2EB09-0565-4F3D-BAED-ECCE8CA24E89}" type="slidenum">
              <a:rPr lang="en-US"/>
              <a:pPr>
                <a:defRPr/>
              </a:pPr>
              <a:t>‹#›</a:t>
            </a:fld>
            <a:endParaRPr lang="en-US"/>
          </a:p>
        </p:txBody>
      </p:sp>
    </p:spTree>
    <p:extLst>
      <p:ext uri="{BB962C8B-B14F-4D97-AF65-F5344CB8AC3E}">
        <p14:creationId xmlns:p14="http://schemas.microsoft.com/office/powerpoint/2010/main" val="37609560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Freeform 6" title="Crop Mark">
            <a:extLst>
              <a:ext uri="{FF2B5EF4-FFF2-40B4-BE49-F238E27FC236}">
                <a16:creationId xmlns:a16="http://schemas.microsoft.com/office/drawing/2014/main" id="{FEF28EE5-9D4F-4C4F-A811-099D92D3F7D2}"/>
              </a:ext>
            </a:extLst>
          </p:cNvPr>
          <p:cNvSpPr/>
          <p:nvPr/>
        </p:nvSpPr>
        <p:spPr bwMode="auto">
          <a:xfrm>
            <a:off x="8151813" y="1685925"/>
            <a:ext cx="3275012"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5" name="Date Placeholder 3">
            <a:extLst>
              <a:ext uri="{FF2B5EF4-FFF2-40B4-BE49-F238E27FC236}">
                <a16:creationId xmlns:a16="http://schemas.microsoft.com/office/drawing/2014/main" id="{7A539CD9-BADC-48B2-8E37-59D919523E22}"/>
              </a:ext>
            </a:extLst>
          </p:cNvPr>
          <p:cNvSpPr>
            <a:spLocks noGrp="1"/>
          </p:cNvSpPr>
          <p:nvPr>
            <p:ph type="dt" sz="half" idx="10"/>
          </p:nvPr>
        </p:nvSpPr>
        <p:spPr>
          <a:xfrm>
            <a:off x="738188" y="6453188"/>
            <a:ext cx="1622425" cy="404812"/>
          </a:xfrm>
        </p:spPr>
        <p:txBody>
          <a:bodyPr/>
          <a:lstStyle>
            <a:lvl1pPr>
              <a:defRPr smtClean="0">
                <a:solidFill>
                  <a:schemeClr val="tx2"/>
                </a:solidFill>
              </a:defRPr>
            </a:lvl1pPr>
          </a:lstStyle>
          <a:p>
            <a:pPr>
              <a:defRPr/>
            </a:pPr>
            <a:fld id="{D6F67D8F-38A0-42F8-BB7C-C3E93BE9F24B}" type="datetimeFigureOut">
              <a:rPr lang="en-US"/>
              <a:pPr>
                <a:defRPr/>
              </a:pPr>
              <a:t>12/4/2017</a:t>
            </a:fld>
            <a:endParaRPr lang="en-US"/>
          </a:p>
        </p:txBody>
      </p:sp>
      <p:sp>
        <p:nvSpPr>
          <p:cNvPr id="6" name="Footer Placeholder 4">
            <a:extLst>
              <a:ext uri="{FF2B5EF4-FFF2-40B4-BE49-F238E27FC236}">
                <a16:creationId xmlns:a16="http://schemas.microsoft.com/office/drawing/2014/main" id="{5E449775-E3F7-4232-B2EF-DAC24FC3A6F2}"/>
              </a:ext>
            </a:extLst>
          </p:cNvPr>
          <p:cNvSpPr>
            <a:spLocks noGrp="1"/>
          </p:cNvSpPr>
          <p:nvPr>
            <p:ph type="ftr" sz="quarter" idx="11"/>
          </p:nvPr>
        </p:nvSpPr>
        <p:spPr>
          <a:xfrm>
            <a:off x="2584450" y="6453188"/>
            <a:ext cx="7023100" cy="404812"/>
          </a:xfrm>
        </p:spPr>
        <p:txBody>
          <a:bodyPr/>
          <a:lstStyle>
            <a:lvl1pPr algn="ctr">
              <a:defRPr>
                <a:solidFill>
                  <a:schemeClr val="tx2"/>
                </a:solidFill>
              </a:defRPr>
            </a:lvl1pPr>
          </a:lstStyle>
          <a:p>
            <a:pPr>
              <a:defRPr/>
            </a:pPr>
            <a:endParaRPr lang="en-US"/>
          </a:p>
        </p:txBody>
      </p:sp>
      <p:sp>
        <p:nvSpPr>
          <p:cNvPr id="7" name="Slide Number Placeholder 5">
            <a:extLst>
              <a:ext uri="{FF2B5EF4-FFF2-40B4-BE49-F238E27FC236}">
                <a16:creationId xmlns:a16="http://schemas.microsoft.com/office/drawing/2014/main" id="{A34A6374-7AC3-4552-9F77-4FCE25C6C158}"/>
              </a:ext>
            </a:extLst>
          </p:cNvPr>
          <p:cNvSpPr>
            <a:spLocks noGrp="1"/>
          </p:cNvSpPr>
          <p:nvPr>
            <p:ph type="sldNum" sz="quarter" idx="12"/>
          </p:nvPr>
        </p:nvSpPr>
        <p:spPr>
          <a:xfrm>
            <a:off x="9831388" y="6453188"/>
            <a:ext cx="1595437" cy="404812"/>
          </a:xfrm>
        </p:spPr>
        <p:txBody>
          <a:bodyPr/>
          <a:lstStyle>
            <a:lvl1pPr>
              <a:defRPr smtClean="0">
                <a:solidFill>
                  <a:schemeClr val="tx2"/>
                </a:solidFill>
              </a:defRPr>
            </a:lvl1pPr>
          </a:lstStyle>
          <a:p>
            <a:pPr>
              <a:defRPr/>
            </a:pPr>
            <a:fld id="{5961911F-E8B1-4070-BB79-1F537F552D53}" type="slidenum">
              <a:rPr lang="en-US"/>
              <a:pPr>
                <a:defRPr/>
              </a:pPr>
              <a:t>‹#›</a:t>
            </a:fld>
            <a:endParaRPr lang="en-US"/>
          </a:p>
        </p:txBody>
      </p:sp>
    </p:spTree>
    <p:extLst>
      <p:ext uri="{BB962C8B-B14F-4D97-AF65-F5344CB8AC3E}">
        <p14:creationId xmlns:p14="http://schemas.microsoft.com/office/powerpoint/2010/main" val="1136840174"/>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C437A6BB-FFBA-4E03-BE7D-7D6E497F147A}"/>
              </a:ext>
            </a:extLst>
          </p:cNvPr>
          <p:cNvSpPr>
            <a:spLocks noGrp="1"/>
          </p:cNvSpPr>
          <p:nvPr>
            <p:ph type="dt" sz="half" idx="10"/>
          </p:nvPr>
        </p:nvSpPr>
        <p:spPr/>
        <p:txBody>
          <a:bodyPr/>
          <a:lstStyle>
            <a:lvl1pPr>
              <a:defRPr/>
            </a:lvl1pPr>
          </a:lstStyle>
          <a:p>
            <a:pPr>
              <a:defRPr/>
            </a:pPr>
            <a:fld id="{B025003C-C22B-4907-BE1C-8B03AEF68A84}" type="datetimeFigureOut">
              <a:rPr lang="en-US"/>
              <a:pPr>
                <a:defRPr/>
              </a:pPr>
              <a:t>12/4/2017</a:t>
            </a:fld>
            <a:endParaRPr lang="en-US"/>
          </a:p>
        </p:txBody>
      </p:sp>
      <p:sp>
        <p:nvSpPr>
          <p:cNvPr id="6" name="Footer Placeholder 4">
            <a:extLst>
              <a:ext uri="{FF2B5EF4-FFF2-40B4-BE49-F238E27FC236}">
                <a16:creationId xmlns:a16="http://schemas.microsoft.com/office/drawing/2014/main" id="{383C475D-2FB6-4F04-8654-68C8F745B511}"/>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E393783-A3DB-4F7F-B024-CCBBA0D1A0E6}"/>
              </a:ext>
            </a:extLst>
          </p:cNvPr>
          <p:cNvSpPr>
            <a:spLocks noGrp="1"/>
          </p:cNvSpPr>
          <p:nvPr>
            <p:ph type="sldNum" sz="quarter" idx="12"/>
          </p:nvPr>
        </p:nvSpPr>
        <p:spPr/>
        <p:txBody>
          <a:bodyPr/>
          <a:lstStyle>
            <a:lvl1pPr>
              <a:defRPr/>
            </a:lvl1pPr>
          </a:lstStyle>
          <a:p>
            <a:pPr>
              <a:defRPr/>
            </a:pPr>
            <a:fld id="{70AFFD20-CD25-4643-AC09-7FAB40237894}" type="slidenum">
              <a:rPr lang="en-US"/>
              <a:pPr>
                <a:defRPr/>
              </a:pPr>
              <a:t>‹#›</a:t>
            </a:fld>
            <a:endParaRPr lang="en-US"/>
          </a:p>
        </p:txBody>
      </p:sp>
    </p:spTree>
    <p:extLst>
      <p:ext uri="{BB962C8B-B14F-4D97-AF65-F5344CB8AC3E}">
        <p14:creationId xmlns:p14="http://schemas.microsoft.com/office/powerpoint/2010/main" val="35615109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4A77B7B8-3678-4FDC-A2C7-33EB0FDC2088}"/>
              </a:ext>
            </a:extLst>
          </p:cNvPr>
          <p:cNvSpPr>
            <a:spLocks noGrp="1"/>
          </p:cNvSpPr>
          <p:nvPr>
            <p:ph type="dt" sz="half" idx="10"/>
          </p:nvPr>
        </p:nvSpPr>
        <p:spPr/>
        <p:txBody>
          <a:bodyPr/>
          <a:lstStyle>
            <a:lvl1pPr>
              <a:defRPr/>
            </a:lvl1pPr>
          </a:lstStyle>
          <a:p>
            <a:pPr>
              <a:defRPr/>
            </a:pPr>
            <a:fld id="{0452221C-28D3-4E6B-A8FA-C696859EA9F9}" type="datetimeFigureOut">
              <a:rPr lang="en-US"/>
              <a:pPr>
                <a:defRPr/>
              </a:pPr>
              <a:t>12/4/2017</a:t>
            </a:fld>
            <a:endParaRPr lang="en-US"/>
          </a:p>
        </p:txBody>
      </p:sp>
      <p:sp>
        <p:nvSpPr>
          <p:cNvPr id="8" name="Footer Placeholder 4">
            <a:extLst>
              <a:ext uri="{FF2B5EF4-FFF2-40B4-BE49-F238E27FC236}">
                <a16:creationId xmlns:a16="http://schemas.microsoft.com/office/drawing/2014/main" id="{1ADB7326-AF60-4565-A439-2FBC133211C2}"/>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B8C52CD4-4DF8-4BD4-9B25-609F57D10615}"/>
              </a:ext>
            </a:extLst>
          </p:cNvPr>
          <p:cNvSpPr>
            <a:spLocks noGrp="1"/>
          </p:cNvSpPr>
          <p:nvPr>
            <p:ph type="sldNum" sz="quarter" idx="12"/>
          </p:nvPr>
        </p:nvSpPr>
        <p:spPr/>
        <p:txBody>
          <a:bodyPr/>
          <a:lstStyle>
            <a:lvl1pPr>
              <a:defRPr/>
            </a:lvl1pPr>
          </a:lstStyle>
          <a:p>
            <a:pPr>
              <a:defRPr/>
            </a:pPr>
            <a:fld id="{0B1A4AC6-CFD1-474F-B3F4-25CEDBB9C2BB}" type="slidenum">
              <a:rPr lang="en-US"/>
              <a:pPr>
                <a:defRPr/>
              </a:pPr>
              <a:t>‹#›</a:t>
            </a:fld>
            <a:endParaRPr lang="en-US"/>
          </a:p>
        </p:txBody>
      </p:sp>
    </p:spTree>
    <p:extLst>
      <p:ext uri="{BB962C8B-B14F-4D97-AF65-F5344CB8AC3E}">
        <p14:creationId xmlns:p14="http://schemas.microsoft.com/office/powerpoint/2010/main" val="25257813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098DAF19-B131-4DD3-9A92-A8CFC0DC9E4A}"/>
              </a:ext>
            </a:extLst>
          </p:cNvPr>
          <p:cNvSpPr>
            <a:spLocks noGrp="1"/>
          </p:cNvSpPr>
          <p:nvPr>
            <p:ph type="dt" sz="half" idx="10"/>
          </p:nvPr>
        </p:nvSpPr>
        <p:spPr/>
        <p:txBody>
          <a:bodyPr/>
          <a:lstStyle>
            <a:lvl1pPr>
              <a:defRPr/>
            </a:lvl1pPr>
          </a:lstStyle>
          <a:p>
            <a:pPr>
              <a:defRPr/>
            </a:pPr>
            <a:fld id="{9CAB3948-5583-4ACE-AC7A-244B611F95F8}" type="datetimeFigureOut">
              <a:rPr lang="en-US"/>
              <a:pPr>
                <a:defRPr/>
              </a:pPr>
              <a:t>12/4/2017</a:t>
            </a:fld>
            <a:endParaRPr lang="en-US"/>
          </a:p>
        </p:txBody>
      </p:sp>
      <p:sp>
        <p:nvSpPr>
          <p:cNvPr id="4" name="Footer Placeholder 4">
            <a:extLst>
              <a:ext uri="{FF2B5EF4-FFF2-40B4-BE49-F238E27FC236}">
                <a16:creationId xmlns:a16="http://schemas.microsoft.com/office/drawing/2014/main" id="{5B7C0C2D-254C-4199-8337-78A9DF6E5719}"/>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81074C19-4EDB-499A-B264-2B5060D65364}"/>
              </a:ext>
            </a:extLst>
          </p:cNvPr>
          <p:cNvSpPr>
            <a:spLocks noGrp="1"/>
          </p:cNvSpPr>
          <p:nvPr>
            <p:ph type="sldNum" sz="quarter" idx="12"/>
          </p:nvPr>
        </p:nvSpPr>
        <p:spPr/>
        <p:txBody>
          <a:bodyPr/>
          <a:lstStyle>
            <a:lvl1pPr>
              <a:defRPr/>
            </a:lvl1pPr>
          </a:lstStyle>
          <a:p>
            <a:pPr>
              <a:defRPr/>
            </a:pPr>
            <a:fld id="{54B0D642-2CC0-4ABC-8849-04C684F1B041}" type="slidenum">
              <a:rPr lang="en-US"/>
              <a:pPr>
                <a:defRPr/>
              </a:pPr>
              <a:t>‹#›</a:t>
            </a:fld>
            <a:endParaRPr lang="en-US"/>
          </a:p>
        </p:txBody>
      </p:sp>
    </p:spTree>
    <p:extLst>
      <p:ext uri="{BB962C8B-B14F-4D97-AF65-F5344CB8AC3E}">
        <p14:creationId xmlns:p14="http://schemas.microsoft.com/office/powerpoint/2010/main" val="20921713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F7D8EB8D-0756-4A5D-8F18-199F23864156}"/>
              </a:ext>
            </a:extLst>
          </p:cNvPr>
          <p:cNvSpPr>
            <a:spLocks noGrp="1"/>
          </p:cNvSpPr>
          <p:nvPr>
            <p:ph type="dt" sz="half" idx="10"/>
          </p:nvPr>
        </p:nvSpPr>
        <p:spPr/>
        <p:txBody>
          <a:bodyPr/>
          <a:lstStyle>
            <a:lvl1pPr>
              <a:defRPr/>
            </a:lvl1pPr>
          </a:lstStyle>
          <a:p>
            <a:pPr>
              <a:defRPr/>
            </a:pPr>
            <a:fld id="{CC45636A-C93E-475C-9EC0-C3EA468F152B}" type="datetimeFigureOut">
              <a:rPr lang="en-US"/>
              <a:pPr>
                <a:defRPr/>
              </a:pPr>
              <a:t>12/4/2017</a:t>
            </a:fld>
            <a:endParaRPr lang="en-US"/>
          </a:p>
        </p:txBody>
      </p:sp>
      <p:sp>
        <p:nvSpPr>
          <p:cNvPr id="3" name="Footer Placeholder 4">
            <a:extLst>
              <a:ext uri="{FF2B5EF4-FFF2-40B4-BE49-F238E27FC236}">
                <a16:creationId xmlns:a16="http://schemas.microsoft.com/office/drawing/2014/main" id="{4D02412C-5DA3-4788-A501-A69090567D55}"/>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4B27782E-C41D-438D-860D-8DB1D36DECE1}"/>
              </a:ext>
            </a:extLst>
          </p:cNvPr>
          <p:cNvSpPr>
            <a:spLocks noGrp="1"/>
          </p:cNvSpPr>
          <p:nvPr>
            <p:ph type="sldNum" sz="quarter" idx="12"/>
          </p:nvPr>
        </p:nvSpPr>
        <p:spPr/>
        <p:txBody>
          <a:bodyPr/>
          <a:lstStyle>
            <a:lvl1pPr>
              <a:defRPr/>
            </a:lvl1pPr>
          </a:lstStyle>
          <a:p>
            <a:pPr>
              <a:defRPr/>
            </a:pPr>
            <a:fld id="{9715EE6B-E8D2-416D-8399-AADB16F4A58A}" type="slidenum">
              <a:rPr lang="en-US"/>
              <a:pPr>
                <a:defRPr/>
              </a:pPr>
              <a:t>‹#›</a:t>
            </a:fld>
            <a:endParaRPr lang="en-US"/>
          </a:p>
        </p:txBody>
      </p:sp>
    </p:spTree>
    <p:extLst>
      <p:ext uri="{BB962C8B-B14F-4D97-AF65-F5344CB8AC3E}">
        <p14:creationId xmlns:p14="http://schemas.microsoft.com/office/powerpoint/2010/main" val="15374069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4" title="Background Shape">
            <a:extLst>
              <a:ext uri="{FF2B5EF4-FFF2-40B4-BE49-F238E27FC236}">
                <a16:creationId xmlns:a16="http://schemas.microsoft.com/office/drawing/2014/main" id="{56A7F201-E112-4A3D-A70D-FFBE44A6A0DC}"/>
              </a:ext>
            </a:extLst>
          </p:cNvPr>
          <p:cNvSpPr/>
          <p:nvPr/>
        </p:nvSpPr>
        <p:spPr>
          <a:xfrm>
            <a:off x="0" y="0"/>
            <a:ext cx="530383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title="Divider Bar">
            <a:extLst>
              <a:ext uri="{FF2B5EF4-FFF2-40B4-BE49-F238E27FC236}">
                <a16:creationId xmlns:a16="http://schemas.microsoft.com/office/drawing/2014/main" id="{E41D18B8-CC2B-4EC3-AA36-4E5218489782}"/>
              </a:ext>
            </a:extLst>
          </p:cNvPr>
          <p:cNvSpPr/>
          <p:nvPr/>
        </p:nvSpPr>
        <p:spPr>
          <a:xfrm>
            <a:off x="5303838" y="0"/>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oAutofit/>
          </a:bodyPr>
          <a:lstStyle>
            <a:lvl1pPr>
              <a:lnSpc>
                <a:spcPct val="84000"/>
              </a:lnSpc>
              <a:defRPr sz="4800" baseline="0">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7" name="Date Placeholder 4">
            <a:extLst>
              <a:ext uri="{FF2B5EF4-FFF2-40B4-BE49-F238E27FC236}">
                <a16:creationId xmlns:a16="http://schemas.microsoft.com/office/drawing/2014/main" id="{292CBF69-C89D-4913-8D5E-01E31AA9F2C8}"/>
              </a:ext>
            </a:extLst>
          </p:cNvPr>
          <p:cNvSpPr>
            <a:spLocks noGrp="1"/>
          </p:cNvSpPr>
          <p:nvPr>
            <p:ph type="dt" sz="half" idx="10"/>
          </p:nvPr>
        </p:nvSpPr>
        <p:spPr>
          <a:xfrm>
            <a:off x="723900" y="6453188"/>
            <a:ext cx="1204913" cy="404812"/>
          </a:xfrm>
        </p:spPr>
        <p:txBody>
          <a:bodyPr/>
          <a:lstStyle>
            <a:lvl1pPr>
              <a:defRPr smtClean="0">
                <a:solidFill>
                  <a:schemeClr val="tx2"/>
                </a:solidFill>
              </a:defRPr>
            </a:lvl1pPr>
          </a:lstStyle>
          <a:p>
            <a:pPr>
              <a:defRPr/>
            </a:pPr>
            <a:fld id="{234762A1-F2E1-4925-AAF9-7273914BBECF}" type="datetimeFigureOut">
              <a:rPr lang="en-US"/>
              <a:pPr>
                <a:defRPr/>
              </a:pPr>
              <a:t>12/4/2017</a:t>
            </a:fld>
            <a:endParaRPr lang="en-US"/>
          </a:p>
        </p:txBody>
      </p:sp>
      <p:sp>
        <p:nvSpPr>
          <p:cNvPr id="8" name="Footer Placeholder 5">
            <a:extLst>
              <a:ext uri="{FF2B5EF4-FFF2-40B4-BE49-F238E27FC236}">
                <a16:creationId xmlns:a16="http://schemas.microsoft.com/office/drawing/2014/main" id="{BF1034DB-A792-4BC9-97D4-69C61CD4D2A5}"/>
              </a:ext>
            </a:extLst>
          </p:cNvPr>
          <p:cNvSpPr>
            <a:spLocks noGrp="1"/>
          </p:cNvSpPr>
          <p:nvPr>
            <p:ph type="ftr" sz="quarter" idx="11"/>
          </p:nvPr>
        </p:nvSpPr>
        <p:spPr>
          <a:xfrm>
            <a:off x="2206625" y="6453188"/>
            <a:ext cx="2373313" cy="404812"/>
          </a:xfrm>
        </p:spPr>
        <p:txBody>
          <a:bodyPr/>
          <a:lstStyle>
            <a:lvl1pPr>
              <a:defRPr>
                <a:solidFill>
                  <a:schemeClr val="tx2"/>
                </a:solidFill>
              </a:defRPr>
            </a:lvl1pPr>
          </a:lstStyle>
          <a:p>
            <a:pPr>
              <a:defRPr/>
            </a:pPr>
            <a:endParaRPr lang="en-US"/>
          </a:p>
        </p:txBody>
      </p:sp>
      <p:sp>
        <p:nvSpPr>
          <p:cNvPr id="9" name="Slide Number Placeholder 6">
            <a:extLst>
              <a:ext uri="{FF2B5EF4-FFF2-40B4-BE49-F238E27FC236}">
                <a16:creationId xmlns:a16="http://schemas.microsoft.com/office/drawing/2014/main" id="{4A531B3B-869D-4B98-A862-241F5989C949}"/>
              </a:ext>
            </a:extLst>
          </p:cNvPr>
          <p:cNvSpPr>
            <a:spLocks noGrp="1"/>
          </p:cNvSpPr>
          <p:nvPr>
            <p:ph type="sldNum" sz="quarter" idx="12"/>
          </p:nvPr>
        </p:nvSpPr>
        <p:spPr>
          <a:xfrm>
            <a:off x="9883775" y="6453188"/>
            <a:ext cx="1595438" cy="404812"/>
          </a:xfrm>
        </p:spPr>
        <p:txBody>
          <a:bodyPr/>
          <a:lstStyle>
            <a:lvl1pPr>
              <a:defRPr smtClean="0">
                <a:solidFill>
                  <a:schemeClr val="tx2"/>
                </a:solidFill>
              </a:defRPr>
            </a:lvl1pPr>
          </a:lstStyle>
          <a:p>
            <a:pPr>
              <a:defRPr/>
            </a:pPr>
            <a:fld id="{D0ED8DC6-E896-449B-A05C-029D0B75B231}" type="slidenum">
              <a:rPr lang="en-US"/>
              <a:pPr>
                <a:defRPr/>
              </a:pPr>
              <a:t>‹#›</a:t>
            </a:fld>
            <a:endParaRPr lang="en-US"/>
          </a:p>
        </p:txBody>
      </p:sp>
    </p:spTree>
    <p:extLst>
      <p:ext uri="{BB962C8B-B14F-4D97-AF65-F5344CB8AC3E}">
        <p14:creationId xmlns:p14="http://schemas.microsoft.com/office/powerpoint/2010/main" val="26883729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title="Background Shape">
            <a:extLst>
              <a:ext uri="{FF2B5EF4-FFF2-40B4-BE49-F238E27FC236}">
                <a16:creationId xmlns:a16="http://schemas.microsoft.com/office/drawing/2014/main" id="{315BAF9D-3D8F-469F-9F2B-F1913672D91F}"/>
              </a:ext>
            </a:extLst>
          </p:cNvPr>
          <p:cNvSpPr/>
          <p:nvPr/>
        </p:nvSpPr>
        <p:spPr>
          <a:xfrm>
            <a:off x="0" y="0"/>
            <a:ext cx="530383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title="Divider Bar">
            <a:extLst>
              <a:ext uri="{FF2B5EF4-FFF2-40B4-BE49-F238E27FC236}">
                <a16:creationId xmlns:a16="http://schemas.microsoft.com/office/drawing/2014/main" id="{70A17240-65D3-421C-910F-03C07158AAAE}"/>
              </a:ext>
            </a:extLst>
          </p:cNvPr>
          <p:cNvSpPr/>
          <p:nvPr/>
        </p:nvSpPr>
        <p:spPr>
          <a:xfrm>
            <a:off x="5303838" y="0"/>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ormAutofit/>
          </a:bodyPr>
          <a:lstStyle>
            <a:lvl1pPr>
              <a:lnSpc>
                <a:spcPct val="84000"/>
              </a:lnSpc>
              <a:defRPr sz="48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5532120" y="0"/>
            <a:ext cx="6659880" cy="6857999"/>
          </a:xfrm>
        </p:spPr>
        <p:txBody>
          <a:bodyPr rtlCol="0">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7" name="Date Placeholder 4">
            <a:extLst>
              <a:ext uri="{FF2B5EF4-FFF2-40B4-BE49-F238E27FC236}">
                <a16:creationId xmlns:a16="http://schemas.microsoft.com/office/drawing/2014/main" id="{04C12D51-73DB-415E-A692-2123DB5B5822}"/>
              </a:ext>
            </a:extLst>
          </p:cNvPr>
          <p:cNvSpPr>
            <a:spLocks noGrp="1"/>
          </p:cNvSpPr>
          <p:nvPr>
            <p:ph type="dt" sz="half" idx="10"/>
          </p:nvPr>
        </p:nvSpPr>
        <p:spPr>
          <a:xfrm>
            <a:off x="723900" y="6453188"/>
            <a:ext cx="1204913" cy="404812"/>
          </a:xfrm>
        </p:spPr>
        <p:txBody>
          <a:bodyPr/>
          <a:lstStyle>
            <a:lvl1pPr>
              <a:defRPr smtClean="0">
                <a:solidFill>
                  <a:schemeClr val="tx2"/>
                </a:solidFill>
              </a:defRPr>
            </a:lvl1pPr>
          </a:lstStyle>
          <a:p>
            <a:pPr>
              <a:defRPr/>
            </a:pPr>
            <a:fld id="{C460CBC5-CDC0-412D-938F-8AD35A74F0F3}" type="datetimeFigureOut">
              <a:rPr lang="en-US"/>
              <a:pPr>
                <a:defRPr/>
              </a:pPr>
              <a:t>12/4/2017</a:t>
            </a:fld>
            <a:endParaRPr lang="en-US"/>
          </a:p>
        </p:txBody>
      </p:sp>
      <p:sp>
        <p:nvSpPr>
          <p:cNvPr id="8" name="Footer Placeholder 5">
            <a:extLst>
              <a:ext uri="{FF2B5EF4-FFF2-40B4-BE49-F238E27FC236}">
                <a16:creationId xmlns:a16="http://schemas.microsoft.com/office/drawing/2014/main" id="{2382E519-5E83-4A55-9CAE-C6C79BE4F248}"/>
              </a:ext>
            </a:extLst>
          </p:cNvPr>
          <p:cNvSpPr>
            <a:spLocks noGrp="1"/>
          </p:cNvSpPr>
          <p:nvPr>
            <p:ph type="ftr" sz="quarter" idx="11"/>
          </p:nvPr>
        </p:nvSpPr>
        <p:spPr>
          <a:xfrm>
            <a:off x="2206625" y="6453188"/>
            <a:ext cx="2373313" cy="404812"/>
          </a:xfrm>
        </p:spPr>
        <p:txBody>
          <a:bodyPr/>
          <a:lstStyle>
            <a:lvl1pPr>
              <a:defRPr>
                <a:solidFill>
                  <a:schemeClr val="tx2"/>
                </a:solidFill>
              </a:defRPr>
            </a:lvl1pPr>
          </a:lstStyle>
          <a:p>
            <a:pPr>
              <a:defRPr/>
            </a:pPr>
            <a:endParaRPr lang="en-US"/>
          </a:p>
        </p:txBody>
      </p:sp>
      <p:sp>
        <p:nvSpPr>
          <p:cNvPr id="9" name="Slide Number Placeholder 6">
            <a:extLst>
              <a:ext uri="{FF2B5EF4-FFF2-40B4-BE49-F238E27FC236}">
                <a16:creationId xmlns:a16="http://schemas.microsoft.com/office/drawing/2014/main" id="{1E5CC155-A91D-4ADA-BC1E-6473DBD691AE}"/>
              </a:ext>
            </a:extLst>
          </p:cNvPr>
          <p:cNvSpPr>
            <a:spLocks noGrp="1"/>
          </p:cNvSpPr>
          <p:nvPr>
            <p:ph type="sldNum" sz="quarter" idx="12"/>
          </p:nvPr>
        </p:nvSpPr>
        <p:spPr>
          <a:xfrm>
            <a:off x="9883775" y="6453188"/>
            <a:ext cx="1595438" cy="404812"/>
          </a:xfrm>
        </p:spPr>
        <p:txBody>
          <a:bodyPr/>
          <a:lstStyle>
            <a:lvl1pPr>
              <a:defRPr smtClean="0">
                <a:solidFill>
                  <a:schemeClr val="tx2"/>
                </a:solidFill>
              </a:defRPr>
            </a:lvl1pPr>
          </a:lstStyle>
          <a:p>
            <a:pPr>
              <a:defRPr/>
            </a:pPr>
            <a:fld id="{8DE6A5DC-AD52-4C8F-887A-24694D6D49C1}" type="slidenum">
              <a:rPr lang="en-US"/>
              <a:pPr>
                <a:defRPr/>
              </a:pPr>
              <a:t>‹#›</a:t>
            </a:fld>
            <a:endParaRPr lang="en-US"/>
          </a:p>
        </p:txBody>
      </p:sp>
    </p:spTree>
    <p:extLst>
      <p:ext uri="{BB962C8B-B14F-4D97-AF65-F5344CB8AC3E}">
        <p14:creationId xmlns:p14="http://schemas.microsoft.com/office/powerpoint/2010/main" val="40979938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524EDE99-3CEF-4646-BFB7-BBE9A1AA0E65}"/>
              </a:ext>
            </a:extLst>
          </p:cNvPr>
          <p:cNvSpPr>
            <a:spLocks noGrp="1" noChangeArrowheads="1"/>
          </p:cNvSpPr>
          <p:nvPr>
            <p:ph type="title"/>
          </p:nvPr>
        </p:nvSpPr>
        <p:spPr bwMode="auto">
          <a:xfrm>
            <a:off x="1371600" y="685800"/>
            <a:ext cx="9601200"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2BC4BC3D-6B6E-4320-9D25-0381FCDAE304}"/>
              </a:ext>
            </a:extLst>
          </p:cNvPr>
          <p:cNvSpPr>
            <a:spLocks noGrp="1" noChangeArrowheads="1"/>
          </p:cNvSpPr>
          <p:nvPr>
            <p:ph type="body" idx="1"/>
          </p:nvPr>
        </p:nvSpPr>
        <p:spPr bwMode="auto">
          <a:xfrm>
            <a:off x="1371600" y="2286000"/>
            <a:ext cx="960120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D9706EA0-8F05-4D34-B5E0-E25E08A7DC86}"/>
              </a:ext>
            </a:extLst>
          </p:cNvPr>
          <p:cNvSpPr>
            <a:spLocks noGrp="1"/>
          </p:cNvSpPr>
          <p:nvPr>
            <p:ph type="dt" sz="half" idx="2"/>
          </p:nvPr>
        </p:nvSpPr>
        <p:spPr>
          <a:xfrm>
            <a:off x="1390650" y="6453188"/>
            <a:ext cx="1204913" cy="404812"/>
          </a:xfrm>
          <a:prstGeom prst="rect">
            <a:avLst/>
          </a:prstGeom>
        </p:spPr>
        <p:txBody>
          <a:bodyPr vert="horz" lIns="91440" tIns="45720" rIns="91440" bIns="45720" rtlCol="0" anchor="ctr"/>
          <a:lstStyle>
            <a:lvl1pPr algn="l" eaLnBrk="1" fontAlgn="auto" hangingPunct="1">
              <a:spcBef>
                <a:spcPts val="0"/>
              </a:spcBef>
              <a:spcAft>
                <a:spcPts val="0"/>
              </a:spcAft>
              <a:defRPr sz="1200" baseline="0" smtClean="0">
                <a:solidFill>
                  <a:schemeClr val="tx2"/>
                </a:solidFill>
                <a:latin typeface="+mn-lt"/>
              </a:defRPr>
            </a:lvl1pPr>
          </a:lstStyle>
          <a:p>
            <a:pPr>
              <a:defRPr/>
            </a:pPr>
            <a:fld id="{626D5A46-CB4E-4151-B804-0C429E6536B1}" type="datetimeFigureOut">
              <a:rPr lang="en-US"/>
              <a:pPr>
                <a:defRPr/>
              </a:pPr>
              <a:t>12/4/2017</a:t>
            </a:fld>
            <a:endParaRPr lang="en-US"/>
          </a:p>
        </p:txBody>
      </p:sp>
      <p:sp>
        <p:nvSpPr>
          <p:cNvPr id="5" name="Footer Placeholder 4">
            <a:extLst>
              <a:ext uri="{FF2B5EF4-FFF2-40B4-BE49-F238E27FC236}">
                <a16:creationId xmlns:a16="http://schemas.microsoft.com/office/drawing/2014/main" id="{B50E960E-0FEB-4812-8157-F005EEAC1FE6}"/>
              </a:ext>
            </a:extLst>
          </p:cNvPr>
          <p:cNvSpPr>
            <a:spLocks noGrp="1"/>
          </p:cNvSpPr>
          <p:nvPr>
            <p:ph type="ftr" sz="quarter" idx="3"/>
          </p:nvPr>
        </p:nvSpPr>
        <p:spPr>
          <a:xfrm>
            <a:off x="2894013" y="6453188"/>
            <a:ext cx="6280150" cy="404812"/>
          </a:xfrm>
          <a:prstGeom prst="rect">
            <a:avLst/>
          </a:prstGeom>
        </p:spPr>
        <p:txBody>
          <a:bodyPr vert="horz" lIns="91440" tIns="45720" rIns="91440" bIns="45720" rtlCol="0" anchor="ctr"/>
          <a:lstStyle>
            <a:lvl1pPr algn="l" eaLnBrk="1" fontAlgn="auto" hangingPunct="1">
              <a:spcBef>
                <a:spcPts val="0"/>
              </a:spcBef>
              <a:spcAft>
                <a:spcPts val="0"/>
              </a:spcAft>
              <a:defRPr sz="1200" baseline="0">
                <a:solidFill>
                  <a:schemeClr val="tx2"/>
                </a:solidFill>
                <a:latin typeface="+mn-lt"/>
              </a:defRPr>
            </a:lvl1pPr>
          </a:lstStyle>
          <a:p>
            <a:pPr>
              <a:defRPr/>
            </a:pPr>
            <a:endParaRPr lang="en-US"/>
          </a:p>
        </p:txBody>
      </p:sp>
      <p:sp>
        <p:nvSpPr>
          <p:cNvPr id="6" name="Slide Number Placeholder 5">
            <a:extLst>
              <a:ext uri="{FF2B5EF4-FFF2-40B4-BE49-F238E27FC236}">
                <a16:creationId xmlns:a16="http://schemas.microsoft.com/office/drawing/2014/main" id="{72E25993-4443-4069-B973-82184075BC73}"/>
              </a:ext>
            </a:extLst>
          </p:cNvPr>
          <p:cNvSpPr>
            <a:spLocks noGrp="1"/>
          </p:cNvSpPr>
          <p:nvPr>
            <p:ph type="sldNum" sz="quarter" idx="4"/>
          </p:nvPr>
        </p:nvSpPr>
        <p:spPr>
          <a:xfrm>
            <a:off x="9472613" y="6453188"/>
            <a:ext cx="1597025" cy="404812"/>
          </a:xfrm>
          <a:prstGeom prst="rect">
            <a:avLst/>
          </a:prstGeom>
        </p:spPr>
        <p:txBody>
          <a:bodyPr vert="horz" lIns="91440" tIns="45720" rIns="91440" bIns="45720" rtlCol="0" anchor="ctr"/>
          <a:lstStyle>
            <a:lvl1pPr algn="r" eaLnBrk="1" fontAlgn="auto" hangingPunct="1">
              <a:spcBef>
                <a:spcPts val="0"/>
              </a:spcBef>
              <a:spcAft>
                <a:spcPts val="0"/>
              </a:spcAft>
              <a:defRPr sz="1200" baseline="0" smtClean="0">
                <a:solidFill>
                  <a:schemeClr val="tx2"/>
                </a:solidFill>
                <a:latin typeface="+mn-lt"/>
              </a:defRPr>
            </a:lvl1pPr>
          </a:lstStyle>
          <a:p>
            <a:pPr>
              <a:defRPr/>
            </a:pPr>
            <a:fld id="{2CBC5B3C-27EE-4657-9D2A-C64F005AA6B6}" type="slidenum">
              <a:rPr lang="en-US"/>
              <a:pPr>
                <a:defRPr/>
              </a:pPr>
              <a:t>‹#›</a:t>
            </a:fld>
            <a:endParaRPr lang="en-US"/>
          </a:p>
        </p:txBody>
      </p:sp>
      <p:sp>
        <p:nvSpPr>
          <p:cNvPr id="9" name="Rectangle 8" title="Side bar">
            <a:extLst>
              <a:ext uri="{FF2B5EF4-FFF2-40B4-BE49-F238E27FC236}">
                <a16:creationId xmlns:a16="http://schemas.microsoft.com/office/drawing/2014/main" id="{35F8564E-0D77-47B6-87F4-0C67FF3604EB}"/>
              </a:ext>
            </a:extLst>
          </p:cNvPr>
          <p:cNvSpPr/>
          <p:nvPr/>
        </p:nvSpPr>
        <p:spPr>
          <a:xfrm>
            <a:off x="477838" y="0"/>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713" r:id="rId1"/>
    <p:sldLayoutId id="2147483706" r:id="rId2"/>
    <p:sldLayoutId id="2147483714" r:id="rId3"/>
    <p:sldLayoutId id="2147483707" r:id="rId4"/>
    <p:sldLayoutId id="2147483708" r:id="rId5"/>
    <p:sldLayoutId id="2147483709" r:id="rId6"/>
    <p:sldLayoutId id="2147483710" r:id="rId7"/>
    <p:sldLayoutId id="2147483715" r:id="rId8"/>
    <p:sldLayoutId id="2147483716" r:id="rId9"/>
    <p:sldLayoutId id="2147483711" r:id="rId10"/>
    <p:sldLayoutId id="2147483712" r:id="rId11"/>
  </p:sldLayoutIdLst>
  <p:txStyles>
    <p:titleStyle>
      <a:lvl1pPr algn="l" rtl="0" fontAlgn="base">
        <a:lnSpc>
          <a:spcPct val="89000"/>
        </a:lnSpc>
        <a:spcBef>
          <a:spcPct val="0"/>
        </a:spcBef>
        <a:spcAft>
          <a:spcPct val="0"/>
        </a:spcAft>
        <a:defRPr sz="4400" kern="1200">
          <a:solidFill>
            <a:schemeClr val="tx2"/>
          </a:solidFill>
          <a:latin typeface="+mj-lt"/>
          <a:ea typeface="+mj-ea"/>
          <a:cs typeface="+mj-cs"/>
        </a:defRPr>
      </a:lvl1pPr>
      <a:lvl2pPr algn="l" rtl="0" fontAlgn="base">
        <a:lnSpc>
          <a:spcPct val="89000"/>
        </a:lnSpc>
        <a:spcBef>
          <a:spcPct val="0"/>
        </a:spcBef>
        <a:spcAft>
          <a:spcPct val="0"/>
        </a:spcAft>
        <a:defRPr sz="4400">
          <a:solidFill>
            <a:schemeClr val="tx2"/>
          </a:solidFill>
          <a:latin typeface="Franklin Gothic Book" panose="020B0503020102020204" pitchFamily="34" charset="0"/>
        </a:defRPr>
      </a:lvl2pPr>
      <a:lvl3pPr algn="l" rtl="0" fontAlgn="base">
        <a:lnSpc>
          <a:spcPct val="89000"/>
        </a:lnSpc>
        <a:spcBef>
          <a:spcPct val="0"/>
        </a:spcBef>
        <a:spcAft>
          <a:spcPct val="0"/>
        </a:spcAft>
        <a:defRPr sz="4400">
          <a:solidFill>
            <a:schemeClr val="tx2"/>
          </a:solidFill>
          <a:latin typeface="Franklin Gothic Book" panose="020B0503020102020204" pitchFamily="34" charset="0"/>
        </a:defRPr>
      </a:lvl3pPr>
      <a:lvl4pPr algn="l" rtl="0" fontAlgn="base">
        <a:lnSpc>
          <a:spcPct val="89000"/>
        </a:lnSpc>
        <a:spcBef>
          <a:spcPct val="0"/>
        </a:spcBef>
        <a:spcAft>
          <a:spcPct val="0"/>
        </a:spcAft>
        <a:defRPr sz="4400">
          <a:solidFill>
            <a:schemeClr val="tx2"/>
          </a:solidFill>
          <a:latin typeface="Franklin Gothic Book" panose="020B0503020102020204" pitchFamily="34" charset="0"/>
        </a:defRPr>
      </a:lvl4pPr>
      <a:lvl5pPr algn="l" rtl="0" fontAlgn="base">
        <a:lnSpc>
          <a:spcPct val="89000"/>
        </a:lnSpc>
        <a:spcBef>
          <a:spcPct val="0"/>
        </a:spcBef>
        <a:spcAft>
          <a:spcPct val="0"/>
        </a:spcAft>
        <a:defRPr sz="4400">
          <a:solidFill>
            <a:schemeClr val="tx2"/>
          </a:solidFill>
          <a:latin typeface="Franklin Gothic Book" panose="020B0503020102020204" pitchFamily="34" charset="0"/>
        </a:defRPr>
      </a:lvl5pPr>
      <a:lvl6pPr marL="457200" algn="l" rtl="0" fontAlgn="base">
        <a:lnSpc>
          <a:spcPct val="89000"/>
        </a:lnSpc>
        <a:spcBef>
          <a:spcPct val="0"/>
        </a:spcBef>
        <a:spcAft>
          <a:spcPct val="0"/>
        </a:spcAft>
        <a:defRPr sz="4400">
          <a:solidFill>
            <a:schemeClr val="tx2"/>
          </a:solidFill>
          <a:latin typeface="Franklin Gothic Book" panose="020B0503020102020204" pitchFamily="34" charset="0"/>
        </a:defRPr>
      </a:lvl6pPr>
      <a:lvl7pPr marL="914400" algn="l" rtl="0" fontAlgn="base">
        <a:lnSpc>
          <a:spcPct val="89000"/>
        </a:lnSpc>
        <a:spcBef>
          <a:spcPct val="0"/>
        </a:spcBef>
        <a:spcAft>
          <a:spcPct val="0"/>
        </a:spcAft>
        <a:defRPr sz="4400">
          <a:solidFill>
            <a:schemeClr val="tx2"/>
          </a:solidFill>
          <a:latin typeface="Franklin Gothic Book" panose="020B0503020102020204" pitchFamily="34" charset="0"/>
        </a:defRPr>
      </a:lvl7pPr>
      <a:lvl8pPr marL="1371600" algn="l" rtl="0" fontAlgn="base">
        <a:lnSpc>
          <a:spcPct val="89000"/>
        </a:lnSpc>
        <a:spcBef>
          <a:spcPct val="0"/>
        </a:spcBef>
        <a:spcAft>
          <a:spcPct val="0"/>
        </a:spcAft>
        <a:defRPr sz="4400">
          <a:solidFill>
            <a:schemeClr val="tx2"/>
          </a:solidFill>
          <a:latin typeface="Franklin Gothic Book" panose="020B0503020102020204" pitchFamily="34" charset="0"/>
        </a:defRPr>
      </a:lvl8pPr>
      <a:lvl9pPr marL="1828800" algn="l" rtl="0" fontAlgn="base">
        <a:lnSpc>
          <a:spcPct val="89000"/>
        </a:lnSpc>
        <a:spcBef>
          <a:spcPct val="0"/>
        </a:spcBef>
        <a:spcAft>
          <a:spcPct val="0"/>
        </a:spcAft>
        <a:defRPr sz="4400">
          <a:solidFill>
            <a:schemeClr val="tx2"/>
          </a:solidFill>
          <a:latin typeface="Franklin Gothic Book" panose="020B0503020102020204" pitchFamily="34" charset="0"/>
        </a:defRPr>
      </a:lvl9pPr>
    </p:titleStyle>
    <p:bodyStyle>
      <a:lvl1pPr marL="382588" indent="-382588" algn="l" rtl="0" fontAlgn="base">
        <a:lnSpc>
          <a:spcPct val="94000"/>
        </a:lnSpc>
        <a:spcBef>
          <a:spcPts val="1000"/>
        </a:spcBef>
        <a:spcAft>
          <a:spcPts val="200"/>
        </a:spcAft>
        <a:buFont typeface="Franklin Gothic Book" panose="020B0503020102020204" pitchFamily="34" charset="0"/>
        <a:buChar char="■"/>
        <a:defRPr sz="2000" kern="1200">
          <a:solidFill>
            <a:schemeClr val="tx2"/>
          </a:solidFill>
          <a:latin typeface="+mn-lt"/>
          <a:ea typeface="+mn-ea"/>
          <a:cs typeface="+mn-cs"/>
        </a:defRPr>
      </a:lvl1pPr>
      <a:lvl2pPr marL="914400" indent="-382588" algn="l" rtl="0" fontAlgn="base">
        <a:lnSpc>
          <a:spcPct val="94000"/>
        </a:lnSpc>
        <a:spcBef>
          <a:spcPts val="500"/>
        </a:spcBef>
        <a:spcAft>
          <a:spcPts val="200"/>
        </a:spcAft>
        <a:buFont typeface="Franklin Gothic Book" panose="020B0503020102020204" pitchFamily="34" charset="0"/>
        <a:buChar char="–"/>
        <a:defRPr sz="2000" i="1" kern="1200">
          <a:solidFill>
            <a:schemeClr val="tx2"/>
          </a:solidFill>
          <a:latin typeface="+mn-lt"/>
          <a:ea typeface="+mn-ea"/>
          <a:cs typeface="+mn-cs"/>
        </a:defRPr>
      </a:lvl2pPr>
      <a:lvl3pPr marL="1371600" indent="-382588" algn="l" rtl="0" fontAlgn="base">
        <a:lnSpc>
          <a:spcPct val="94000"/>
        </a:lnSpc>
        <a:spcBef>
          <a:spcPts val="500"/>
        </a:spcBef>
        <a:spcAft>
          <a:spcPts val="200"/>
        </a:spcAft>
        <a:buFont typeface="Franklin Gothic Book" panose="020B0503020102020204" pitchFamily="34" charset="0"/>
        <a:buChar char="■"/>
        <a:defRPr kern="1200">
          <a:solidFill>
            <a:schemeClr val="tx2"/>
          </a:solidFill>
          <a:latin typeface="+mn-lt"/>
          <a:ea typeface="+mn-ea"/>
          <a:cs typeface="+mn-cs"/>
        </a:defRPr>
      </a:lvl3pPr>
      <a:lvl4pPr marL="1828800" indent="-382588" algn="l" rtl="0" fontAlgn="base">
        <a:lnSpc>
          <a:spcPct val="94000"/>
        </a:lnSpc>
        <a:spcBef>
          <a:spcPts val="500"/>
        </a:spcBef>
        <a:spcAft>
          <a:spcPts val="200"/>
        </a:spcAft>
        <a:buFont typeface="Franklin Gothic Book" panose="020B0503020102020204" pitchFamily="34" charset="0"/>
        <a:buChar char="–"/>
        <a:defRPr i="1" kern="1200">
          <a:solidFill>
            <a:schemeClr val="tx2"/>
          </a:solidFill>
          <a:latin typeface="+mn-lt"/>
          <a:ea typeface="+mn-ea"/>
          <a:cs typeface="+mn-cs"/>
        </a:defRPr>
      </a:lvl4pPr>
      <a:lvl5pPr marL="2286000" indent="-382588" algn="l" rtl="0" fontAlgn="base">
        <a:lnSpc>
          <a:spcPct val="94000"/>
        </a:lnSpc>
        <a:spcBef>
          <a:spcPts val="500"/>
        </a:spcBef>
        <a:spcAft>
          <a:spcPts val="200"/>
        </a:spcAft>
        <a:buFont typeface="Franklin Gothic Book" panose="020B0503020102020204" pitchFamily="34" charset="0"/>
        <a:buChar char="■"/>
        <a:defRPr sz="1600" kern="120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http://upload.wikimedia.org/wikipedia/commons/thumb/b/b5/Cloud_computing.svg/662px-Cloud_computing.svg.png" TargetMode="Externa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E47BAB-8491-406B-9FB9-484631A807A3}"/>
              </a:ext>
            </a:extLst>
          </p:cNvPr>
          <p:cNvSpPr>
            <a:spLocks noGrp="1"/>
          </p:cNvSpPr>
          <p:nvPr>
            <p:ph type="ctrTitle"/>
          </p:nvPr>
        </p:nvSpPr>
        <p:spPr>
          <a:xfrm>
            <a:off x="1914525" y="1789113"/>
            <a:ext cx="8361363" cy="2097087"/>
          </a:xfrm>
        </p:spPr>
        <p:txBody>
          <a:bodyPr rtlCol="0"/>
          <a:lstStyle/>
          <a:p>
            <a:pPr fontAlgn="auto">
              <a:spcAft>
                <a:spcPts val="0"/>
              </a:spcAft>
              <a:defRPr/>
            </a:pPr>
            <a:r>
              <a:rPr lang="en-US" dirty="0"/>
              <a:t>Introduction </a:t>
            </a:r>
            <a:br>
              <a:rPr lang="en-US" dirty="0"/>
            </a:br>
            <a:r>
              <a:rPr lang="en-US" dirty="0"/>
              <a:t>Cloud Computing</a:t>
            </a:r>
          </a:p>
        </p:txBody>
      </p:sp>
      <p:sp>
        <p:nvSpPr>
          <p:cNvPr id="7171" name="Subtitle 2">
            <a:extLst>
              <a:ext uri="{FF2B5EF4-FFF2-40B4-BE49-F238E27FC236}">
                <a16:creationId xmlns:a16="http://schemas.microsoft.com/office/drawing/2014/main" id="{B85C3F9A-1484-4C28-8E36-CE3B2995A380}"/>
              </a:ext>
            </a:extLst>
          </p:cNvPr>
          <p:cNvSpPr>
            <a:spLocks noGrp="1" noChangeArrowheads="1"/>
          </p:cNvSpPr>
          <p:nvPr>
            <p:ph type="subTitle" idx="1"/>
          </p:nvPr>
        </p:nvSpPr>
        <p:spPr>
          <a:xfrm>
            <a:off x="2679700" y="3956050"/>
            <a:ext cx="6832600" cy="1085850"/>
          </a:xfrm>
        </p:spPr>
        <p:txBody>
          <a:bodyPr/>
          <a:lstStyle/>
          <a:p>
            <a:pPr>
              <a:spcBef>
                <a:spcPct val="0"/>
              </a:spcBef>
              <a:spcAft>
                <a:spcPct val="0"/>
              </a:spcAft>
            </a:pPr>
            <a:endParaRPr lang="en-US" altLang="en-US"/>
          </a:p>
          <a:p>
            <a:pPr>
              <a:spcBef>
                <a:spcPct val="0"/>
              </a:spcBef>
              <a:spcAft>
                <a:spcPct val="0"/>
              </a:spcAft>
            </a:pPr>
            <a:r>
              <a:rPr lang="en-US" altLang="en-US"/>
              <a:t>Narendra Maharjan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69247BE7-52C2-4F97-90F5-4AEEDD1989F3}"/>
              </a:ext>
            </a:extLst>
          </p:cNvPr>
          <p:cNvSpPr>
            <a:spLocks noGrp="1" noChangeArrowheads="1"/>
          </p:cNvSpPr>
          <p:nvPr>
            <p:ph type="title"/>
          </p:nvPr>
        </p:nvSpPr>
        <p:spPr/>
        <p:txBody>
          <a:bodyPr/>
          <a:lstStyle/>
          <a:p>
            <a:r>
              <a:rPr lang="en-US" altLang="en-US"/>
              <a:t>Emergence of Cloud Computing contd.</a:t>
            </a:r>
          </a:p>
        </p:txBody>
      </p:sp>
      <p:sp>
        <p:nvSpPr>
          <p:cNvPr id="3" name="Content Placeholder 2">
            <a:extLst>
              <a:ext uri="{FF2B5EF4-FFF2-40B4-BE49-F238E27FC236}">
                <a16:creationId xmlns:a16="http://schemas.microsoft.com/office/drawing/2014/main" id="{BA447F8D-D83D-422C-892B-29111D5133A0}"/>
              </a:ext>
            </a:extLst>
          </p:cNvPr>
          <p:cNvSpPr>
            <a:spLocks noGrp="1"/>
          </p:cNvSpPr>
          <p:nvPr>
            <p:ph idx="1"/>
          </p:nvPr>
        </p:nvSpPr>
        <p:spPr/>
        <p:txBody>
          <a:bodyPr rtlCol="0">
            <a:normAutofit fontScale="85000" lnSpcReduction="20000"/>
          </a:bodyPr>
          <a:lstStyle/>
          <a:p>
            <a:pPr marL="384048" indent="-384048" fontAlgn="auto">
              <a:defRPr/>
            </a:pPr>
            <a:r>
              <a:rPr lang="en-AU" sz="2600" dirty="0"/>
              <a:t>It was a gradual evolution that started in the 1950s with mainframe computing.</a:t>
            </a:r>
          </a:p>
          <a:p>
            <a:pPr lvl="1" indent="-384048" fontAlgn="auto">
              <a:defRPr/>
            </a:pPr>
            <a:r>
              <a:rPr lang="en-AU" sz="2600" i="0" dirty="0"/>
              <a:t>Because of the costs to buy and maintain mainframe computers, it was not practical for an organization to buy and maintain one for every employee.</a:t>
            </a:r>
          </a:p>
          <a:p>
            <a:pPr lvl="1" indent="-384048" fontAlgn="auto">
              <a:defRPr/>
            </a:pPr>
            <a:r>
              <a:rPr lang="en-AU" sz="2600" i="0" dirty="0"/>
              <a:t>Providing shared access to a single resource was the solution that made economical sense for this sophisticated piece of technology.</a:t>
            </a:r>
            <a:endParaRPr lang="en-US" sz="2600" dirty="0"/>
          </a:p>
          <a:p>
            <a:pPr marL="384048" indent="-384048" fontAlgn="auto">
              <a:defRPr/>
            </a:pPr>
            <a:r>
              <a:rPr lang="en-AU" sz="2600" dirty="0"/>
              <a:t>After some time, around 1970, the concept of virtual machines (VMs) was created.</a:t>
            </a:r>
          </a:p>
          <a:p>
            <a:pPr lvl="1" indent="-384048" fontAlgn="auto">
              <a:defRPr/>
            </a:pPr>
            <a:r>
              <a:rPr lang="en-AU" sz="2600" dirty="0"/>
              <a:t>Using virtualization software like VMware, it became possible to execute one or more operating systems simultaneously in an isolated environment.</a:t>
            </a:r>
          </a:p>
          <a:p>
            <a:pPr marL="384048" indent="-384048" fontAlgn="auto">
              <a:defRPr/>
            </a:pPr>
            <a:endParaRPr lang="en-AU" b="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1FFDB33A-5E72-4F3E-A3DC-DF27547099FE}"/>
              </a:ext>
            </a:extLst>
          </p:cNvPr>
          <p:cNvSpPr>
            <a:spLocks noGrp="1" noChangeArrowheads="1"/>
          </p:cNvSpPr>
          <p:nvPr>
            <p:ph type="title"/>
          </p:nvPr>
        </p:nvSpPr>
        <p:spPr/>
        <p:txBody>
          <a:bodyPr/>
          <a:lstStyle/>
          <a:p>
            <a:r>
              <a:rPr lang="en-US" altLang="en-US"/>
              <a:t>Emergence of Cloud Computing contd.</a:t>
            </a:r>
          </a:p>
        </p:txBody>
      </p:sp>
      <p:sp>
        <p:nvSpPr>
          <p:cNvPr id="19459" name="Content Placeholder 2">
            <a:extLst>
              <a:ext uri="{FF2B5EF4-FFF2-40B4-BE49-F238E27FC236}">
                <a16:creationId xmlns:a16="http://schemas.microsoft.com/office/drawing/2014/main" id="{0FDF58E7-B010-4954-9300-52AFBA4DC912}"/>
              </a:ext>
            </a:extLst>
          </p:cNvPr>
          <p:cNvSpPr>
            <a:spLocks noGrp="1" noChangeArrowheads="1"/>
          </p:cNvSpPr>
          <p:nvPr>
            <p:ph idx="1"/>
          </p:nvPr>
        </p:nvSpPr>
        <p:spPr/>
        <p:txBody>
          <a:bodyPr/>
          <a:lstStyle/>
          <a:p>
            <a:r>
              <a:rPr lang="en-AU" altLang="en-US" sz="2800"/>
              <a:t>In the 1990s, telecommunications companies started offering virtualized private network connections.</a:t>
            </a:r>
          </a:p>
          <a:p>
            <a:pPr lvl="1"/>
            <a:r>
              <a:rPr lang="en-AU" altLang="en-US" sz="2800" i="0"/>
              <a:t>Historically, telecommunications companies only offered single dedicated point–to-point data connections. The newly offered virtualized private network connections had the same service quality as their dedicated services at a reduced cost. Instead of building out physical infrastructure to allow for more users to have their own connections.</a:t>
            </a:r>
            <a:endParaRPr lang="en-US" altLang="en-US" sz="28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C3866C9F-CE11-4547-B6A5-702A506DA4EF}"/>
              </a:ext>
            </a:extLst>
          </p:cNvPr>
          <p:cNvSpPr>
            <a:spLocks noGrp="1" noChangeArrowheads="1"/>
          </p:cNvSpPr>
          <p:nvPr>
            <p:ph type="title"/>
          </p:nvPr>
        </p:nvSpPr>
        <p:spPr/>
        <p:txBody>
          <a:bodyPr/>
          <a:lstStyle/>
          <a:p>
            <a:r>
              <a:rPr lang="en-US" altLang="en-US"/>
              <a:t>Emergence of Cloud Computing contd.</a:t>
            </a:r>
          </a:p>
        </p:txBody>
      </p:sp>
      <p:sp>
        <p:nvSpPr>
          <p:cNvPr id="3" name="Content Placeholder 2">
            <a:extLst>
              <a:ext uri="{FF2B5EF4-FFF2-40B4-BE49-F238E27FC236}">
                <a16:creationId xmlns:a16="http://schemas.microsoft.com/office/drawing/2014/main" id="{23FB67BD-8052-493C-B25A-D175AD72F498}"/>
              </a:ext>
            </a:extLst>
          </p:cNvPr>
          <p:cNvSpPr>
            <a:spLocks noGrp="1"/>
          </p:cNvSpPr>
          <p:nvPr>
            <p:ph idx="1"/>
          </p:nvPr>
        </p:nvSpPr>
        <p:spPr/>
        <p:txBody>
          <a:bodyPr rtlCol="0">
            <a:normAutofit lnSpcReduction="10000"/>
          </a:bodyPr>
          <a:lstStyle/>
          <a:p>
            <a:pPr marL="384048" indent="-384048" fontAlgn="auto">
              <a:defRPr/>
            </a:pPr>
            <a:r>
              <a:rPr lang="en-US" sz="2400" dirty="0"/>
              <a:t>In 1997, Professor Ramnath </a:t>
            </a:r>
            <a:r>
              <a:rPr lang="en-US" sz="2400" dirty="0" err="1"/>
              <a:t>Chellapa</a:t>
            </a:r>
            <a:r>
              <a:rPr lang="en-US" sz="2400" dirty="0"/>
              <a:t> of Emory University and the University of South California defined cloud computing as “The new computing paradigm where the boundaries of computing will be determined by economic rationale rather than technical limits alone.” </a:t>
            </a:r>
          </a:p>
          <a:p>
            <a:pPr marL="384048" indent="-384048" fontAlgn="auto">
              <a:defRPr/>
            </a:pPr>
            <a:r>
              <a:rPr lang="en-US" sz="2400" dirty="0"/>
              <a:t>One of the first milestones for cloud computing was the arrival of Salesforce.com in 1999</a:t>
            </a:r>
          </a:p>
          <a:p>
            <a:pPr lvl="1" indent="-384048" fontAlgn="auto">
              <a:defRPr/>
            </a:pPr>
            <a:r>
              <a:rPr lang="en-US" sz="2400" dirty="0"/>
              <a:t>which pioneered the concept of delivering enterprise applications via a simple website. The services firm paved the way for both specialist and mainstream software firms to deliver applications over the internet.</a:t>
            </a:r>
          </a:p>
          <a:p>
            <a:pPr lvl="1" indent="-384048" fontAlgn="auto">
              <a:defRPr/>
            </a:pP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A714327F-F368-44A0-94BE-5C444E1031D2}"/>
              </a:ext>
            </a:extLst>
          </p:cNvPr>
          <p:cNvSpPr>
            <a:spLocks noGrp="1" noChangeArrowheads="1"/>
          </p:cNvSpPr>
          <p:nvPr>
            <p:ph type="title"/>
          </p:nvPr>
        </p:nvSpPr>
        <p:spPr/>
        <p:txBody>
          <a:bodyPr/>
          <a:lstStyle/>
          <a:p>
            <a:r>
              <a:rPr lang="en-US" altLang="en-US"/>
              <a:t>Emergence of Cloud Computing contd.</a:t>
            </a:r>
          </a:p>
        </p:txBody>
      </p:sp>
      <p:sp>
        <p:nvSpPr>
          <p:cNvPr id="21507" name="Content Placeholder 2">
            <a:extLst>
              <a:ext uri="{FF2B5EF4-FFF2-40B4-BE49-F238E27FC236}">
                <a16:creationId xmlns:a16="http://schemas.microsoft.com/office/drawing/2014/main" id="{4182DA8B-A60E-44D5-8630-F6CB8AE3BCF5}"/>
              </a:ext>
            </a:extLst>
          </p:cNvPr>
          <p:cNvSpPr>
            <a:spLocks noGrp="1" noChangeArrowheads="1"/>
          </p:cNvSpPr>
          <p:nvPr>
            <p:ph idx="1"/>
          </p:nvPr>
        </p:nvSpPr>
        <p:spPr/>
        <p:txBody>
          <a:bodyPr/>
          <a:lstStyle/>
          <a:p>
            <a:r>
              <a:rPr lang="en-US" altLang="en-US" sz="2800"/>
              <a:t>In 2002 Amazon Web services was developed, Further more in 2006 Elastic compute cloud (EC2) was launched as a commercial web service that allows small companies or individuals to rent virtual computers on their own.</a:t>
            </a:r>
          </a:p>
          <a:p>
            <a:r>
              <a:rPr lang="en-AU" altLang="en-US" sz="2800"/>
              <a:t>Another big milestone came in 2009, as Web 2.0 hit its stride, and Google and others started to offer browser-based enterprise applications, though services such as Google Apps.</a:t>
            </a:r>
          </a:p>
          <a:p>
            <a:endParaRPr lang="en-AU"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1235E9F0-C6B4-4195-BF3E-09F5839EDED9}"/>
              </a:ext>
            </a:extLst>
          </p:cNvPr>
          <p:cNvSpPr>
            <a:spLocks noGrp="1" noChangeArrowheads="1"/>
          </p:cNvSpPr>
          <p:nvPr>
            <p:ph type="title"/>
          </p:nvPr>
        </p:nvSpPr>
        <p:spPr>
          <a:xfrm>
            <a:off x="1371600" y="150813"/>
            <a:ext cx="9601200" cy="1485900"/>
          </a:xfrm>
        </p:spPr>
        <p:txBody>
          <a:bodyPr/>
          <a:lstStyle/>
          <a:p>
            <a:r>
              <a:rPr lang="en-US" altLang="en-US"/>
              <a:t>Evolution of Cloud Computing</a:t>
            </a:r>
          </a:p>
        </p:txBody>
      </p:sp>
      <p:pic>
        <p:nvPicPr>
          <p:cNvPr id="22531" name="Picture 2">
            <a:extLst>
              <a:ext uri="{FF2B5EF4-FFF2-40B4-BE49-F238E27FC236}">
                <a16:creationId xmlns:a16="http://schemas.microsoft.com/office/drawing/2014/main" id="{2202B44B-9DB8-438B-8445-38ED4543681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89363" y="704850"/>
            <a:ext cx="4651375" cy="616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F3EA2438-72AD-4DA6-ACA0-7B7FEC5E3FA9}"/>
              </a:ext>
            </a:extLst>
          </p:cNvPr>
          <p:cNvSpPr>
            <a:spLocks noGrp="1" noChangeArrowheads="1"/>
          </p:cNvSpPr>
          <p:nvPr>
            <p:ph type="title"/>
          </p:nvPr>
        </p:nvSpPr>
        <p:spPr/>
        <p:txBody>
          <a:bodyPr/>
          <a:lstStyle/>
          <a:p>
            <a:r>
              <a:rPr lang="en-US" altLang="en-US"/>
              <a:t>Type of cloud computing</a:t>
            </a:r>
            <a:br>
              <a:rPr lang="en-US" altLang="en-US"/>
            </a:br>
            <a:endParaRPr lang="en-US" altLang="en-US"/>
          </a:p>
        </p:txBody>
      </p:sp>
      <p:sp>
        <p:nvSpPr>
          <p:cNvPr id="23555" name="Content Placeholder 2">
            <a:extLst>
              <a:ext uri="{FF2B5EF4-FFF2-40B4-BE49-F238E27FC236}">
                <a16:creationId xmlns:a16="http://schemas.microsoft.com/office/drawing/2014/main" id="{AECDECE0-8646-4C99-934E-4CD48F4128F0}"/>
              </a:ext>
            </a:extLst>
          </p:cNvPr>
          <p:cNvSpPr>
            <a:spLocks noGrp="1" noChangeArrowheads="1"/>
          </p:cNvSpPr>
          <p:nvPr>
            <p:ph idx="1"/>
          </p:nvPr>
        </p:nvSpPr>
        <p:spPr/>
        <p:txBody>
          <a:bodyPr/>
          <a:lstStyle/>
          <a:p>
            <a:r>
              <a:rPr lang="en-US" altLang="en-US" sz="3600"/>
              <a:t>There are mainly three type of cloud computing service models</a:t>
            </a:r>
          </a:p>
          <a:p>
            <a:pPr lvl="1"/>
            <a:r>
              <a:rPr lang="en-US" altLang="en-US" sz="3600"/>
              <a:t>Infrastructure as a service (Iaas)</a:t>
            </a:r>
          </a:p>
          <a:p>
            <a:pPr lvl="1"/>
            <a:r>
              <a:rPr lang="en-US" altLang="en-US" sz="3600"/>
              <a:t>Platform as a service (Pass)</a:t>
            </a:r>
          </a:p>
          <a:p>
            <a:pPr lvl="1"/>
            <a:r>
              <a:rPr lang="en-US" altLang="en-US" sz="3600"/>
              <a:t>Software as a service (Saas)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https://i.ytimg.com/vi/Tu_AmhKOMH4/maxresdefault.jpg">
            <a:extLst>
              <a:ext uri="{FF2B5EF4-FFF2-40B4-BE49-F238E27FC236}">
                <a16:creationId xmlns:a16="http://schemas.microsoft.com/office/drawing/2014/main" id="{67DA48FF-D3E9-4119-BE1A-5870A5F491EB}"/>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l="12738" r="12643"/>
          <a:stretch>
            <a:fillRect/>
          </a:stretch>
        </p:blipFill>
        <p:spPr>
          <a:xfrm>
            <a:off x="2106613" y="25400"/>
            <a:ext cx="8375650" cy="6313488"/>
          </a:xfr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3B6FDA06-FF02-48B2-BC78-176F02DE649E}"/>
              </a:ext>
            </a:extLst>
          </p:cNvPr>
          <p:cNvSpPr>
            <a:spLocks noGrp="1" noChangeArrowheads="1"/>
          </p:cNvSpPr>
          <p:nvPr>
            <p:ph type="title"/>
          </p:nvPr>
        </p:nvSpPr>
        <p:spPr/>
        <p:txBody>
          <a:bodyPr/>
          <a:lstStyle/>
          <a:p>
            <a:r>
              <a:rPr lang="en-US" altLang="en-US"/>
              <a:t>Infrastructure as a Service</a:t>
            </a:r>
          </a:p>
        </p:txBody>
      </p:sp>
      <p:sp>
        <p:nvSpPr>
          <p:cNvPr id="26627" name="Content Placeholder 2">
            <a:extLst>
              <a:ext uri="{FF2B5EF4-FFF2-40B4-BE49-F238E27FC236}">
                <a16:creationId xmlns:a16="http://schemas.microsoft.com/office/drawing/2014/main" id="{BDB92F63-AD0D-4528-BE3D-8B0A5D9A61B6}"/>
              </a:ext>
            </a:extLst>
          </p:cNvPr>
          <p:cNvSpPr>
            <a:spLocks noGrp="1" noChangeArrowheads="1"/>
          </p:cNvSpPr>
          <p:nvPr>
            <p:ph idx="1"/>
          </p:nvPr>
        </p:nvSpPr>
        <p:spPr>
          <a:xfrm>
            <a:off x="609600" y="1600200"/>
            <a:ext cx="10972800" cy="4953000"/>
          </a:xfrm>
        </p:spPr>
        <p:txBody>
          <a:bodyPr/>
          <a:lstStyle/>
          <a:p>
            <a:r>
              <a:rPr lang="en-US" altLang="en-US"/>
              <a:t>Infrastructure as a Service - IaaS</a:t>
            </a:r>
          </a:p>
          <a:p>
            <a:pPr lvl="1"/>
            <a:r>
              <a:rPr lang="en-US" altLang="en-US"/>
              <a:t>The capability provided to the consumer is to provision processing, storage, networks, and other fundamental computing resources where the consumer is able to deploy and run arbitrary software, which can include operating systems and applications.</a:t>
            </a:r>
          </a:p>
          <a:p>
            <a:pPr lvl="1"/>
            <a:r>
              <a:rPr lang="en-US" altLang="en-US"/>
              <a:t>The consumer does not manage or control the underlying cloud infrastructure but has control over operating systems, storage, deployed applications, and possibly limited control of select networking components .</a:t>
            </a:r>
          </a:p>
          <a:p>
            <a:r>
              <a:rPr lang="en-US" altLang="en-US"/>
              <a:t>Examples :</a:t>
            </a:r>
          </a:p>
          <a:p>
            <a:pPr lvl="1"/>
            <a:r>
              <a:rPr lang="en-US" altLang="en-US"/>
              <a:t>Amazon EC2</a:t>
            </a:r>
          </a:p>
          <a:p>
            <a:pPr lvl="1"/>
            <a:r>
              <a:rPr lang="en-US" altLang="en-US"/>
              <a:t>OpenNebula</a:t>
            </a:r>
          </a:p>
          <a:p>
            <a:pPr lvl="1"/>
            <a:r>
              <a:rPr lang="en-US" altLang="en-US"/>
              <a:t>RackSpace cloud</a:t>
            </a:r>
          </a:p>
          <a:p>
            <a:pPr lvl="1"/>
            <a:r>
              <a:rPr lang="en-US" altLang="en-US"/>
              <a:t>… etc</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4">
            <a:extLst>
              <a:ext uri="{FF2B5EF4-FFF2-40B4-BE49-F238E27FC236}">
                <a16:creationId xmlns:a16="http://schemas.microsoft.com/office/drawing/2014/main" id="{21A8D55A-7AED-4DF1-8C71-9582F7053B6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0800" y="2133600"/>
            <a:ext cx="9753600" cy="459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Title 1">
            <a:extLst>
              <a:ext uri="{FF2B5EF4-FFF2-40B4-BE49-F238E27FC236}">
                <a16:creationId xmlns:a16="http://schemas.microsoft.com/office/drawing/2014/main" id="{A745C532-62CA-4A4A-B0E4-6204CB4ECDB9}"/>
              </a:ext>
            </a:extLst>
          </p:cNvPr>
          <p:cNvSpPr>
            <a:spLocks noGrp="1" noChangeArrowheads="1"/>
          </p:cNvSpPr>
          <p:nvPr>
            <p:ph type="title"/>
          </p:nvPr>
        </p:nvSpPr>
        <p:spPr/>
        <p:txBody>
          <a:bodyPr/>
          <a:lstStyle/>
          <a:p>
            <a:r>
              <a:rPr lang="en-US" altLang="en-US"/>
              <a:t>Infrastructure as a Service</a:t>
            </a:r>
          </a:p>
        </p:txBody>
      </p:sp>
      <p:sp>
        <p:nvSpPr>
          <p:cNvPr id="27652" name="Content Placeholder 2">
            <a:extLst>
              <a:ext uri="{FF2B5EF4-FFF2-40B4-BE49-F238E27FC236}">
                <a16:creationId xmlns:a16="http://schemas.microsoft.com/office/drawing/2014/main" id="{3D244C7D-2E23-49C8-9A92-4C7600FE0AE0}"/>
              </a:ext>
            </a:extLst>
          </p:cNvPr>
          <p:cNvSpPr>
            <a:spLocks noGrp="1" noChangeArrowheads="1"/>
          </p:cNvSpPr>
          <p:nvPr>
            <p:ph idx="1"/>
          </p:nvPr>
        </p:nvSpPr>
        <p:spPr>
          <a:xfrm>
            <a:off x="609600" y="1600200"/>
            <a:ext cx="10972800" cy="533400"/>
          </a:xfrm>
        </p:spPr>
        <p:txBody>
          <a:bodyPr/>
          <a:lstStyle/>
          <a:p>
            <a:r>
              <a:rPr lang="en-US" altLang="en-US"/>
              <a:t>System architecture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id="{B727670E-8AFC-4226-B5F3-37344779257F}"/>
              </a:ext>
            </a:extLst>
          </p:cNvPr>
          <p:cNvSpPr>
            <a:spLocks noGrp="1" noChangeArrowheads="1"/>
          </p:cNvSpPr>
          <p:nvPr>
            <p:ph type="title"/>
          </p:nvPr>
        </p:nvSpPr>
        <p:spPr/>
        <p:txBody>
          <a:bodyPr/>
          <a:lstStyle/>
          <a:p>
            <a:r>
              <a:rPr lang="en-US" altLang="en-US"/>
              <a:t>Infrastructure as a Service</a:t>
            </a:r>
          </a:p>
        </p:txBody>
      </p:sp>
      <p:sp>
        <p:nvSpPr>
          <p:cNvPr id="28675" name="Content Placeholder 2">
            <a:extLst>
              <a:ext uri="{FF2B5EF4-FFF2-40B4-BE49-F238E27FC236}">
                <a16:creationId xmlns:a16="http://schemas.microsoft.com/office/drawing/2014/main" id="{F3AD08E7-C62C-4365-B182-D2D27D867B1E}"/>
              </a:ext>
            </a:extLst>
          </p:cNvPr>
          <p:cNvSpPr>
            <a:spLocks noGrp="1" noChangeArrowheads="1"/>
          </p:cNvSpPr>
          <p:nvPr>
            <p:ph idx="1"/>
          </p:nvPr>
        </p:nvSpPr>
        <p:spPr>
          <a:xfrm>
            <a:off x="609600" y="1341438"/>
            <a:ext cx="10972800" cy="2163762"/>
          </a:xfrm>
        </p:spPr>
        <p:txBody>
          <a:bodyPr/>
          <a:lstStyle/>
          <a:p>
            <a:r>
              <a:rPr lang="en-US" altLang="en-US"/>
              <a:t>Enabling technique - </a:t>
            </a:r>
            <a:r>
              <a:rPr lang="en-US" altLang="en-US" b="1" i="1"/>
              <a:t>Virtualization</a:t>
            </a:r>
          </a:p>
          <a:p>
            <a:pPr lvl="1"/>
            <a:r>
              <a:rPr lang="en-US" altLang="en-US"/>
              <a:t>Virtualization is an abstraction of logical resources, away from underlying physical resources.</a:t>
            </a:r>
          </a:p>
          <a:p>
            <a:pPr lvl="2"/>
            <a:r>
              <a:rPr lang="en-US" altLang="en-US"/>
              <a:t>Virtualization technique shift OS onto hypervisor.</a:t>
            </a:r>
          </a:p>
          <a:p>
            <a:pPr lvl="2"/>
            <a:r>
              <a:rPr lang="en-US" altLang="en-US"/>
              <a:t>Multiple OS share the physical hardware and provide different services.</a:t>
            </a:r>
          </a:p>
          <a:p>
            <a:pPr lvl="2"/>
            <a:r>
              <a:rPr lang="en-US" altLang="en-US"/>
              <a:t>Improve utilization, availability, security and convenience.</a:t>
            </a:r>
          </a:p>
        </p:txBody>
      </p:sp>
      <p:pic>
        <p:nvPicPr>
          <p:cNvPr id="28676" name="Picture 2">
            <a:extLst>
              <a:ext uri="{FF2B5EF4-FFF2-40B4-BE49-F238E27FC236}">
                <a16:creationId xmlns:a16="http://schemas.microsoft.com/office/drawing/2014/main" id="{5B13DED9-5BBC-44B3-BB57-013800792E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94400" y="4127500"/>
            <a:ext cx="4368800" cy="257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7" name="Picture 3">
            <a:extLst>
              <a:ext uri="{FF2B5EF4-FFF2-40B4-BE49-F238E27FC236}">
                <a16:creationId xmlns:a16="http://schemas.microsoft.com/office/drawing/2014/main" id="{602E599D-9141-4832-B3DC-0315142B67F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8800" y="4660900"/>
            <a:ext cx="3494088" cy="2036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ounded Rectangle 5">
            <a:extLst>
              <a:ext uri="{FF2B5EF4-FFF2-40B4-BE49-F238E27FC236}">
                <a16:creationId xmlns:a16="http://schemas.microsoft.com/office/drawing/2014/main" id="{C2DD4A56-070C-41BF-94E4-BDC0BCAE171F}"/>
              </a:ext>
            </a:extLst>
          </p:cNvPr>
          <p:cNvSpPr/>
          <p:nvPr/>
        </p:nvSpPr>
        <p:spPr bwMode="auto">
          <a:xfrm>
            <a:off x="5994400" y="3733800"/>
            <a:ext cx="1422400" cy="1435100"/>
          </a:xfrm>
          <a:prstGeom prst="roundRect">
            <a:avLst>
              <a:gd name="adj" fmla="val 10166"/>
            </a:avLst>
          </a:prstGeom>
          <a:solidFill>
            <a:schemeClr val="lt1">
              <a:alpha val="0"/>
            </a:schemeClr>
          </a:solidFill>
          <a:ln w="38100">
            <a:solidFill>
              <a:srgbClr val="C0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wrap="none"/>
          <a:lstStyle/>
          <a:p>
            <a:pPr algn="ctr" defTabSz="914400">
              <a:defRPr/>
            </a:pPr>
            <a:r>
              <a:rPr lang="en-US" sz="2000" b="1" dirty="0">
                <a:solidFill>
                  <a:srgbClr val="C00000"/>
                </a:solidFill>
                <a:latin typeface="Cambria" pitchFamily="18" charset="0"/>
              </a:rPr>
              <a:t>VM1</a:t>
            </a:r>
          </a:p>
        </p:txBody>
      </p:sp>
      <p:sp>
        <p:nvSpPr>
          <p:cNvPr id="7" name="Rounded Rectangle 6">
            <a:extLst>
              <a:ext uri="{FF2B5EF4-FFF2-40B4-BE49-F238E27FC236}">
                <a16:creationId xmlns:a16="http://schemas.microsoft.com/office/drawing/2014/main" id="{030C3317-A94E-46A1-B9EA-4628205AAED3}"/>
              </a:ext>
            </a:extLst>
          </p:cNvPr>
          <p:cNvSpPr/>
          <p:nvPr/>
        </p:nvSpPr>
        <p:spPr bwMode="auto">
          <a:xfrm>
            <a:off x="7451725" y="3733800"/>
            <a:ext cx="1422400" cy="1435100"/>
          </a:xfrm>
          <a:prstGeom prst="roundRect">
            <a:avLst>
              <a:gd name="adj" fmla="val 10166"/>
            </a:avLst>
          </a:prstGeom>
          <a:solidFill>
            <a:schemeClr val="lt1">
              <a:alpha val="0"/>
            </a:schemeClr>
          </a:solidFill>
          <a:ln w="38100">
            <a:solidFill>
              <a:srgbClr val="C0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wrap="none"/>
          <a:lstStyle/>
          <a:p>
            <a:pPr algn="ctr">
              <a:defRPr/>
            </a:pPr>
            <a:r>
              <a:rPr lang="en-US" b="1" dirty="0">
                <a:solidFill>
                  <a:srgbClr val="C00000"/>
                </a:solidFill>
                <a:latin typeface="Cambria" pitchFamily="18" charset="0"/>
              </a:rPr>
              <a:t>VM2</a:t>
            </a:r>
          </a:p>
        </p:txBody>
      </p:sp>
      <p:sp>
        <p:nvSpPr>
          <p:cNvPr id="8" name="Rounded Rectangle 7">
            <a:extLst>
              <a:ext uri="{FF2B5EF4-FFF2-40B4-BE49-F238E27FC236}">
                <a16:creationId xmlns:a16="http://schemas.microsoft.com/office/drawing/2014/main" id="{3B6675DB-5A74-43ED-8B38-6FF56D4F0CF3}"/>
              </a:ext>
            </a:extLst>
          </p:cNvPr>
          <p:cNvSpPr/>
          <p:nvPr/>
        </p:nvSpPr>
        <p:spPr bwMode="auto">
          <a:xfrm>
            <a:off x="8923338" y="3733800"/>
            <a:ext cx="1422400" cy="1435100"/>
          </a:xfrm>
          <a:prstGeom prst="roundRect">
            <a:avLst>
              <a:gd name="adj" fmla="val 10166"/>
            </a:avLst>
          </a:prstGeom>
          <a:solidFill>
            <a:schemeClr val="lt1">
              <a:alpha val="0"/>
            </a:schemeClr>
          </a:solidFill>
          <a:ln w="38100">
            <a:solidFill>
              <a:srgbClr val="C0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wrap="none"/>
          <a:lstStyle/>
          <a:p>
            <a:pPr algn="ctr">
              <a:defRPr/>
            </a:pPr>
            <a:r>
              <a:rPr lang="en-US" b="1" dirty="0">
                <a:solidFill>
                  <a:srgbClr val="C00000"/>
                </a:solidFill>
                <a:latin typeface="Cambria" pitchFamily="18" charset="0"/>
              </a:rPr>
              <a:t>VM3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45551379-F5F7-4A67-B29F-C4E4825A37C4}"/>
              </a:ext>
            </a:extLst>
          </p:cNvPr>
          <p:cNvSpPr>
            <a:spLocks noGrp="1" noChangeArrowheads="1"/>
          </p:cNvSpPr>
          <p:nvPr>
            <p:ph type="title"/>
          </p:nvPr>
        </p:nvSpPr>
        <p:spPr/>
        <p:txBody>
          <a:bodyPr/>
          <a:lstStyle/>
          <a:p>
            <a:r>
              <a:rPr lang="en-US" altLang="en-US"/>
              <a:t>Cloud</a:t>
            </a:r>
          </a:p>
        </p:txBody>
      </p:sp>
      <p:sp>
        <p:nvSpPr>
          <p:cNvPr id="8195" name="Content Placeholder 2">
            <a:extLst>
              <a:ext uri="{FF2B5EF4-FFF2-40B4-BE49-F238E27FC236}">
                <a16:creationId xmlns:a16="http://schemas.microsoft.com/office/drawing/2014/main" id="{07CA31C0-37D9-43A3-A171-11D7B81B1E15}"/>
              </a:ext>
            </a:extLst>
          </p:cNvPr>
          <p:cNvSpPr>
            <a:spLocks noGrp="1" noChangeArrowheads="1"/>
          </p:cNvSpPr>
          <p:nvPr>
            <p:ph idx="1"/>
          </p:nvPr>
        </p:nvSpPr>
        <p:spPr/>
        <p:txBody>
          <a:bodyPr/>
          <a:lstStyle/>
          <a:p>
            <a:r>
              <a:rPr lang="en-US" altLang="en-US" sz="2800"/>
              <a:t>the word cloud (also phrased as "the cloud") is used as a metaphor for "</a:t>
            </a:r>
            <a:r>
              <a:rPr lang="en-US" altLang="en-US" sz="2800" i="1"/>
              <a:t>the Internet</a:t>
            </a:r>
            <a:r>
              <a:rPr lang="en-US" altLang="en-US" i="1"/>
              <a:t>.</a:t>
            </a:r>
          </a:p>
          <a:p>
            <a:endParaRPr lang="en-US" altLang="en-US"/>
          </a:p>
        </p:txBody>
      </p:sp>
      <p:pic>
        <p:nvPicPr>
          <p:cNvPr id="8196" name="Picture 4" descr="http://cloudcomputingserver.net/wp-content/uploads/2010/06/cloud-computing-server-001.jpg">
            <a:extLst>
              <a:ext uri="{FF2B5EF4-FFF2-40B4-BE49-F238E27FC236}">
                <a16:creationId xmlns:a16="http://schemas.microsoft.com/office/drawing/2014/main" id="{7E94AC6C-C21A-433E-8C08-22F22DF60DD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14925" y="3124200"/>
            <a:ext cx="28575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CB816CBB-C46F-484F-9F21-74C57A257F50}"/>
              </a:ext>
            </a:extLst>
          </p:cNvPr>
          <p:cNvSpPr>
            <a:spLocks noGrp="1" noChangeArrowheads="1"/>
          </p:cNvSpPr>
          <p:nvPr>
            <p:ph type="title"/>
          </p:nvPr>
        </p:nvSpPr>
        <p:spPr/>
        <p:txBody>
          <a:bodyPr/>
          <a:lstStyle/>
          <a:p>
            <a:r>
              <a:rPr lang="en-US" altLang="en-US"/>
              <a:t>Infrastructure as a Service</a:t>
            </a:r>
          </a:p>
        </p:txBody>
      </p:sp>
      <p:sp>
        <p:nvSpPr>
          <p:cNvPr id="30723" name="Content Placeholder 2">
            <a:extLst>
              <a:ext uri="{FF2B5EF4-FFF2-40B4-BE49-F238E27FC236}">
                <a16:creationId xmlns:a16="http://schemas.microsoft.com/office/drawing/2014/main" id="{F57FD34E-3557-4688-95FF-41E7C19AF429}"/>
              </a:ext>
            </a:extLst>
          </p:cNvPr>
          <p:cNvSpPr>
            <a:spLocks noGrp="1" noChangeArrowheads="1"/>
          </p:cNvSpPr>
          <p:nvPr>
            <p:ph idx="1"/>
          </p:nvPr>
        </p:nvSpPr>
        <p:spPr>
          <a:xfrm>
            <a:off x="609600" y="1828800"/>
            <a:ext cx="10972800" cy="1752600"/>
          </a:xfrm>
        </p:spPr>
        <p:txBody>
          <a:bodyPr/>
          <a:lstStyle/>
          <a:p>
            <a:r>
              <a:rPr lang="en-US" altLang="en-US"/>
              <a:t>Properties supported by virtualization technique :</a:t>
            </a:r>
          </a:p>
          <a:p>
            <a:pPr lvl="1"/>
            <a:r>
              <a:rPr lang="en-US" altLang="en-US"/>
              <a:t>Manageability and Interoperability</a:t>
            </a:r>
          </a:p>
          <a:p>
            <a:pPr lvl="1"/>
            <a:r>
              <a:rPr lang="en-US" altLang="en-US"/>
              <a:t>Availability and Reliability</a:t>
            </a:r>
          </a:p>
          <a:p>
            <a:pPr lvl="1"/>
            <a:r>
              <a:rPr lang="en-US" altLang="en-US"/>
              <a:t>Scalability and Elasticity</a:t>
            </a:r>
          </a:p>
        </p:txBody>
      </p:sp>
      <p:pic>
        <p:nvPicPr>
          <p:cNvPr id="30724" name="Picture 2">
            <a:extLst>
              <a:ext uri="{FF2B5EF4-FFF2-40B4-BE49-F238E27FC236}">
                <a16:creationId xmlns:a16="http://schemas.microsoft.com/office/drawing/2014/main" id="{B4A189CD-5782-4667-B7CE-3364315A394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89600" y="3200400"/>
            <a:ext cx="6267450" cy="348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02A0DFBF-802B-4A1B-ABEE-27E506FF17C7}"/>
              </a:ext>
            </a:extLst>
          </p:cNvPr>
          <p:cNvSpPr>
            <a:spLocks noGrp="1" noChangeArrowheads="1"/>
          </p:cNvSpPr>
          <p:nvPr>
            <p:ph type="title"/>
          </p:nvPr>
        </p:nvSpPr>
        <p:spPr/>
        <p:txBody>
          <a:bodyPr/>
          <a:lstStyle/>
          <a:p>
            <a:r>
              <a:rPr lang="en-US" altLang="en-US"/>
              <a:t>Infrastructure as a Service</a:t>
            </a:r>
          </a:p>
        </p:txBody>
      </p:sp>
      <p:sp>
        <p:nvSpPr>
          <p:cNvPr id="31747" name="Content Placeholder 2">
            <a:extLst>
              <a:ext uri="{FF2B5EF4-FFF2-40B4-BE49-F238E27FC236}">
                <a16:creationId xmlns:a16="http://schemas.microsoft.com/office/drawing/2014/main" id="{54FEA13A-48D8-475F-84A8-34B3DD331903}"/>
              </a:ext>
            </a:extLst>
          </p:cNvPr>
          <p:cNvSpPr>
            <a:spLocks noGrp="1" noChangeArrowheads="1"/>
          </p:cNvSpPr>
          <p:nvPr>
            <p:ph idx="1"/>
          </p:nvPr>
        </p:nvSpPr>
        <p:spPr>
          <a:xfrm>
            <a:off x="609600" y="1600200"/>
            <a:ext cx="11074400" cy="4525963"/>
          </a:xfrm>
        </p:spPr>
        <p:txBody>
          <a:bodyPr/>
          <a:lstStyle/>
          <a:p>
            <a:r>
              <a:rPr lang="en-US" altLang="en-US"/>
              <a:t>Provide service –</a:t>
            </a:r>
            <a:r>
              <a:rPr lang="en-US" altLang="en-US" b="1"/>
              <a:t>Resource Management Interface</a:t>
            </a:r>
          </a:p>
          <a:p>
            <a:pPr lvl="1"/>
            <a:r>
              <a:rPr lang="en-US" altLang="en-US"/>
              <a:t>Several types of virtualized resource :</a:t>
            </a:r>
          </a:p>
          <a:p>
            <a:pPr lvl="2"/>
            <a:r>
              <a:rPr lang="en-US" altLang="en-US" b="1" i="1"/>
              <a:t>Virtual Machine </a:t>
            </a:r>
            <a:r>
              <a:rPr lang="en-US" altLang="en-US"/>
              <a:t>– As an IaaS provider, we should be able to provide the basic virtual machine operations, such as </a:t>
            </a:r>
            <a:r>
              <a:rPr lang="en-US" altLang="en-US" i="1">
                <a:solidFill>
                  <a:srgbClr val="C00000"/>
                </a:solidFill>
              </a:rPr>
              <a:t>creation</a:t>
            </a:r>
            <a:r>
              <a:rPr lang="en-US" altLang="en-US"/>
              <a:t>, </a:t>
            </a:r>
            <a:r>
              <a:rPr lang="en-US" altLang="en-US" i="1">
                <a:solidFill>
                  <a:srgbClr val="C00000"/>
                </a:solidFill>
              </a:rPr>
              <a:t>suspension</a:t>
            </a:r>
            <a:r>
              <a:rPr lang="en-US" altLang="en-US"/>
              <a:t>, </a:t>
            </a:r>
            <a:r>
              <a:rPr lang="en-US" altLang="en-US" i="1">
                <a:solidFill>
                  <a:srgbClr val="C00000"/>
                </a:solidFill>
              </a:rPr>
              <a:t>resumption</a:t>
            </a:r>
            <a:r>
              <a:rPr lang="en-US" altLang="en-US"/>
              <a:t> and </a:t>
            </a:r>
            <a:r>
              <a:rPr lang="en-US" altLang="en-US" i="1">
                <a:solidFill>
                  <a:srgbClr val="C00000"/>
                </a:solidFill>
              </a:rPr>
              <a:t>termination</a:t>
            </a:r>
            <a:r>
              <a:rPr lang="en-US" altLang="en-US"/>
              <a:t>, …etc.</a:t>
            </a:r>
          </a:p>
          <a:p>
            <a:pPr lvl="2"/>
            <a:r>
              <a:rPr lang="en-US" altLang="en-US" b="1" i="1"/>
              <a:t>Virtual Storage </a:t>
            </a:r>
            <a:r>
              <a:rPr lang="en-US" altLang="en-US"/>
              <a:t>– As an IaaS provider, we should be able to provide the basic virtual storage operations, such as </a:t>
            </a:r>
            <a:r>
              <a:rPr lang="en-US" altLang="en-US" i="1">
                <a:solidFill>
                  <a:srgbClr val="C00000"/>
                </a:solidFill>
              </a:rPr>
              <a:t>space allocation</a:t>
            </a:r>
            <a:r>
              <a:rPr lang="en-US" altLang="en-US"/>
              <a:t>, </a:t>
            </a:r>
            <a:r>
              <a:rPr lang="en-US" altLang="en-US" i="1">
                <a:solidFill>
                  <a:srgbClr val="C00000"/>
                </a:solidFill>
              </a:rPr>
              <a:t>space release</a:t>
            </a:r>
            <a:r>
              <a:rPr lang="en-US" altLang="en-US"/>
              <a:t>, </a:t>
            </a:r>
            <a:r>
              <a:rPr lang="en-US" altLang="en-US" i="1">
                <a:solidFill>
                  <a:srgbClr val="C00000"/>
                </a:solidFill>
              </a:rPr>
              <a:t>data writing </a:t>
            </a:r>
            <a:r>
              <a:rPr lang="en-US" altLang="en-US"/>
              <a:t>and </a:t>
            </a:r>
            <a:r>
              <a:rPr lang="en-US" altLang="en-US" i="1">
                <a:solidFill>
                  <a:srgbClr val="C00000"/>
                </a:solidFill>
              </a:rPr>
              <a:t>data reading</a:t>
            </a:r>
            <a:r>
              <a:rPr lang="en-US" altLang="en-US"/>
              <a:t>, …etc.</a:t>
            </a:r>
          </a:p>
          <a:p>
            <a:pPr lvl="2"/>
            <a:r>
              <a:rPr lang="en-US" altLang="en-US" b="1" i="1"/>
              <a:t>Virtual Network</a:t>
            </a:r>
            <a:r>
              <a:rPr lang="en-US" altLang="en-US"/>
              <a:t> – As an IaaS provider, we should be able to provide the basic virtual network operations, such as </a:t>
            </a:r>
            <a:r>
              <a:rPr lang="en-US" altLang="en-US" i="1">
                <a:solidFill>
                  <a:srgbClr val="C00000"/>
                </a:solidFill>
              </a:rPr>
              <a:t>IP address allocation</a:t>
            </a:r>
            <a:r>
              <a:rPr lang="en-US" altLang="en-US"/>
              <a:t>, </a:t>
            </a:r>
            <a:r>
              <a:rPr lang="en-US" altLang="en-US" i="1">
                <a:solidFill>
                  <a:srgbClr val="C00000"/>
                </a:solidFill>
              </a:rPr>
              <a:t>domain name register</a:t>
            </a:r>
            <a:r>
              <a:rPr lang="en-US" altLang="en-US"/>
              <a:t>, </a:t>
            </a:r>
            <a:r>
              <a:rPr lang="en-US" altLang="en-US" i="1">
                <a:solidFill>
                  <a:srgbClr val="C00000"/>
                </a:solidFill>
              </a:rPr>
              <a:t>connection establishment </a:t>
            </a:r>
            <a:r>
              <a:rPr lang="en-US" altLang="en-US"/>
              <a:t>and </a:t>
            </a:r>
            <a:r>
              <a:rPr lang="en-US" altLang="en-US" i="1">
                <a:solidFill>
                  <a:srgbClr val="C00000"/>
                </a:solidFill>
              </a:rPr>
              <a:t>bandwidth provision</a:t>
            </a:r>
            <a:r>
              <a:rPr lang="en-US" altLang="en-US"/>
              <a:t>, …etc.</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82F3A847-6EDE-4B7F-ADB5-756ABE81AB91}"/>
              </a:ext>
            </a:extLst>
          </p:cNvPr>
          <p:cNvSpPr>
            <a:spLocks noGrp="1" noChangeArrowheads="1"/>
          </p:cNvSpPr>
          <p:nvPr>
            <p:ph type="title"/>
          </p:nvPr>
        </p:nvSpPr>
        <p:spPr/>
        <p:txBody>
          <a:bodyPr/>
          <a:lstStyle/>
          <a:p>
            <a:r>
              <a:rPr lang="en-US" altLang="en-US"/>
              <a:t>Infrastructure as a Service</a:t>
            </a:r>
          </a:p>
        </p:txBody>
      </p:sp>
      <p:sp>
        <p:nvSpPr>
          <p:cNvPr id="32771" name="Content Placeholder 2">
            <a:extLst>
              <a:ext uri="{FF2B5EF4-FFF2-40B4-BE49-F238E27FC236}">
                <a16:creationId xmlns:a16="http://schemas.microsoft.com/office/drawing/2014/main" id="{2551F83A-9C11-4955-8CC0-FB74F78A37A4}"/>
              </a:ext>
            </a:extLst>
          </p:cNvPr>
          <p:cNvSpPr>
            <a:spLocks noGrp="1" noChangeArrowheads="1"/>
          </p:cNvSpPr>
          <p:nvPr>
            <p:ph idx="1"/>
          </p:nvPr>
        </p:nvSpPr>
        <p:spPr/>
        <p:txBody>
          <a:bodyPr/>
          <a:lstStyle/>
          <a:p>
            <a:r>
              <a:rPr lang="en-US" altLang="en-US"/>
              <a:t>Provide service – </a:t>
            </a:r>
            <a:r>
              <a:rPr lang="en-US" altLang="en-US" b="1"/>
              <a:t>System Monitoring Interface</a:t>
            </a:r>
          </a:p>
          <a:p>
            <a:pPr lvl="1"/>
            <a:r>
              <a:rPr lang="en-US" altLang="en-US"/>
              <a:t>Several types of monitoring metrics :</a:t>
            </a:r>
          </a:p>
          <a:p>
            <a:pPr lvl="2"/>
            <a:r>
              <a:rPr lang="en-US" altLang="en-US" b="1" i="1"/>
              <a:t>Virtual Machine </a:t>
            </a:r>
            <a:r>
              <a:rPr lang="en-US" altLang="en-US"/>
              <a:t>– As an IaaS provider, we should be able to monitor some system states of each virtual machine, such as </a:t>
            </a:r>
            <a:r>
              <a:rPr lang="en-US" altLang="en-US" i="1">
                <a:solidFill>
                  <a:srgbClr val="C00000"/>
                </a:solidFill>
              </a:rPr>
              <a:t>CPU loading</a:t>
            </a:r>
            <a:r>
              <a:rPr lang="en-US" altLang="en-US"/>
              <a:t>, </a:t>
            </a:r>
            <a:r>
              <a:rPr lang="en-US" altLang="en-US" i="1">
                <a:solidFill>
                  <a:srgbClr val="C00000"/>
                </a:solidFill>
              </a:rPr>
              <a:t>memory utilization</a:t>
            </a:r>
            <a:r>
              <a:rPr lang="en-US" altLang="en-US"/>
              <a:t>, </a:t>
            </a:r>
            <a:r>
              <a:rPr lang="en-US" altLang="en-US" i="1">
                <a:solidFill>
                  <a:srgbClr val="C00000"/>
                </a:solidFill>
              </a:rPr>
              <a:t>IO loading </a:t>
            </a:r>
            <a:r>
              <a:rPr lang="en-US" altLang="en-US"/>
              <a:t>and </a:t>
            </a:r>
            <a:r>
              <a:rPr lang="en-US" altLang="en-US" i="1">
                <a:solidFill>
                  <a:srgbClr val="C00000"/>
                </a:solidFill>
              </a:rPr>
              <a:t>internal network loading</a:t>
            </a:r>
            <a:r>
              <a:rPr lang="en-US" altLang="en-US"/>
              <a:t>, …etc.</a:t>
            </a:r>
          </a:p>
          <a:p>
            <a:pPr lvl="2"/>
            <a:r>
              <a:rPr lang="en-US" altLang="en-US" b="1" i="1"/>
              <a:t>Virtual Storage </a:t>
            </a:r>
            <a:r>
              <a:rPr lang="en-US" altLang="en-US"/>
              <a:t>– As an IaaS provider, we should be able to monitor some storage states of each virtual storage, such as </a:t>
            </a:r>
            <a:r>
              <a:rPr lang="en-US" altLang="en-US" i="1">
                <a:solidFill>
                  <a:srgbClr val="C00000"/>
                </a:solidFill>
              </a:rPr>
              <a:t>virtual space utilization</a:t>
            </a:r>
            <a:r>
              <a:rPr lang="en-US" altLang="en-US"/>
              <a:t>, </a:t>
            </a:r>
            <a:r>
              <a:rPr lang="en-US" altLang="en-US" i="1">
                <a:solidFill>
                  <a:srgbClr val="C00000"/>
                </a:solidFill>
              </a:rPr>
              <a:t>data duplication</a:t>
            </a:r>
            <a:r>
              <a:rPr lang="en-US" altLang="en-US"/>
              <a:t> and </a:t>
            </a:r>
            <a:r>
              <a:rPr lang="en-US" altLang="en-US" i="1">
                <a:solidFill>
                  <a:srgbClr val="C00000"/>
                </a:solidFill>
              </a:rPr>
              <a:t>storage device access bandwidth</a:t>
            </a:r>
            <a:r>
              <a:rPr lang="en-US" altLang="en-US"/>
              <a:t>, …etc.</a:t>
            </a:r>
          </a:p>
          <a:p>
            <a:pPr lvl="2"/>
            <a:r>
              <a:rPr lang="en-US" altLang="en-US" b="1" i="1"/>
              <a:t>Virtual Network </a:t>
            </a:r>
            <a:r>
              <a:rPr lang="en-US" altLang="en-US"/>
              <a:t>– As an IaaS provider, we should be able to monitor some network states of each virtual network, such as </a:t>
            </a:r>
            <a:r>
              <a:rPr lang="en-US" altLang="en-US" i="1">
                <a:solidFill>
                  <a:srgbClr val="C00000"/>
                </a:solidFill>
              </a:rPr>
              <a:t>virtual network bandwidth</a:t>
            </a:r>
            <a:r>
              <a:rPr lang="en-US" altLang="en-US"/>
              <a:t>, </a:t>
            </a:r>
            <a:r>
              <a:rPr lang="en-US" altLang="en-US" i="1">
                <a:solidFill>
                  <a:srgbClr val="C00000"/>
                </a:solidFill>
              </a:rPr>
              <a:t>network connectivity </a:t>
            </a:r>
            <a:r>
              <a:rPr lang="en-US" altLang="en-US"/>
              <a:t>and </a:t>
            </a:r>
            <a:r>
              <a:rPr lang="en-US" altLang="en-US" i="1">
                <a:solidFill>
                  <a:srgbClr val="C00000"/>
                </a:solidFill>
              </a:rPr>
              <a:t>network load balancing</a:t>
            </a:r>
            <a:r>
              <a:rPr lang="en-US" altLang="en-US"/>
              <a:t>, …etc.</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2CCDCE62-3FC3-41A8-95F1-53C13C39F99F}"/>
              </a:ext>
            </a:extLst>
          </p:cNvPr>
          <p:cNvSpPr>
            <a:spLocks noGrp="1" noChangeArrowheads="1"/>
          </p:cNvSpPr>
          <p:nvPr>
            <p:ph type="title"/>
          </p:nvPr>
        </p:nvSpPr>
        <p:spPr/>
        <p:txBody>
          <a:bodyPr/>
          <a:lstStyle/>
          <a:p>
            <a:r>
              <a:rPr lang="en-US" altLang="en-US"/>
              <a:t>IaaS - Summary</a:t>
            </a:r>
          </a:p>
        </p:txBody>
      </p:sp>
      <p:sp>
        <p:nvSpPr>
          <p:cNvPr id="3" name="Content Placeholder 2">
            <a:extLst>
              <a:ext uri="{FF2B5EF4-FFF2-40B4-BE49-F238E27FC236}">
                <a16:creationId xmlns:a16="http://schemas.microsoft.com/office/drawing/2014/main" id="{8BF202F4-B3C8-4CDB-ACDD-64F425E9E606}"/>
              </a:ext>
            </a:extLst>
          </p:cNvPr>
          <p:cNvSpPr>
            <a:spLocks noGrp="1"/>
          </p:cNvSpPr>
          <p:nvPr>
            <p:ph idx="1"/>
          </p:nvPr>
        </p:nvSpPr>
        <p:spPr/>
        <p:txBody>
          <a:bodyPr rtlCol="0">
            <a:normAutofit fontScale="92500" lnSpcReduction="10000"/>
          </a:bodyPr>
          <a:lstStyle/>
          <a:p>
            <a:pPr marL="384048" indent="-384048" fontAlgn="auto">
              <a:defRPr/>
            </a:pPr>
            <a:r>
              <a:rPr lang="en-US" b="1" dirty="0" err="1"/>
              <a:t>IaaS</a:t>
            </a:r>
            <a:r>
              <a:rPr lang="en-US" b="1" dirty="0"/>
              <a:t> is the deployment platform that abstract the infrastructure.</a:t>
            </a:r>
            <a:br>
              <a:rPr lang="en-US" dirty="0"/>
            </a:br>
            <a:endParaRPr lang="en-US" dirty="0"/>
          </a:p>
          <a:p>
            <a:pPr marL="384048" indent="-384048" fontAlgn="auto">
              <a:defRPr/>
            </a:pPr>
            <a:r>
              <a:rPr lang="en-US" dirty="0" err="1"/>
              <a:t>IaaS</a:t>
            </a:r>
            <a:r>
              <a:rPr lang="en-US" dirty="0"/>
              <a:t> enabling technique</a:t>
            </a:r>
          </a:p>
          <a:p>
            <a:pPr lvl="1" indent="-384048" fontAlgn="auto">
              <a:defRPr/>
            </a:pPr>
            <a:r>
              <a:rPr lang="en-US" dirty="0"/>
              <a:t>Virtualization</a:t>
            </a:r>
          </a:p>
          <a:p>
            <a:pPr lvl="2" indent="-384048" fontAlgn="auto">
              <a:defRPr/>
            </a:pPr>
            <a:r>
              <a:rPr lang="en-US" dirty="0"/>
              <a:t>Server Virtualization</a:t>
            </a:r>
          </a:p>
          <a:p>
            <a:pPr lvl="2" indent="-384048" fontAlgn="auto">
              <a:defRPr/>
            </a:pPr>
            <a:r>
              <a:rPr lang="en-US" dirty="0"/>
              <a:t>Storage Virtualization</a:t>
            </a:r>
          </a:p>
          <a:p>
            <a:pPr lvl="2" indent="-384048" fontAlgn="auto">
              <a:defRPr/>
            </a:pPr>
            <a:r>
              <a:rPr lang="en-US" dirty="0"/>
              <a:t>Network Virtualization</a:t>
            </a:r>
            <a:br>
              <a:rPr lang="en-US" dirty="0"/>
            </a:br>
            <a:endParaRPr lang="en-US" dirty="0"/>
          </a:p>
          <a:p>
            <a:pPr marL="384048" indent="-384048" fontAlgn="auto">
              <a:defRPr/>
            </a:pPr>
            <a:r>
              <a:rPr lang="en-US" dirty="0" err="1"/>
              <a:t>IaaS</a:t>
            </a:r>
            <a:r>
              <a:rPr lang="en-US" dirty="0"/>
              <a:t> provided services</a:t>
            </a:r>
          </a:p>
          <a:p>
            <a:pPr lvl="1" indent="-384048" fontAlgn="auto">
              <a:defRPr/>
            </a:pPr>
            <a:r>
              <a:rPr lang="en-US" dirty="0"/>
              <a:t>Resource Management Interface</a:t>
            </a:r>
          </a:p>
          <a:p>
            <a:pPr lvl="1" indent="-384048" fontAlgn="auto">
              <a:defRPr/>
            </a:pPr>
            <a:r>
              <a:rPr lang="en-US" dirty="0"/>
              <a:t>System Monitoring Interface</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8D1A5CF8-4FCA-428C-99B6-50F3AC0813B2}"/>
              </a:ext>
            </a:extLst>
          </p:cNvPr>
          <p:cNvSpPr>
            <a:spLocks noGrp="1" noChangeArrowheads="1"/>
          </p:cNvSpPr>
          <p:nvPr>
            <p:ph type="title"/>
          </p:nvPr>
        </p:nvSpPr>
        <p:spPr/>
        <p:txBody>
          <a:bodyPr/>
          <a:lstStyle/>
          <a:p>
            <a:r>
              <a:rPr lang="en-US" altLang="en-US"/>
              <a:t>Platform as a Service</a:t>
            </a:r>
          </a:p>
        </p:txBody>
      </p:sp>
      <p:sp>
        <p:nvSpPr>
          <p:cNvPr id="34819" name="Content Placeholder 2">
            <a:extLst>
              <a:ext uri="{FF2B5EF4-FFF2-40B4-BE49-F238E27FC236}">
                <a16:creationId xmlns:a16="http://schemas.microsoft.com/office/drawing/2014/main" id="{52B211E9-7D2E-4F5A-93EF-B5069B4EE71B}"/>
              </a:ext>
            </a:extLst>
          </p:cNvPr>
          <p:cNvSpPr>
            <a:spLocks noGrp="1" noChangeArrowheads="1"/>
          </p:cNvSpPr>
          <p:nvPr>
            <p:ph idx="1"/>
          </p:nvPr>
        </p:nvSpPr>
        <p:spPr>
          <a:xfrm>
            <a:off x="609600" y="1600200"/>
            <a:ext cx="10972800" cy="5105400"/>
          </a:xfrm>
        </p:spPr>
        <p:txBody>
          <a:bodyPr/>
          <a:lstStyle/>
          <a:p>
            <a:r>
              <a:rPr lang="en-US" altLang="en-US"/>
              <a:t>Platform as a Service - PaaS</a:t>
            </a:r>
          </a:p>
          <a:p>
            <a:pPr lvl="1"/>
            <a:r>
              <a:rPr lang="en-US" altLang="en-US"/>
              <a:t>The capability provided to the consumer is to deploy onto the cloud infrastructure consumer-created or acquired applications created using programming languages and tools supported by the provider.</a:t>
            </a:r>
          </a:p>
          <a:p>
            <a:pPr lvl="1"/>
            <a:r>
              <a:rPr lang="en-US" altLang="en-US"/>
              <a:t>The consumer does not manage or control the underlying cloud infrastructure including network, servers, operating systems, or storage, but has control over the deployed applications and possibly application hosting environment configurations.</a:t>
            </a:r>
          </a:p>
          <a:p>
            <a:r>
              <a:rPr lang="en-US" altLang="en-US"/>
              <a:t>Examples :</a:t>
            </a:r>
          </a:p>
          <a:p>
            <a:pPr lvl="1"/>
            <a:r>
              <a:rPr lang="en-US" altLang="en-US"/>
              <a:t>Microsoft Windows Azure</a:t>
            </a:r>
          </a:p>
          <a:p>
            <a:pPr lvl="1"/>
            <a:r>
              <a:rPr lang="en-US" altLang="en-US"/>
              <a:t>Google App Engine</a:t>
            </a:r>
          </a:p>
          <a:p>
            <a:pPr lvl="1"/>
            <a:r>
              <a:rPr lang="en-US" altLang="en-US"/>
              <a:t>Hadoop</a:t>
            </a:r>
          </a:p>
          <a:p>
            <a:pPr lvl="1"/>
            <a:r>
              <a:rPr lang="en-US" altLang="en-US"/>
              <a:t>Force.com</a:t>
            </a:r>
          </a:p>
          <a:p>
            <a:pPr lvl="1"/>
            <a:r>
              <a:rPr lang="en-US" altLang="zh-TW"/>
              <a:t>… etc</a:t>
            </a:r>
            <a:endParaRPr lang="en-US"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3">
            <a:extLst>
              <a:ext uri="{FF2B5EF4-FFF2-40B4-BE49-F238E27FC236}">
                <a16:creationId xmlns:a16="http://schemas.microsoft.com/office/drawing/2014/main" id="{ACD269D0-D463-4D3F-8EB0-A598236C6E5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2339975"/>
            <a:ext cx="9753600" cy="444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Title 1">
            <a:extLst>
              <a:ext uri="{FF2B5EF4-FFF2-40B4-BE49-F238E27FC236}">
                <a16:creationId xmlns:a16="http://schemas.microsoft.com/office/drawing/2014/main" id="{8A9B3A73-1E32-4345-9A11-9CB852AB2048}"/>
              </a:ext>
            </a:extLst>
          </p:cNvPr>
          <p:cNvSpPr>
            <a:spLocks noGrp="1" noChangeArrowheads="1"/>
          </p:cNvSpPr>
          <p:nvPr>
            <p:ph type="title"/>
          </p:nvPr>
        </p:nvSpPr>
        <p:spPr/>
        <p:txBody>
          <a:bodyPr/>
          <a:lstStyle/>
          <a:p>
            <a:r>
              <a:rPr lang="en-US" altLang="en-US"/>
              <a:t>Platform as a Service</a:t>
            </a:r>
          </a:p>
        </p:txBody>
      </p:sp>
      <p:sp>
        <p:nvSpPr>
          <p:cNvPr id="35844" name="Content Placeholder 2">
            <a:extLst>
              <a:ext uri="{FF2B5EF4-FFF2-40B4-BE49-F238E27FC236}">
                <a16:creationId xmlns:a16="http://schemas.microsoft.com/office/drawing/2014/main" id="{7CF6F20E-228E-4D92-BF4C-8326F24EEF70}"/>
              </a:ext>
            </a:extLst>
          </p:cNvPr>
          <p:cNvSpPr>
            <a:spLocks noGrp="1" noChangeArrowheads="1"/>
          </p:cNvSpPr>
          <p:nvPr>
            <p:ph idx="1"/>
          </p:nvPr>
        </p:nvSpPr>
        <p:spPr>
          <a:xfrm>
            <a:off x="609600" y="1600200"/>
            <a:ext cx="10972800" cy="533400"/>
          </a:xfrm>
        </p:spPr>
        <p:txBody>
          <a:bodyPr/>
          <a:lstStyle/>
          <a:p>
            <a:r>
              <a:rPr lang="en-US" altLang="en-US"/>
              <a:t>System architecture :</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a:extLst>
              <a:ext uri="{FF2B5EF4-FFF2-40B4-BE49-F238E27FC236}">
                <a16:creationId xmlns:a16="http://schemas.microsoft.com/office/drawing/2014/main" id="{DA0D0FEF-50C8-432E-9A53-69DE6F35968E}"/>
              </a:ext>
            </a:extLst>
          </p:cNvPr>
          <p:cNvSpPr>
            <a:spLocks noGrp="1" noChangeArrowheads="1"/>
          </p:cNvSpPr>
          <p:nvPr>
            <p:ph type="title"/>
          </p:nvPr>
        </p:nvSpPr>
        <p:spPr/>
        <p:txBody>
          <a:bodyPr/>
          <a:lstStyle/>
          <a:p>
            <a:r>
              <a:rPr lang="en-US" altLang="en-US"/>
              <a:t>Platform as a Service</a:t>
            </a:r>
          </a:p>
        </p:txBody>
      </p:sp>
      <p:sp>
        <p:nvSpPr>
          <p:cNvPr id="36867" name="Content Placeholder 2">
            <a:extLst>
              <a:ext uri="{FF2B5EF4-FFF2-40B4-BE49-F238E27FC236}">
                <a16:creationId xmlns:a16="http://schemas.microsoft.com/office/drawing/2014/main" id="{38335D3B-86F7-4E29-90C3-D500CDA8E19A}"/>
              </a:ext>
            </a:extLst>
          </p:cNvPr>
          <p:cNvSpPr>
            <a:spLocks noGrp="1" noChangeArrowheads="1"/>
          </p:cNvSpPr>
          <p:nvPr>
            <p:ph idx="1"/>
          </p:nvPr>
        </p:nvSpPr>
        <p:spPr>
          <a:xfrm>
            <a:off x="609600" y="1570038"/>
            <a:ext cx="10972800" cy="4525962"/>
          </a:xfrm>
        </p:spPr>
        <p:txBody>
          <a:bodyPr/>
          <a:lstStyle/>
          <a:p>
            <a:r>
              <a:rPr lang="en-US" altLang="en-US"/>
              <a:t>Enabling technique – </a:t>
            </a:r>
            <a:r>
              <a:rPr lang="en-US" altLang="en-US" b="1"/>
              <a:t>Runtime Environment Design</a:t>
            </a:r>
          </a:p>
          <a:p>
            <a:pPr lvl="1"/>
            <a:r>
              <a:rPr lang="en-US" altLang="en-US"/>
              <a:t>Runtime environment refers to collection of software services available. Usually implemented by a collection of program libraries.</a:t>
            </a:r>
          </a:p>
          <a:p>
            <a:r>
              <a:rPr lang="en-US" altLang="en-US"/>
              <a:t>Common properties in Runtime Environment :</a:t>
            </a:r>
          </a:p>
          <a:p>
            <a:pPr lvl="1"/>
            <a:r>
              <a:rPr lang="en-US" altLang="en-US"/>
              <a:t>Manageability and Interoperability</a:t>
            </a:r>
          </a:p>
          <a:p>
            <a:pPr lvl="1"/>
            <a:r>
              <a:rPr lang="en-US" altLang="en-US"/>
              <a:t>Performance and Optimization</a:t>
            </a:r>
          </a:p>
          <a:p>
            <a:pPr lvl="1"/>
            <a:r>
              <a:rPr lang="en-US" altLang="en-US"/>
              <a:t>Availability and Reliability</a:t>
            </a:r>
          </a:p>
          <a:p>
            <a:pPr lvl="1"/>
            <a:r>
              <a:rPr lang="en-US" altLang="en-US"/>
              <a:t>Scalability and Elasticity</a:t>
            </a:r>
          </a:p>
        </p:txBody>
      </p:sp>
      <p:pic>
        <p:nvPicPr>
          <p:cNvPr id="36868" name="Picture 2">
            <a:extLst>
              <a:ext uri="{FF2B5EF4-FFF2-40B4-BE49-F238E27FC236}">
                <a16:creationId xmlns:a16="http://schemas.microsoft.com/office/drawing/2014/main" id="{E4C1E596-3B50-4E46-9EB2-84790F9861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89600" y="3181350"/>
            <a:ext cx="6261100" cy="352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a:extLst>
              <a:ext uri="{FF2B5EF4-FFF2-40B4-BE49-F238E27FC236}">
                <a16:creationId xmlns:a16="http://schemas.microsoft.com/office/drawing/2014/main" id="{41BD5FE3-D91B-4EB8-BD1B-58A57DE536AE}"/>
              </a:ext>
            </a:extLst>
          </p:cNvPr>
          <p:cNvSpPr>
            <a:spLocks noGrp="1" noChangeArrowheads="1"/>
          </p:cNvSpPr>
          <p:nvPr>
            <p:ph type="title"/>
          </p:nvPr>
        </p:nvSpPr>
        <p:spPr/>
        <p:txBody>
          <a:bodyPr/>
          <a:lstStyle/>
          <a:p>
            <a:r>
              <a:rPr lang="en-US" altLang="en-US"/>
              <a:t>Platform as a Service</a:t>
            </a:r>
          </a:p>
        </p:txBody>
      </p:sp>
      <p:sp>
        <p:nvSpPr>
          <p:cNvPr id="37891" name="Content Placeholder 2">
            <a:extLst>
              <a:ext uri="{FF2B5EF4-FFF2-40B4-BE49-F238E27FC236}">
                <a16:creationId xmlns:a16="http://schemas.microsoft.com/office/drawing/2014/main" id="{D7A586C1-AA6D-45B8-B9AC-61C374CA5DF1}"/>
              </a:ext>
            </a:extLst>
          </p:cNvPr>
          <p:cNvSpPr>
            <a:spLocks noGrp="1" noChangeArrowheads="1"/>
          </p:cNvSpPr>
          <p:nvPr>
            <p:ph idx="1"/>
          </p:nvPr>
        </p:nvSpPr>
        <p:spPr/>
        <p:txBody>
          <a:bodyPr/>
          <a:lstStyle/>
          <a:p>
            <a:r>
              <a:rPr lang="en-US" altLang="en-US"/>
              <a:t>Provide service – </a:t>
            </a:r>
            <a:r>
              <a:rPr lang="en-US" altLang="en-US" b="1"/>
              <a:t>Programming IDE</a:t>
            </a:r>
          </a:p>
          <a:p>
            <a:pPr lvl="1"/>
            <a:r>
              <a:rPr lang="en-US" altLang="en-US"/>
              <a:t>Users make use of programming IDE to develop their service among PaaS.</a:t>
            </a:r>
          </a:p>
          <a:p>
            <a:pPr lvl="2"/>
            <a:r>
              <a:rPr lang="en-US" altLang="en-US"/>
              <a:t>This IDE should integrate the full functionalities which supported from the underling runtime environment.</a:t>
            </a:r>
          </a:p>
          <a:p>
            <a:pPr lvl="2"/>
            <a:r>
              <a:rPr lang="en-US" altLang="en-US"/>
              <a:t>This IDE should also provide some development tools, such as profiler, debugger and testing environment.</a:t>
            </a:r>
          </a:p>
          <a:p>
            <a:pPr lvl="1"/>
            <a:r>
              <a:rPr lang="en-US" altLang="en-US"/>
              <a:t>The programming APIs supported from runtime environment may be various between different cloud providers, but there are still some common operating functions.</a:t>
            </a:r>
          </a:p>
          <a:p>
            <a:pPr lvl="2"/>
            <a:r>
              <a:rPr lang="en-US" altLang="en-US"/>
              <a:t>Computation, storage and communication resource operation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39C1E99F-BB64-413E-B225-FA9A072A849C}"/>
              </a:ext>
            </a:extLst>
          </p:cNvPr>
          <p:cNvSpPr>
            <a:spLocks noGrp="1" noChangeArrowheads="1"/>
          </p:cNvSpPr>
          <p:nvPr>
            <p:ph type="title"/>
          </p:nvPr>
        </p:nvSpPr>
        <p:spPr/>
        <p:txBody>
          <a:bodyPr/>
          <a:lstStyle/>
          <a:p>
            <a:r>
              <a:rPr lang="en-US" altLang="en-US"/>
              <a:t>Platform as a Service </a:t>
            </a:r>
          </a:p>
        </p:txBody>
      </p:sp>
      <p:sp>
        <p:nvSpPr>
          <p:cNvPr id="38915" name="Content Placeholder 2">
            <a:extLst>
              <a:ext uri="{FF2B5EF4-FFF2-40B4-BE49-F238E27FC236}">
                <a16:creationId xmlns:a16="http://schemas.microsoft.com/office/drawing/2014/main" id="{3E7F4C3E-FE85-4727-9E3F-E7BA5A374708}"/>
              </a:ext>
            </a:extLst>
          </p:cNvPr>
          <p:cNvSpPr>
            <a:spLocks noGrp="1" noChangeArrowheads="1"/>
          </p:cNvSpPr>
          <p:nvPr>
            <p:ph idx="1"/>
          </p:nvPr>
        </p:nvSpPr>
        <p:spPr/>
        <p:txBody>
          <a:bodyPr/>
          <a:lstStyle/>
          <a:p>
            <a:r>
              <a:rPr lang="en-US" altLang="en-US"/>
              <a:t>Provide service – </a:t>
            </a:r>
            <a:r>
              <a:rPr lang="en-US" altLang="en-US" b="1"/>
              <a:t>System Control Interface</a:t>
            </a:r>
          </a:p>
          <a:p>
            <a:pPr lvl="1"/>
            <a:r>
              <a:rPr lang="en-US" altLang="en-US"/>
              <a:t>Policy-Based Control</a:t>
            </a:r>
          </a:p>
          <a:p>
            <a:pPr lvl="2"/>
            <a:r>
              <a:rPr lang="en-US" altLang="en-US"/>
              <a:t>Typically described as a principle or rule to guide decisions and achieve rational outcome(s)</a:t>
            </a:r>
          </a:p>
          <a:p>
            <a:pPr lvl="2"/>
            <a:r>
              <a:rPr lang="en-US" altLang="en-US"/>
              <a:t>Make the decision according to some requirements</a:t>
            </a:r>
          </a:p>
          <a:p>
            <a:pPr lvl="1"/>
            <a:r>
              <a:rPr lang="en-US" altLang="en-US"/>
              <a:t>Workflow Control</a:t>
            </a:r>
          </a:p>
          <a:p>
            <a:pPr lvl="2"/>
            <a:r>
              <a:rPr lang="en-US" altLang="en-US"/>
              <a:t>Describe the flow of installation and configuration of resources</a:t>
            </a:r>
          </a:p>
          <a:p>
            <a:pPr lvl="2"/>
            <a:r>
              <a:rPr lang="en-US" altLang="en-US"/>
              <a:t>Workflow processing daemon delivers speedy and efficient construction and management of cloud resources</a:t>
            </a:r>
          </a:p>
          <a:p>
            <a:pPr lvl="2"/>
            <a:endParaRPr lang="en-US"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id="{6CE4578E-C51F-426D-A438-C9138938E0D5}"/>
              </a:ext>
            </a:extLst>
          </p:cNvPr>
          <p:cNvSpPr>
            <a:spLocks noGrp="1" noChangeArrowheads="1"/>
          </p:cNvSpPr>
          <p:nvPr>
            <p:ph type="title"/>
          </p:nvPr>
        </p:nvSpPr>
        <p:spPr/>
        <p:txBody>
          <a:bodyPr/>
          <a:lstStyle/>
          <a:p>
            <a:r>
              <a:rPr lang="en-US" altLang="en-US"/>
              <a:t>PaaS - Summary</a:t>
            </a:r>
          </a:p>
        </p:txBody>
      </p:sp>
      <p:sp>
        <p:nvSpPr>
          <p:cNvPr id="39939" name="Content Placeholder 2">
            <a:extLst>
              <a:ext uri="{FF2B5EF4-FFF2-40B4-BE49-F238E27FC236}">
                <a16:creationId xmlns:a16="http://schemas.microsoft.com/office/drawing/2014/main" id="{38948052-91F4-4CCF-B27D-2D1DAEB6D377}"/>
              </a:ext>
            </a:extLst>
          </p:cNvPr>
          <p:cNvSpPr>
            <a:spLocks noGrp="1" noChangeArrowheads="1"/>
          </p:cNvSpPr>
          <p:nvPr>
            <p:ph idx="1"/>
          </p:nvPr>
        </p:nvSpPr>
        <p:spPr>
          <a:xfrm>
            <a:off x="609600" y="1600200"/>
            <a:ext cx="10972800" cy="4724400"/>
          </a:xfrm>
        </p:spPr>
        <p:txBody>
          <a:bodyPr/>
          <a:lstStyle/>
          <a:p>
            <a:r>
              <a:rPr lang="en-US" altLang="en-US" b="1"/>
              <a:t>PaaS is the development platform that abstract the infrastructure, OS, and middleware to drive developer productivity.</a:t>
            </a:r>
            <a:br>
              <a:rPr lang="en-US" altLang="en-US" b="1"/>
            </a:br>
            <a:endParaRPr lang="en-US" altLang="en-US" b="1"/>
          </a:p>
          <a:p>
            <a:r>
              <a:rPr lang="en-US" altLang="en-US"/>
              <a:t>PaaS enabling technique</a:t>
            </a:r>
          </a:p>
          <a:p>
            <a:pPr lvl="1"/>
            <a:r>
              <a:rPr lang="en-US" altLang="en-US"/>
              <a:t>Runtime Environment</a:t>
            </a:r>
            <a:br>
              <a:rPr lang="en-US" altLang="en-US"/>
            </a:br>
            <a:endParaRPr lang="en-US" altLang="en-US"/>
          </a:p>
          <a:p>
            <a:r>
              <a:rPr lang="en-US" altLang="en-US"/>
              <a:t>PaaS provide services</a:t>
            </a:r>
          </a:p>
          <a:p>
            <a:pPr lvl="1"/>
            <a:r>
              <a:rPr lang="en-US" altLang="en-US"/>
              <a:t>Programming IDE</a:t>
            </a:r>
          </a:p>
          <a:p>
            <a:pPr lvl="2"/>
            <a:r>
              <a:rPr lang="en-US" altLang="en-US"/>
              <a:t>Programming APIs</a:t>
            </a:r>
          </a:p>
          <a:p>
            <a:pPr lvl="2"/>
            <a:r>
              <a:rPr lang="en-US" altLang="en-US"/>
              <a:t>Development tools</a:t>
            </a:r>
          </a:p>
          <a:p>
            <a:pPr lvl="1"/>
            <a:r>
              <a:rPr lang="en-US" altLang="en-US"/>
              <a:t>System Control Interface</a:t>
            </a:r>
          </a:p>
          <a:p>
            <a:pPr lvl="2"/>
            <a:r>
              <a:rPr lang="en-US" altLang="en-US"/>
              <a:t>Policy based approach</a:t>
            </a:r>
          </a:p>
          <a:p>
            <a:pPr lvl="2"/>
            <a:r>
              <a:rPr lang="en-US" altLang="en-US"/>
              <a:t>Workflow based approach</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29759CF-1765-4F41-BDC8-93F0462CFF90}"/>
              </a:ext>
            </a:extLst>
          </p:cNvPr>
          <p:cNvSpPr>
            <a:spLocks noGrp="1" noChangeArrowheads="1"/>
          </p:cNvSpPr>
          <p:nvPr>
            <p:ph type="title"/>
          </p:nvPr>
        </p:nvSpPr>
        <p:spPr>
          <a:xfrm>
            <a:off x="1371600" y="168275"/>
            <a:ext cx="9601200" cy="1485900"/>
          </a:xfrm>
        </p:spPr>
        <p:txBody>
          <a:bodyPr/>
          <a:lstStyle/>
          <a:p>
            <a:r>
              <a:rPr lang="en-US" altLang="en-US" sz="6000"/>
              <a:t>Cloud Computing</a:t>
            </a:r>
          </a:p>
        </p:txBody>
      </p:sp>
      <p:sp>
        <p:nvSpPr>
          <p:cNvPr id="3" name="Content Placeholder 2">
            <a:extLst>
              <a:ext uri="{FF2B5EF4-FFF2-40B4-BE49-F238E27FC236}">
                <a16:creationId xmlns:a16="http://schemas.microsoft.com/office/drawing/2014/main" id="{C2A68883-1624-4C2F-8611-FC4A72B31D5F}"/>
              </a:ext>
            </a:extLst>
          </p:cNvPr>
          <p:cNvSpPr>
            <a:spLocks noGrp="1"/>
          </p:cNvSpPr>
          <p:nvPr>
            <p:ph idx="1"/>
          </p:nvPr>
        </p:nvSpPr>
        <p:spPr>
          <a:xfrm>
            <a:off x="1371600" y="1509713"/>
            <a:ext cx="9601200" cy="4808537"/>
          </a:xfrm>
        </p:spPr>
        <p:txBody>
          <a:bodyPr rtlCol="0">
            <a:normAutofit fontScale="92500" lnSpcReduction="10000"/>
          </a:bodyPr>
          <a:lstStyle/>
          <a:p>
            <a:pPr marL="384048" indent="-384048" fontAlgn="auto">
              <a:defRPr/>
            </a:pPr>
            <a:r>
              <a:rPr lang="en-US" altLang="en-US" sz="3500" b="1" dirty="0"/>
              <a:t>Cloud Computing </a:t>
            </a:r>
            <a:r>
              <a:rPr lang="en-US" altLang="en-US" sz="3500" dirty="0"/>
              <a:t>is a general term used to describe a new class of network based computing that takes place over the Internet, </a:t>
            </a:r>
          </a:p>
          <a:p>
            <a:pPr lvl="1" indent="-384048" fontAlgn="auto">
              <a:defRPr/>
            </a:pPr>
            <a:r>
              <a:rPr lang="en-US" altLang="en-US" sz="3500" dirty="0"/>
              <a:t>basically a step on from Utility Computing</a:t>
            </a:r>
          </a:p>
          <a:p>
            <a:pPr lvl="1" indent="-384048" fontAlgn="auto">
              <a:defRPr/>
            </a:pPr>
            <a:r>
              <a:rPr lang="en-US" altLang="en-US" sz="3500" dirty="0"/>
              <a:t>a collection/group of integrated and networked hardware, software and Internet infrastructure (called a platform).</a:t>
            </a:r>
          </a:p>
          <a:p>
            <a:pPr lvl="1" indent="-384048" fontAlgn="auto">
              <a:defRPr/>
            </a:pPr>
            <a:r>
              <a:rPr lang="en-US" altLang="en-US" sz="3500" dirty="0"/>
              <a:t>Using the Internet for communication and transport provides hardware, software and networking services to clients</a:t>
            </a:r>
          </a:p>
          <a:p>
            <a:pPr marL="384048" indent="-384048" fontAlgn="auto">
              <a:defRPr/>
            </a:pPr>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a:extLst>
              <a:ext uri="{FF2B5EF4-FFF2-40B4-BE49-F238E27FC236}">
                <a16:creationId xmlns:a16="http://schemas.microsoft.com/office/drawing/2014/main" id="{7EC8D903-7A1C-43A9-8007-D4D7C715E383}"/>
              </a:ext>
            </a:extLst>
          </p:cNvPr>
          <p:cNvSpPr>
            <a:spLocks noGrp="1" noChangeArrowheads="1"/>
          </p:cNvSpPr>
          <p:nvPr>
            <p:ph type="title"/>
          </p:nvPr>
        </p:nvSpPr>
        <p:spPr/>
        <p:txBody>
          <a:bodyPr/>
          <a:lstStyle/>
          <a:p>
            <a:r>
              <a:rPr lang="en-US" altLang="en-US"/>
              <a:t>Software as a Service</a:t>
            </a:r>
          </a:p>
        </p:txBody>
      </p:sp>
      <p:sp>
        <p:nvSpPr>
          <p:cNvPr id="40963" name="Content Placeholder 2">
            <a:extLst>
              <a:ext uri="{FF2B5EF4-FFF2-40B4-BE49-F238E27FC236}">
                <a16:creationId xmlns:a16="http://schemas.microsoft.com/office/drawing/2014/main" id="{D6E165B1-04FF-4711-A4CD-05E7D4739D17}"/>
              </a:ext>
            </a:extLst>
          </p:cNvPr>
          <p:cNvSpPr>
            <a:spLocks noGrp="1" noChangeArrowheads="1"/>
          </p:cNvSpPr>
          <p:nvPr>
            <p:ph idx="1"/>
          </p:nvPr>
        </p:nvSpPr>
        <p:spPr>
          <a:xfrm>
            <a:off x="609600" y="1371600"/>
            <a:ext cx="10972800" cy="5257800"/>
          </a:xfrm>
        </p:spPr>
        <p:txBody>
          <a:bodyPr/>
          <a:lstStyle/>
          <a:p>
            <a:r>
              <a:rPr lang="en-US" altLang="en-US"/>
              <a:t>Software as a Service - SaaS</a:t>
            </a:r>
          </a:p>
          <a:p>
            <a:pPr lvl="1"/>
            <a:r>
              <a:rPr lang="en-US" altLang="en-US"/>
              <a:t>The capability provided to the consumer is to use the provider’s applications running on a cloud infrastructure. The applications are accessible from various client devices through a thin client interface such as a web browser (e.g., web-based email).</a:t>
            </a:r>
          </a:p>
          <a:p>
            <a:pPr lvl="1"/>
            <a:r>
              <a:rPr lang="en-US" altLang="en-US"/>
              <a:t>The consumer does not manage or control the underlying cloud infrastructure including network, servers, operating systems, storage, or even individual application capabilities, with the possible exception of limited user-specific application configuration settings.</a:t>
            </a:r>
          </a:p>
          <a:p>
            <a:r>
              <a:rPr lang="en-US" altLang="en-US"/>
              <a:t>Examples :</a:t>
            </a:r>
          </a:p>
          <a:p>
            <a:pPr lvl="1"/>
            <a:r>
              <a:rPr lang="en-US" altLang="en-US"/>
              <a:t>Google Apps (e.g., Gmail, Google Docs, Google sites, …etc)</a:t>
            </a:r>
          </a:p>
          <a:p>
            <a:pPr lvl="1"/>
            <a:r>
              <a:rPr lang="en-US" altLang="en-US"/>
              <a:t>SalesForce.com</a:t>
            </a:r>
          </a:p>
          <a:p>
            <a:pPr lvl="1"/>
            <a:r>
              <a:rPr lang="en-US" altLang="en-US"/>
              <a:t>EyeOS</a:t>
            </a:r>
          </a:p>
          <a:p>
            <a:pPr lvl="1"/>
            <a:r>
              <a:rPr lang="en-US" altLang="zh-TW"/>
              <a:t>… etc</a:t>
            </a:r>
            <a:endParaRPr lang="en-US"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a:extLst>
              <a:ext uri="{FF2B5EF4-FFF2-40B4-BE49-F238E27FC236}">
                <a16:creationId xmlns:a16="http://schemas.microsoft.com/office/drawing/2014/main" id="{E88802BD-998C-4583-AB91-A45A50CDA779}"/>
              </a:ext>
            </a:extLst>
          </p:cNvPr>
          <p:cNvSpPr>
            <a:spLocks noGrp="1" noChangeArrowheads="1"/>
          </p:cNvSpPr>
          <p:nvPr>
            <p:ph type="title"/>
          </p:nvPr>
        </p:nvSpPr>
        <p:spPr/>
        <p:txBody>
          <a:bodyPr/>
          <a:lstStyle/>
          <a:p>
            <a:r>
              <a:rPr lang="en-US" altLang="en-US"/>
              <a:t>Software as a Service</a:t>
            </a:r>
          </a:p>
        </p:txBody>
      </p:sp>
      <p:pic>
        <p:nvPicPr>
          <p:cNvPr id="41987" name="Picture 2">
            <a:extLst>
              <a:ext uri="{FF2B5EF4-FFF2-40B4-BE49-F238E27FC236}">
                <a16:creationId xmlns:a16="http://schemas.microsoft.com/office/drawing/2014/main" id="{37657F08-AB6A-4EE3-9CBF-AD7201433CC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0800" y="1219200"/>
            <a:ext cx="9753600" cy="581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a:extLst>
              <a:ext uri="{FF2B5EF4-FFF2-40B4-BE49-F238E27FC236}">
                <a16:creationId xmlns:a16="http://schemas.microsoft.com/office/drawing/2014/main" id="{1457CFD8-9E40-46A1-AAD8-88D5CC5A7823}"/>
              </a:ext>
            </a:extLst>
          </p:cNvPr>
          <p:cNvSpPr>
            <a:spLocks noGrp="1" noChangeArrowheads="1"/>
          </p:cNvSpPr>
          <p:nvPr>
            <p:ph type="title"/>
          </p:nvPr>
        </p:nvSpPr>
        <p:spPr/>
        <p:txBody>
          <a:bodyPr/>
          <a:lstStyle/>
          <a:p>
            <a:r>
              <a:rPr lang="en-US" altLang="en-US"/>
              <a:t>Software as a Service</a:t>
            </a:r>
          </a:p>
        </p:txBody>
      </p:sp>
      <p:sp>
        <p:nvSpPr>
          <p:cNvPr id="43011" name="Content Placeholder 2">
            <a:extLst>
              <a:ext uri="{FF2B5EF4-FFF2-40B4-BE49-F238E27FC236}">
                <a16:creationId xmlns:a16="http://schemas.microsoft.com/office/drawing/2014/main" id="{0F217E66-52AC-46DD-89F6-D0ED915FB076}"/>
              </a:ext>
            </a:extLst>
          </p:cNvPr>
          <p:cNvSpPr>
            <a:spLocks noGrp="1" noChangeArrowheads="1"/>
          </p:cNvSpPr>
          <p:nvPr>
            <p:ph idx="1"/>
          </p:nvPr>
        </p:nvSpPr>
        <p:spPr>
          <a:xfrm>
            <a:off x="609600" y="1143000"/>
            <a:ext cx="10972800" cy="4525963"/>
          </a:xfrm>
        </p:spPr>
        <p:txBody>
          <a:bodyPr/>
          <a:lstStyle/>
          <a:p>
            <a:r>
              <a:rPr lang="en-US" altLang="en-US"/>
              <a:t>Enabling Technique – </a:t>
            </a:r>
            <a:r>
              <a:rPr lang="en-US" altLang="en-US" b="1"/>
              <a:t>Web Service</a:t>
            </a:r>
          </a:p>
          <a:p>
            <a:pPr lvl="1"/>
            <a:r>
              <a:rPr lang="en-US" altLang="en-US"/>
              <a:t>Web 2.0 is the trend of using the full potential of the web</a:t>
            </a:r>
          </a:p>
          <a:p>
            <a:pPr lvl="2"/>
            <a:r>
              <a:rPr lang="en-US" altLang="en-US"/>
              <a:t>Viewing the Internet as a computing platform</a:t>
            </a:r>
          </a:p>
          <a:p>
            <a:pPr lvl="2"/>
            <a:r>
              <a:rPr lang="en-US" altLang="en-US"/>
              <a:t>Running interactive applications through a web browser</a:t>
            </a:r>
          </a:p>
          <a:p>
            <a:pPr lvl="2"/>
            <a:r>
              <a:rPr lang="en-US" altLang="en-US"/>
              <a:t>Leveraging interconnectivity and mobility of devices</a:t>
            </a:r>
          </a:p>
          <a:p>
            <a:pPr lvl="2"/>
            <a:r>
              <a:rPr lang="en-US" altLang="en-US"/>
              <a:t>Enhanced effectiveness with greater human participation</a:t>
            </a:r>
          </a:p>
          <a:p>
            <a:r>
              <a:rPr lang="en-US" altLang="en-US"/>
              <a:t>Properties provided by Internet :</a:t>
            </a:r>
          </a:p>
          <a:p>
            <a:pPr lvl="1"/>
            <a:r>
              <a:rPr lang="en-US" altLang="en-US"/>
              <a:t>Accessibility and Portability</a:t>
            </a:r>
          </a:p>
          <a:p>
            <a:pPr lvl="1"/>
            <a:endParaRPr lang="en-US" altLang="en-US"/>
          </a:p>
        </p:txBody>
      </p:sp>
      <p:pic>
        <p:nvPicPr>
          <p:cNvPr id="43012" name="Picture 2">
            <a:extLst>
              <a:ext uri="{FF2B5EF4-FFF2-40B4-BE49-F238E27FC236}">
                <a16:creationId xmlns:a16="http://schemas.microsoft.com/office/drawing/2014/main" id="{81B2EA20-5016-40CC-9597-0A8EEF4DEA3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22950" y="3276600"/>
            <a:ext cx="6267450" cy="352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a:extLst>
              <a:ext uri="{FF2B5EF4-FFF2-40B4-BE49-F238E27FC236}">
                <a16:creationId xmlns:a16="http://schemas.microsoft.com/office/drawing/2014/main" id="{DD078719-2413-418B-B9FF-DF1771EAFEEB}"/>
              </a:ext>
            </a:extLst>
          </p:cNvPr>
          <p:cNvSpPr>
            <a:spLocks noGrp="1" noChangeArrowheads="1"/>
          </p:cNvSpPr>
          <p:nvPr>
            <p:ph type="title"/>
          </p:nvPr>
        </p:nvSpPr>
        <p:spPr/>
        <p:txBody>
          <a:bodyPr/>
          <a:lstStyle/>
          <a:p>
            <a:r>
              <a:rPr lang="en-US" altLang="en-US"/>
              <a:t>Software as a Service</a:t>
            </a:r>
          </a:p>
        </p:txBody>
      </p:sp>
      <p:sp>
        <p:nvSpPr>
          <p:cNvPr id="44035" name="Content Placeholder 2">
            <a:extLst>
              <a:ext uri="{FF2B5EF4-FFF2-40B4-BE49-F238E27FC236}">
                <a16:creationId xmlns:a16="http://schemas.microsoft.com/office/drawing/2014/main" id="{D7D7F9F8-F4FD-40E5-B81C-048660F7E99B}"/>
              </a:ext>
            </a:extLst>
          </p:cNvPr>
          <p:cNvSpPr>
            <a:spLocks noGrp="1" noChangeArrowheads="1"/>
          </p:cNvSpPr>
          <p:nvPr>
            <p:ph idx="1"/>
          </p:nvPr>
        </p:nvSpPr>
        <p:spPr>
          <a:xfrm>
            <a:off x="1371600" y="1549400"/>
            <a:ext cx="9601200" cy="4318000"/>
          </a:xfrm>
        </p:spPr>
        <p:txBody>
          <a:bodyPr/>
          <a:lstStyle/>
          <a:p>
            <a:r>
              <a:rPr lang="en-US" altLang="en-US"/>
              <a:t>Provide service – </a:t>
            </a:r>
            <a:r>
              <a:rPr lang="en-US" altLang="en-US" b="1"/>
              <a:t>Web-based Applications</a:t>
            </a:r>
          </a:p>
          <a:p>
            <a:pPr lvl="1"/>
            <a:r>
              <a:rPr lang="en-US" altLang="en-US"/>
              <a:t>Conventional applications should translate their access interface onto web-based platform.</a:t>
            </a:r>
          </a:p>
          <a:p>
            <a:pPr lvl="1"/>
            <a:r>
              <a:rPr lang="en-US" altLang="en-US"/>
              <a:t>Applications in different domains</a:t>
            </a:r>
          </a:p>
          <a:p>
            <a:pPr lvl="2"/>
            <a:r>
              <a:rPr lang="en-US" altLang="en-US" b="1" i="1"/>
              <a:t>General Applications </a:t>
            </a:r>
            <a:r>
              <a:rPr lang="en-US" altLang="en-US"/>
              <a:t>– Applications which are designed for general propose, such as </a:t>
            </a:r>
            <a:r>
              <a:rPr lang="en-US" altLang="en-US">
                <a:solidFill>
                  <a:srgbClr val="C00000"/>
                </a:solidFill>
              </a:rPr>
              <a:t>office suit</a:t>
            </a:r>
            <a:r>
              <a:rPr lang="en-US" altLang="en-US"/>
              <a:t>, </a:t>
            </a:r>
            <a:r>
              <a:rPr lang="en-US" altLang="en-US" i="1">
                <a:solidFill>
                  <a:srgbClr val="C00000"/>
                </a:solidFill>
              </a:rPr>
              <a:t>multimedia</a:t>
            </a:r>
            <a:r>
              <a:rPr lang="en-US" altLang="en-US"/>
              <a:t> and </a:t>
            </a:r>
            <a:r>
              <a:rPr lang="en-US" altLang="en-US" i="1">
                <a:solidFill>
                  <a:srgbClr val="C00000"/>
                </a:solidFill>
              </a:rPr>
              <a:t>instant message</a:t>
            </a:r>
            <a:r>
              <a:rPr lang="en-US" altLang="en-US"/>
              <a:t>, …etc.</a:t>
            </a:r>
          </a:p>
          <a:p>
            <a:pPr lvl="2"/>
            <a:r>
              <a:rPr lang="en-US" altLang="en-US" b="1" i="1"/>
              <a:t>Business Applications </a:t>
            </a:r>
            <a:r>
              <a:rPr lang="en-US" altLang="en-US"/>
              <a:t>– Application which are designed for business propose, such as </a:t>
            </a:r>
            <a:r>
              <a:rPr lang="en-US" altLang="en-US" i="1">
                <a:solidFill>
                  <a:srgbClr val="C00000"/>
                </a:solidFill>
              </a:rPr>
              <a:t>ERP</a:t>
            </a:r>
            <a:r>
              <a:rPr lang="en-US" altLang="en-US"/>
              <a:t>, </a:t>
            </a:r>
            <a:r>
              <a:rPr lang="en-US" altLang="en-US" i="1">
                <a:solidFill>
                  <a:srgbClr val="C00000"/>
                </a:solidFill>
              </a:rPr>
              <a:t>CRM</a:t>
            </a:r>
            <a:r>
              <a:rPr lang="en-US" altLang="en-US"/>
              <a:t> and </a:t>
            </a:r>
            <a:r>
              <a:rPr lang="en-US" altLang="en-US" i="1">
                <a:solidFill>
                  <a:srgbClr val="C00000"/>
                </a:solidFill>
              </a:rPr>
              <a:t>market trading system</a:t>
            </a:r>
            <a:r>
              <a:rPr lang="en-US" altLang="en-US"/>
              <a:t>, …etc.</a:t>
            </a:r>
          </a:p>
          <a:p>
            <a:pPr lvl="2"/>
            <a:r>
              <a:rPr lang="en-US" altLang="en-US" b="1" i="1"/>
              <a:t>Scientific Applications </a:t>
            </a:r>
            <a:r>
              <a:rPr lang="en-US" altLang="en-US"/>
              <a:t>– Application which are designed for scientific propose, such as </a:t>
            </a:r>
            <a:r>
              <a:rPr lang="en-US" altLang="en-US" i="1">
                <a:solidFill>
                  <a:srgbClr val="C00000"/>
                </a:solidFill>
              </a:rPr>
              <a:t>aerospace simulation </a:t>
            </a:r>
            <a:r>
              <a:rPr lang="en-US" altLang="en-US"/>
              <a:t>and </a:t>
            </a:r>
            <a:r>
              <a:rPr lang="en-US" altLang="en-US" i="1">
                <a:solidFill>
                  <a:srgbClr val="C00000"/>
                </a:solidFill>
              </a:rPr>
              <a:t>biochemistry simulation</a:t>
            </a:r>
            <a:r>
              <a:rPr lang="en-US" altLang="en-US"/>
              <a:t>, …etc.</a:t>
            </a:r>
          </a:p>
          <a:p>
            <a:pPr lvl="2"/>
            <a:r>
              <a:rPr lang="en-US" altLang="en-US" b="1" i="1"/>
              <a:t>Government Applications</a:t>
            </a:r>
            <a:r>
              <a:rPr lang="en-US" altLang="en-US"/>
              <a:t> – Applications which are designed for government propose, such as </a:t>
            </a:r>
            <a:r>
              <a:rPr lang="en-US" altLang="en-US" i="1">
                <a:solidFill>
                  <a:srgbClr val="C00000"/>
                </a:solidFill>
              </a:rPr>
              <a:t>national medical system </a:t>
            </a:r>
            <a:r>
              <a:rPr lang="en-US" altLang="en-US"/>
              <a:t>and </a:t>
            </a:r>
            <a:r>
              <a:rPr lang="en-US" altLang="en-US" i="1">
                <a:solidFill>
                  <a:srgbClr val="C00000"/>
                </a:solidFill>
              </a:rPr>
              <a:t>public transportation system service</a:t>
            </a:r>
            <a:r>
              <a:rPr lang="en-US" altLang="en-US"/>
              <a:t>, …etc.</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a:extLst>
              <a:ext uri="{FF2B5EF4-FFF2-40B4-BE49-F238E27FC236}">
                <a16:creationId xmlns:a16="http://schemas.microsoft.com/office/drawing/2014/main" id="{B0A847A9-EE80-4CBD-B010-2CAE026E6316}"/>
              </a:ext>
            </a:extLst>
          </p:cNvPr>
          <p:cNvSpPr>
            <a:spLocks noGrp="1" noChangeArrowheads="1"/>
          </p:cNvSpPr>
          <p:nvPr>
            <p:ph type="title"/>
          </p:nvPr>
        </p:nvSpPr>
        <p:spPr/>
        <p:txBody>
          <a:bodyPr/>
          <a:lstStyle/>
          <a:p>
            <a:r>
              <a:rPr lang="en-US" altLang="en-US"/>
              <a:t>Software as a Service</a:t>
            </a:r>
          </a:p>
        </p:txBody>
      </p:sp>
      <p:sp>
        <p:nvSpPr>
          <p:cNvPr id="46083" name="Content Placeholder 2">
            <a:extLst>
              <a:ext uri="{FF2B5EF4-FFF2-40B4-BE49-F238E27FC236}">
                <a16:creationId xmlns:a16="http://schemas.microsoft.com/office/drawing/2014/main" id="{2F21918F-9E84-4744-91FD-EB44DD094BBB}"/>
              </a:ext>
            </a:extLst>
          </p:cNvPr>
          <p:cNvSpPr>
            <a:spLocks noGrp="1" noChangeArrowheads="1"/>
          </p:cNvSpPr>
          <p:nvPr>
            <p:ph idx="1"/>
          </p:nvPr>
        </p:nvSpPr>
        <p:spPr>
          <a:xfrm>
            <a:off x="1371600" y="1358900"/>
            <a:ext cx="9601200" cy="4508500"/>
          </a:xfrm>
        </p:spPr>
        <p:txBody>
          <a:bodyPr/>
          <a:lstStyle/>
          <a:p>
            <a:r>
              <a:rPr lang="en-US" altLang="en-US"/>
              <a:t>Provide service – </a:t>
            </a:r>
            <a:r>
              <a:rPr lang="en-US" altLang="en-US" b="1"/>
              <a:t>Web Portal</a:t>
            </a:r>
          </a:p>
          <a:p>
            <a:pPr lvl="1"/>
            <a:r>
              <a:rPr lang="en-US" altLang="en-US"/>
              <a:t>Apart from the standard search engine feature, web portals offer other services such as e-mail, news, stock prices, information, databases and entertainment.</a:t>
            </a:r>
          </a:p>
          <a:p>
            <a:pPr lvl="1"/>
            <a:r>
              <a:rPr lang="en-US" altLang="en-US"/>
              <a:t>Portals provide a way for enterprises to provide a consistent look and feel with access control and procedures for multiple applications and databases, which otherwise would have been different entities altogether.</a:t>
            </a:r>
          </a:p>
          <a:p>
            <a:pPr lvl="1"/>
            <a:r>
              <a:rPr lang="en-US" altLang="en-US"/>
              <a:t>Some examples :</a:t>
            </a:r>
          </a:p>
          <a:p>
            <a:pPr lvl="2"/>
            <a:r>
              <a:rPr lang="en-US" altLang="en-US"/>
              <a:t>iGoogle</a:t>
            </a:r>
          </a:p>
          <a:p>
            <a:pPr lvl="2"/>
            <a:r>
              <a:rPr lang="en-US" altLang="en-US"/>
              <a:t>MSNBC</a:t>
            </a:r>
          </a:p>
          <a:p>
            <a:pPr lvl="2"/>
            <a:r>
              <a:rPr lang="en-US" altLang="en-US"/>
              <a:t>Netvibes</a:t>
            </a:r>
          </a:p>
          <a:p>
            <a:pPr lvl="2"/>
            <a:r>
              <a:rPr lang="en-US" altLang="en-US"/>
              <a:t>Yahoo!</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A40356BD-066A-49C3-841A-AE0D625CEB70}"/>
              </a:ext>
            </a:extLst>
          </p:cNvPr>
          <p:cNvSpPr>
            <a:spLocks noGrp="1" noChangeArrowheads="1"/>
          </p:cNvSpPr>
          <p:nvPr>
            <p:ph type="title"/>
          </p:nvPr>
        </p:nvSpPr>
        <p:spPr/>
        <p:txBody>
          <a:bodyPr/>
          <a:lstStyle/>
          <a:p>
            <a:r>
              <a:rPr lang="en-US" altLang="en-US"/>
              <a:t>SaaS - Summary</a:t>
            </a:r>
          </a:p>
        </p:txBody>
      </p:sp>
      <p:sp>
        <p:nvSpPr>
          <p:cNvPr id="3" name="Content Placeholder 2">
            <a:extLst>
              <a:ext uri="{FF2B5EF4-FFF2-40B4-BE49-F238E27FC236}">
                <a16:creationId xmlns:a16="http://schemas.microsoft.com/office/drawing/2014/main" id="{62DB724F-0A98-4F7E-B550-57430CFC5289}"/>
              </a:ext>
            </a:extLst>
          </p:cNvPr>
          <p:cNvSpPr>
            <a:spLocks noGrp="1"/>
          </p:cNvSpPr>
          <p:nvPr>
            <p:ph idx="1"/>
          </p:nvPr>
        </p:nvSpPr>
        <p:spPr/>
        <p:txBody>
          <a:bodyPr rtlCol="0">
            <a:normAutofit fontScale="92500" lnSpcReduction="20000"/>
          </a:bodyPr>
          <a:lstStyle/>
          <a:p>
            <a:pPr marL="384048" indent="-384048" fontAlgn="auto">
              <a:defRPr/>
            </a:pPr>
            <a:r>
              <a:rPr lang="en-US" b="1" dirty="0" err="1"/>
              <a:t>SaaS</a:t>
            </a:r>
            <a:r>
              <a:rPr lang="en-US" b="1" dirty="0"/>
              <a:t> is the finished applications that you rent and customize.</a:t>
            </a:r>
            <a:br>
              <a:rPr lang="en-US" b="1" dirty="0"/>
            </a:br>
            <a:endParaRPr lang="en-US" b="1" dirty="0"/>
          </a:p>
          <a:p>
            <a:pPr marL="384048" indent="-384048" fontAlgn="auto">
              <a:defRPr/>
            </a:pPr>
            <a:r>
              <a:rPr lang="en-US" dirty="0" err="1"/>
              <a:t>SaaS</a:t>
            </a:r>
            <a:r>
              <a:rPr lang="en-US" dirty="0"/>
              <a:t> enabling technique</a:t>
            </a:r>
          </a:p>
          <a:p>
            <a:pPr lvl="1" indent="-384048" fontAlgn="auto">
              <a:defRPr/>
            </a:pPr>
            <a:r>
              <a:rPr lang="en-US" dirty="0"/>
              <a:t>Web Service</a:t>
            </a:r>
            <a:br>
              <a:rPr lang="en-US" dirty="0"/>
            </a:br>
            <a:endParaRPr lang="en-US" dirty="0"/>
          </a:p>
          <a:p>
            <a:pPr marL="384048" indent="-384048" fontAlgn="auto">
              <a:defRPr/>
            </a:pPr>
            <a:r>
              <a:rPr lang="en-US" dirty="0" err="1"/>
              <a:t>SaaS</a:t>
            </a:r>
            <a:r>
              <a:rPr lang="en-US" dirty="0"/>
              <a:t> provide services</a:t>
            </a:r>
          </a:p>
          <a:p>
            <a:pPr lvl="1" indent="-384048" fontAlgn="auto">
              <a:defRPr/>
            </a:pPr>
            <a:r>
              <a:rPr lang="en-US" dirty="0"/>
              <a:t>Web-based Applications</a:t>
            </a:r>
          </a:p>
          <a:p>
            <a:pPr lvl="2" indent="-384048" fontAlgn="auto">
              <a:defRPr/>
            </a:pPr>
            <a:r>
              <a:rPr lang="en-US" dirty="0"/>
              <a:t>General applications</a:t>
            </a:r>
          </a:p>
          <a:p>
            <a:pPr lvl="2" indent="-384048" fontAlgn="auto">
              <a:defRPr/>
            </a:pPr>
            <a:r>
              <a:rPr lang="en-US" dirty="0"/>
              <a:t>Business applications</a:t>
            </a:r>
          </a:p>
          <a:p>
            <a:pPr lvl="2" indent="-384048" fontAlgn="auto">
              <a:defRPr/>
            </a:pPr>
            <a:r>
              <a:rPr lang="en-US" dirty="0"/>
              <a:t>Scientific applications</a:t>
            </a:r>
          </a:p>
          <a:p>
            <a:pPr lvl="2" indent="-384048" fontAlgn="auto">
              <a:defRPr/>
            </a:pPr>
            <a:r>
              <a:rPr lang="en-US" dirty="0"/>
              <a:t>Government applications</a:t>
            </a:r>
          </a:p>
          <a:p>
            <a:pPr lvl="1" indent="-384048" fontAlgn="auto">
              <a:defRPr/>
            </a:pPr>
            <a:r>
              <a:rPr lang="en-US" dirty="0"/>
              <a:t>Web Portal</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a:extLst>
              <a:ext uri="{FF2B5EF4-FFF2-40B4-BE49-F238E27FC236}">
                <a16:creationId xmlns:a16="http://schemas.microsoft.com/office/drawing/2014/main" id="{754C54C9-9FB0-48EA-BEC2-7365F14E7FFA}"/>
              </a:ext>
            </a:extLst>
          </p:cNvPr>
          <p:cNvSpPr>
            <a:spLocks noGrp="1" noChangeArrowheads="1"/>
          </p:cNvSpPr>
          <p:nvPr>
            <p:ph type="title"/>
          </p:nvPr>
        </p:nvSpPr>
        <p:spPr/>
        <p:txBody>
          <a:bodyPr/>
          <a:lstStyle/>
          <a:p>
            <a:r>
              <a:rPr lang="en-US" altLang="en-US"/>
              <a:t>Cloud computing Types contd.</a:t>
            </a:r>
          </a:p>
        </p:txBody>
      </p:sp>
      <p:sp>
        <p:nvSpPr>
          <p:cNvPr id="48131" name="Content Placeholder 2">
            <a:extLst>
              <a:ext uri="{FF2B5EF4-FFF2-40B4-BE49-F238E27FC236}">
                <a16:creationId xmlns:a16="http://schemas.microsoft.com/office/drawing/2014/main" id="{30FA1104-9D16-492E-B758-94FF044E26BC}"/>
              </a:ext>
            </a:extLst>
          </p:cNvPr>
          <p:cNvSpPr>
            <a:spLocks noGrp="1" noChangeArrowheads="1"/>
          </p:cNvSpPr>
          <p:nvPr>
            <p:ph idx="1"/>
          </p:nvPr>
        </p:nvSpPr>
        <p:spPr/>
        <p:txBody>
          <a:bodyPr/>
          <a:lstStyle/>
          <a:p>
            <a:r>
              <a:rPr lang="en-US" altLang="en-US" sz="3200"/>
              <a:t>Based on Cloud location or Deployment model, there are mainly four of them.</a:t>
            </a:r>
          </a:p>
          <a:p>
            <a:pPr lvl="1"/>
            <a:r>
              <a:rPr lang="en-US" altLang="en-US" sz="3200"/>
              <a:t>Private Cloud</a:t>
            </a:r>
          </a:p>
          <a:p>
            <a:pPr lvl="1"/>
            <a:r>
              <a:rPr lang="en-US" altLang="en-US" sz="3200"/>
              <a:t>Public Cloud</a:t>
            </a:r>
          </a:p>
          <a:p>
            <a:pPr lvl="1"/>
            <a:r>
              <a:rPr lang="en-US" altLang="en-US" sz="3200"/>
              <a:t>Hybrid Cloud</a:t>
            </a:r>
          </a:p>
          <a:p>
            <a:pPr lvl="1"/>
            <a:r>
              <a:rPr lang="en-US" altLang="en-US" sz="3200"/>
              <a:t>Community Cloud</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a:extLst>
              <a:ext uri="{FF2B5EF4-FFF2-40B4-BE49-F238E27FC236}">
                <a16:creationId xmlns:a16="http://schemas.microsoft.com/office/drawing/2014/main" id="{66BABBE7-D6DD-4B2E-9492-76F19E31DCA6}"/>
              </a:ext>
            </a:extLst>
          </p:cNvPr>
          <p:cNvSpPr>
            <a:spLocks noGrp="1" noChangeArrowheads="1"/>
          </p:cNvSpPr>
          <p:nvPr>
            <p:ph type="title"/>
          </p:nvPr>
        </p:nvSpPr>
        <p:spPr/>
        <p:txBody>
          <a:bodyPr/>
          <a:lstStyle/>
          <a:p>
            <a:r>
              <a:rPr lang="en-US" altLang="en-US"/>
              <a:t>Cloud Computing Deployment models</a:t>
            </a:r>
          </a:p>
        </p:txBody>
      </p:sp>
      <p:pic>
        <p:nvPicPr>
          <p:cNvPr id="49155" name="Picture 2" descr="https://blog.visma.com/wp-content/uploads/2012/03/Deployment-models.png">
            <a:extLst>
              <a:ext uri="{FF2B5EF4-FFF2-40B4-BE49-F238E27FC236}">
                <a16:creationId xmlns:a16="http://schemas.microsoft.com/office/drawing/2014/main" id="{33DDB404-8892-48DE-B9CC-014CE10A7550}"/>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894013" y="1428750"/>
            <a:ext cx="6556375" cy="5343525"/>
          </a:xfrm>
          <a:noFill/>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a:extLst>
              <a:ext uri="{FF2B5EF4-FFF2-40B4-BE49-F238E27FC236}">
                <a16:creationId xmlns:a16="http://schemas.microsoft.com/office/drawing/2014/main" id="{D1239817-5E0A-457E-9540-615A299FC247}"/>
              </a:ext>
            </a:extLst>
          </p:cNvPr>
          <p:cNvSpPr>
            <a:spLocks noGrp="1" noChangeArrowheads="1"/>
          </p:cNvSpPr>
          <p:nvPr>
            <p:ph type="title"/>
          </p:nvPr>
        </p:nvSpPr>
        <p:spPr/>
        <p:txBody>
          <a:bodyPr/>
          <a:lstStyle/>
          <a:p>
            <a:r>
              <a:rPr lang="en-US" altLang="en-US"/>
              <a:t>Deployment Model</a:t>
            </a:r>
          </a:p>
        </p:txBody>
      </p:sp>
      <p:sp>
        <p:nvSpPr>
          <p:cNvPr id="50179" name="Content Placeholder 2">
            <a:extLst>
              <a:ext uri="{FF2B5EF4-FFF2-40B4-BE49-F238E27FC236}">
                <a16:creationId xmlns:a16="http://schemas.microsoft.com/office/drawing/2014/main" id="{6E6AEE53-D78C-47F2-97DF-A262B385CFA4}"/>
              </a:ext>
            </a:extLst>
          </p:cNvPr>
          <p:cNvSpPr>
            <a:spLocks noGrp="1" noChangeArrowheads="1"/>
          </p:cNvSpPr>
          <p:nvPr>
            <p:ph idx="1"/>
          </p:nvPr>
        </p:nvSpPr>
        <p:spPr/>
        <p:txBody>
          <a:bodyPr/>
          <a:lstStyle/>
          <a:p>
            <a:r>
              <a:rPr lang="en-US" altLang="en-US"/>
              <a:t>There are four primary cloud deployment models :</a:t>
            </a:r>
          </a:p>
          <a:p>
            <a:pPr lvl="1"/>
            <a:r>
              <a:rPr lang="en-US" altLang="en-US"/>
              <a:t>Public Cloud</a:t>
            </a:r>
          </a:p>
          <a:p>
            <a:pPr lvl="1"/>
            <a:r>
              <a:rPr lang="en-US" altLang="en-US"/>
              <a:t>Private Cloud</a:t>
            </a:r>
          </a:p>
          <a:p>
            <a:pPr lvl="1"/>
            <a:r>
              <a:rPr lang="en-US" altLang="en-US"/>
              <a:t>Community Cloud</a:t>
            </a:r>
          </a:p>
          <a:p>
            <a:pPr lvl="1"/>
            <a:r>
              <a:rPr lang="en-US" altLang="en-US"/>
              <a:t>Hybrid Cloud</a:t>
            </a:r>
            <a:br>
              <a:rPr lang="en-US" altLang="en-US"/>
            </a:br>
            <a:endParaRPr lang="en-US" altLang="en-US"/>
          </a:p>
          <a:p>
            <a:r>
              <a:rPr lang="en-US" altLang="en-US"/>
              <a:t>Each can exhibit the previously discussed characteristics; their differences lie primarily in the scope and access of published cloud services, as they are made available to service consumers.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a:extLst>
              <a:ext uri="{FF2B5EF4-FFF2-40B4-BE49-F238E27FC236}">
                <a16:creationId xmlns:a16="http://schemas.microsoft.com/office/drawing/2014/main" id="{734017BA-E8C3-4874-9685-6424EA7CF7B8}"/>
              </a:ext>
            </a:extLst>
          </p:cNvPr>
          <p:cNvSpPr>
            <a:spLocks noGrp="1" noChangeArrowheads="1"/>
          </p:cNvSpPr>
          <p:nvPr>
            <p:ph type="title"/>
          </p:nvPr>
        </p:nvSpPr>
        <p:spPr/>
        <p:txBody>
          <a:bodyPr/>
          <a:lstStyle/>
          <a:p>
            <a:r>
              <a:rPr lang="en-US" altLang="en-US"/>
              <a:t>Public Cloud</a:t>
            </a:r>
          </a:p>
        </p:txBody>
      </p:sp>
      <p:sp>
        <p:nvSpPr>
          <p:cNvPr id="51203" name="Content Placeholder 2">
            <a:extLst>
              <a:ext uri="{FF2B5EF4-FFF2-40B4-BE49-F238E27FC236}">
                <a16:creationId xmlns:a16="http://schemas.microsoft.com/office/drawing/2014/main" id="{38AF8706-26E5-4DB4-9437-860B2606EB14}"/>
              </a:ext>
            </a:extLst>
          </p:cNvPr>
          <p:cNvSpPr>
            <a:spLocks noGrp="1" noChangeArrowheads="1"/>
          </p:cNvSpPr>
          <p:nvPr>
            <p:ph idx="1"/>
          </p:nvPr>
        </p:nvSpPr>
        <p:spPr>
          <a:xfrm>
            <a:off x="609600" y="1600200"/>
            <a:ext cx="11176000" cy="4525963"/>
          </a:xfrm>
        </p:spPr>
        <p:txBody>
          <a:bodyPr/>
          <a:lstStyle/>
          <a:p>
            <a:r>
              <a:rPr lang="en-US" altLang="en-US"/>
              <a:t>Public cloud definition</a:t>
            </a:r>
          </a:p>
          <a:p>
            <a:pPr lvl="1"/>
            <a:r>
              <a:rPr lang="en-US" altLang="en-US"/>
              <a:t>The cloud infrastructure is made available to the general public or a large industry group and is owned by an organization selling cloud services.</a:t>
            </a:r>
          </a:p>
          <a:p>
            <a:pPr lvl="1"/>
            <a:r>
              <a:rPr lang="en-US" altLang="en-US"/>
              <a:t>Also known as external cloud or multi-tenant cloud, this model essentially represents a cloud environment that is openly accessible.</a:t>
            </a:r>
          </a:p>
          <a:p>
            <a:pPr lvl="1"/>
            <a:r>
              <a:rPr lang="en-US" altLang="en-US"/>
              <a:t>Basic characteristics :</a:t>
            </a:r>
          </a:p>
          <a:p>
            <a:pPr lvl="2"/>
            <a:r>
              <a:rPr lang="en-US" altLang="en-US"/>
              <a:t>Homogeneous infrastructure</a:t>
            </a:r>
          </a:p>
          <a:p>
            <a:pPr lvl="2"/>
            <a:r>
              <a:rPr lang="en-US" altLang="en-US"/>
              <a:t>Common policies</a:t>
            </a:r>
          </a:p>
          <a:p>
            <a:pPr lvl="2"/>
            <a:r>
              <a:rPr lang="en-US" altLang="en-US"/>
              <a:t>Shared resources and multi-tenant</a:t>
            </a:r>
          </a:p>
          <a:p>
            <a:pPr lvl="2"/>
            <a:r>
              <a:rPr lang="en-US" altLang="en-US"/>
              <a:t>Leased or rented infrastructure</a:t>
            </a:r>
          </a:p>
          <a:p>
            <a:pPr lvl="2"/>
            <a:r>
              <a:rPr lang="en-US" altLang="en-US"/>
              <a:t>Economies of scale</a:t>
            </a:r>
          </a:p>
        </p:txBody>
      </p:sp>
      <p:pic>
        <p:nvPicPr>
          <p:cNvPr id="51204" name="Picture 2">
            <a:extLst>
              <a:ext uri="{FF2B5EF4-FFF2-40B4-BE49-F238E27FC236}">
                <a16:creationId xmlns:a16="http://schemas.microsoft.com/office/drawing/2014/main" id="{C3D3CF67-759D-48C7-942D-DE663B6A62B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05713" y="3810000"/>
            <a:ext cx="4052887"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E1BB4CBA-F999-4A12-B521-77B379F8155E}"/>
              </a:ext>
            </a:extLst>
          </p:cNvPr>
          <p:cNvSpPr>
            <a:spLocks noGrp="1" noChangeArrowheads="1"/>
          </p:cNvSpPr>
          <p:nvPr>
            <p:ph type="title"/>
          </p:nvPr>
        </p:nvSpPr>
        <p:spPr>
          <a:xfrm>
            <a:off x="1371600" y="404813"/>
            <a:ext cx="9601200" cy="1485900"/>
          </a:xfrm>
        </p:spPr>
        <p:txBody>
          <a:bodyPr/>
          <a:lstStyle/>
          <a:p>
            <a:r>
              <a:rPr lang="en-US" altLang="en-US"/>
              <a:t>Cloud Computing</a:t>
            </a:r>
          </a:p>
        </p:txBody>
      </p:sp>
      <p:sp>
        <p:nvSpPr>
          <p:cNvPr id="10243" name="Content Placeholder 2">
            <a:extLst>
              <a:ext uri="{FF2B5EF4-FFF2-40B4-BE49-F238E27FC236}">
                <a16:creationId xmlns:a16="http://schemas.microsoft.com/office/drawing/2014/main" id="{A723E513-B7F2-4FF3-8038-58F960451B27}"/>
              </a:ext>
            </a:extLst>
          </p:cNvPr>
          <p:cNvSpPr>
            <a:spLocks noGrp="1" noChangeArrowheads="1"/>
          </p:cNvSpPr>
          <p:nvPr>
            <p:ph idx="1"/>
          </p:nvPr>
        </p:nvSpPr>
        <p:spPr>
          <a:xfrm>
            <a:off x="1371600" y="2171700"/>
            <a:ext cx="9601200" cy="3695700"/>
          </a:xfrm>
        </p:spPr>
        <p:txBody>
          <a:bodyPr/>
          <a:lstStyle/>
          <a:p>
            <a:r>
              <a:rPr lang="en-US" altLang="en-US" sz="3600"/>
              <a:t>These platforms hide the complexity and details of the underlying infrastructure from users and applications by providing very simple graphical interface or API (Applications Programming Interface).</a:t>
            </a:r>
          </a:p>
          <a:p>
            <a:endParaRPr lang="en-US" alt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a:extLst>
              <a:ext uri="{FF2B5EF4-FFF2-40B4-BE49-F238E27FC236}">
                <a16:creationId xmlns:a16="http://schemas.microsoft.com/office/drawing/2014/main" id="{751F9A7E-7F5B-4B5B-8872-FC0B0CF38ED9}"/>
              </a:ext>
            </a:extLst>
          </p:cNvPr>
          <p:cNvSpPr>
            <a:spLocks noGrp="1" noChangeArrowheads="1"/>
          </p:cNvSpPr>
          <p:nvPr>
            <p:ph type="title"/>
          </p:nvPr>
        </p:nvSpPr>
        <p:spPr/>
        <p:txBody>
          <a:bodyPr/>
          <a:lstStyle/>
          <a:p>
            <a:r>
              <a:rPr lang="en-US" altLang="en-US"/>
              <a:t>Private Cloud</a:t>
            </a:r>
          </a:p>
        </p:txBody>
      </p:sp>
      <p:sp>
        <p:nvSpPr>
          <p:cNvPr id="52227" name="Content Placeholder 2">
            <a:extLst>
              <a:ext uri="{FF2B5EF4-FFF2-40B4-BE49-F238E27FC236}">
                <a16:creationId xmlns:a16="http://schemas.microsoft.com/office/drawing/2014/main" id="{284CE7F2-F74E-4D17-8A55-8358F40BDD85}"/>
              </a:ext>
            </a:extLst>
          </p:cNvPr>
          <p:cNvSpPr>
            <a:spLocks noGrp="1" noChangeArrowheads="1"/>
          </p:cNvSpPr>
          <p:nvPr>
            <p:ph idx="1"/>
          </p:nvPr>
        </p:nvSpPr>
        <p:spPr>
          <a:xfrm>
            <a:off x="609600" y="1295400"/>
            <a:ext cx="10972800" cy="4800600"/>
          </a:xfrm>
        </p:spPr>
        <p:txBody>
          <a:bodyPr/>
          <a:lstStyle/>
          <a:p>
            <a:r>
              <a:rPr lang="en-US" altLang="en-US"/>
              <a:t>Private cloud definition</a:t>
            </a:r>
          </a:p>
          <a:p>
            <a:pPr lvl="1"/>
            <a:r>
              <a:rPr lang="en-US" altLang="en-US"/>
              <a:t>The cloud infrastructure is operated solely for an organization. It may be managed by the organization or a third party and may exist on premise or off premise.</a:t>
            </a:r>
          </a:p>
          <a:p>
            <a:pPr lvl="1"/>
            <a:r>
              <a:rPr lang="en-US" altLang="en-US"/>
              <a:t>Also referred to as internal cloud or on-premise cloud, a private cloud intentionally limits access to its resources to service consumers that belong to the same organization that owns the cloud.</a:t>
            </a:r>
          </a:p>
          <a:p>
            <a:pPr lvl="1"/>
            <a:r>
              <a:rPr lang="en-US" altLang="en-US"/>
              <a:t>Basic characteristics :</a:t>
            </a:r>
          </a:p>
          <a:p>
            <a:pPr lvl="2"/>
            <a:r>
              <a:rPr lang="en-US" altLang="en-US"/>
              <a:t>Heterogeneous infrastructure</a:t>
            </a:r>
          </a:p>
          <a:p>
            <a:pPr lvl="2"/>
            <a:r>
              <a:rPr lang="en-US" altLang="en-US"/>
              <a:t>Customized and tailored policies</a:t>
            </a:r>
          </a:p>
          <a:p>
            <a:pPr lvl="2"/>
            <a:r>
              <a:rPr lang="en-US" altLang="en-US"/>
              <a:t>Dedicated resources</a:t>
            </a:r>
          </a:p>
          <a:p>
            <a:pPr lvl="2"/>
            <a:r>
              <a:rPr lang="en-US" altLang="en-US"/>
              <a:t>In-house infrastructure</a:t>
            </a:r>
          </a:p>
          <a:p>
            <a:pPr lvl="2"/>
            <a:r>
              <a:rPr lang="en-US" altLang="en-US"/>
              <a:t>End-to-end control </a:t>
            </a:r>
          </a:p>
        </p:txBody>
      </p:sp>
      <p:pic>
        <p:nvPicPr>
          <p:cNvPr id="52228" name="Picture 2">
            <a:extLst>
              <a:ext uri="{FF2B5EF4-FFF2-40B4-BE49-F238E27FC236}">
                <a16:creationId xmlns:a16="http://schemas.microsoft.com/office/drawing/2014/main" id="{1EBB8464-834C-4083-BD5E-162ED93BB7C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32700" y="3810000"/>
            <a:ext cx="4160838" cy="288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a:extLst>
              <a:ext uri="{FF2B5EF4-FFF2-40B4-BE49-F238E27FC236}">
                <a16:creationId xmlns:a16="http://schemas.microsoft.com/office/drawing/2014/main" id="{62C46987-ABB7-4FFA-87D5-7BAD8EBD714A}"/>
              </a:ext>
            </a:extLst>
          </p:cNvPr>
          <p:cNvSpPr>
            <a:spLocks noGrp="1" noChangeArrowheads="1"/>
          </p:cNvSpPr>
          <p:nvPr>
            <p:ph type="title"/>
          </p:nvPr>
        </p:nvSpPr>
        <p:spPr/>
        <p:txBody>
          <a:bodyPr/>
          <a:lstStyle/>
          <a:p>
            <a:r>
              <a:rPr lang="en-US" altLang="en-US"/>
              <a:t>Public vs. Private</a:t>
            </a:r>
          </a:p>
        </p:txBody>
      </p:sp>
      <p:sp>
        <p:nvSpPr>
          <p:cNvPr id="53251" name="Content Placeholder 2">
            <a:extLst>
              <a:ext uri="{FF2B5EF4-FFF2-40B4-BE49-F238E27FC236}">
                <a16:creationId xmlns:a16="http://schemas.microsoft.com/office/drawing/2014/main" id="{FEEE2B79-043A-4977-9CA0-2336E8DBF4CC}"/>
              </a:ext>
            </a:extLst>
          </p:cNvPr>
          <p:cNvSpPr>
            <a:spLocks noGrp="1" noChangeArrowheads="1"/>
          </p:cNvSpPr>
          <p:nvPr>
            <p:ph idx="1"/>
          </p:nvPr>
        </p:nvSpPr>
        <p:spPr>
          <a:xfrm>
            <a:off x="609600" y="1600200"/>
            <a:ext cx="10972800" cy="609600"/>
          </a:xfrm>
        </p:spPr>
        <p:txBody>
          <a:bodyPr/>
          <a:lstStyle/>
          <a:p>
            <a:r>
              <a:rPr lang="en-US" altLang="en-US"/>
              <a:t>Comparison :</a:t>
            </a:r>
          </a:p>
        </p:txBody>
      </p:sp>
      <p:graphicFrame>
        <p:nvGraphicFramePr>
          <p:cNvPr id="5" name="Table 4">
            <a:extLst>
              <a:ext uri="{FF2B5EF4-FFF2-40B4-BE49-F238E27FC236}">
                <a16:creationId xmlns:a16="http://schemas.microsoft.com/office/drawing/2014/main" id="{B271ADBA-E48E-438F-A175-E39F26920C6B}"/>
              </a:ext>
            </a:extLst>
          </p:cNvPr>
          <p:cNvGraphicFramePr>
            <a:graphicFrameLocks noGrp="1"/>
          </p:cNvGraphicFramePr>
          <p:nvPr/>
        </p:nvGraphicFramePr>
        <p:xfrm>
          <a:off x="1320800" y="2574925"/>
          <a:ext cx="9550400" cy="2225675"/>
        </p:xfrm>
        <a:graphic>
          <a:graphicData uri="http://schemas.openxmlformats.org/drawingml/2006/table">
            <a:tbl>
              <a:tblPr firstRow="1" bandRow="1">
                <a:tableStyleId>{7DF18680-E054-41AD-8BC1-D1AEF772440D}</a:tableStyleId>
              </a:tblPr>
              <a:tblGrid>
                <a:gridCol w="2336800">
                  <a:extLst>
                    <a:ext uri="{9D8B030D-6E8A-4147-A177-3AD203B41FA5}">
                      <a16:colId xmlns:a16="http://schemas.microsoft.com/office/drawing/2014/main" val="20000"/>
                    </a:ext>
                  </a:extLst>
                </a:gridCol>
                <a:gridCol w="3556000">
                  <a:extLst>
                    <a:ext uri="{9D8B030D-6E8A-4147-A177-3AD203B41FA5}">
                      <a16:colId xmlns:a16="http://schemas.microsoft.com/office/drawing/2014/main" val="20001"/>
                    </a:ext>
                  </a:extLst>
                </a:gridCol>
                <a:gridCol w="3657600">
                  <a:extLst>
                    <a:ext uri="{9D8B030D-6E8A-4147-A177-3AD203B41FA5}">
                      <a16:colId xmlns:a16="http://schemas.microsoft.com/office/drawing/2014/main" val="20002"/>
                    </a:ext>
                  </a:extLst>
                </a:gridCol>
              </a:tblGrid>
              <a:tr h="370946">
                <a:tc>
                  <a:txBody>
                    <a:bodyPr/>
                    <a:lstStyle/>
                    <a:p>
                      <a:endParaRPr lang="en-US" sz="1800" dirty="0"/>
                    </a:p>
                  </a:txBody>
                  <a:tcPr marL="121920" marR="121920" marT="45733" marB="45733"/>
                </a:tc>
                <a:tc>
                  <a:txBody>
                    <a:bodyPr/>
                    <a:lstStyle/>
                    <a:p>
                      <a:r>
                        <a:rPr lang="en-US" sz="1800" dirty="0"/>
                        <a:t>Public Cloud</a:t>
                      </a:r>
                    </a:p>
                  </a:txBody>
                  <a:tcPr marL="121920" marR="121920" marT="45733" marB="45733"/>
                </a:tc>
                <a:tc>
                  <a:txBody>
                    <a:bodyPr/>
                    <a:lstStyle/>
                    <a:p>
                      <a:r>
                        <a:rPr lang="en-US" sz="1800" dirty="0"/>
                        <a:t>Private Cloud</a:t>
                      </a:r>
                    </a:p>
                  </a:txBody>
                  <a:tcPr marL="121920" marR="121920" marT="45733" marB="45733"/>
                </a:tc>
                <a:extLst>
                  <a:ext uri="{0D108BD9-81ED-4DB2-BD59-A6C34878D82A}">
                    <a16:rowId xmlns:a16="http://schemas.microsoft.com/office/drawing/2014/main" val="10000"/>
                  </a:ext>
                </a:extLst>
              </a:tr>
              <a:tr h="370946">
                <a:tc>
                  <a:txBody>
                    <a:bodyPr/>
                    <a:lstStyle/>
                    <a:p>
                      <a:r>
                        <a:rPr lang="en-US" sz="1800" b="1" i="1" dirty="0"/>
                        <a:t>Infrastructure</a:t>
                      </a:r>
                    </a:p>
                  </a:txBody>
                  <a:tcPr marL="121920" marR="121920" marT="45733" marB="45733" anchor="ctr"/>
                </a:tc>
                <a:tc>
                  <a:txBody>
                    <a:bodyPr/>
                    <a:lstStyle/>
                    <a:p>
                      <a:pPr algn="l"/>
                      <a:r>
                        <a:rPr lang="en-US" sz="1800" i="1" kern="1200" dirty="0">
                          <a:solidFill>
                            <a:schemeClr val="tx1"/>
                          </a:solidFill>
                          <a:latin typeface="+mn-lt"/>
                          <a:ea typeface="+mn-ea"/>
                          <a:cs typeface="+mn-cs"/>
                        </a:rPr>
                        <a:t>Homogeneous </a:t>
                      </a:r>
                    </a:p>
                  </a:txBody>
                  <a:tcPr marL="121920" marR="121920" marT="45733" marB="45733" anchor="ctr"/>
                </a:tc>
                <a:tc>
                  <a:txBody>
                    <a:bodyPr/>
                    <a:lstStyle/>
                    <a:p>
                      <a:pPr algn="l"/>
                      <a:r>
                        <a:rPr lang="en-US" sz="1800" i="1" kern="1200" dirty="0">
                          <a:solidFill>
                            <a:schemeClr val="tx1"/>
                          </a:solidFill>
                          <a:latin typeface="+mn-lt"/>
                          <a:ea typeface="+mn-ea"/>
                          <a:cs typeface="+mn-cs"/>
                        </a:rPr>
                        <a:t>Heterogeneous</a:t>
                      </a:r>
                    </a:p>
                  </a:txBody>
                  <a:tcPr marL="121920" marR="121920" marT="45733" marB="45733" anchor="ctr"/>
                </a:tc>
                <a:extLst>
                  <a:ext uri="{0D108BD9-81ED-4DB2-BD59-A6C34878D82A}">
                    <a16:rowId xmlns:a16="http://schemas.microsoft.com/office/drawing/2014/main" val="10001"/>
                  </a:ext>
                </a:extLst>
              </a:tr>
              <a:tr h="370946">
                <a:tc>
                  <a:txBody>
                    <a:bodyPr/>
                    <a:lstStyle/>
                    <a:p>
                      <a:r>
                        <a:rPr lang="en-US" sz="1800" b="1" i="1" dirty="0"/>
                        <a:t>Policy Model</a:t>
                      </a:r>
                    </a:p>
                  </a:txBody>
                  <a:tcPr marL="121920" marR="121920" marT="45733" marB="45733"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i="1" kern="1200" dirty="0">
                          <a:solidFill>
                            <a:schemeClr val="tx1"/>
                          </a:solidFill>
                          <a:latin typeface="+mn-lt"/>
                          <a:ea typeface="+mn-ea"/>
                          <a:cs typeface="+mn-cs"/>
                        </a:rPr>
                        <a:t>Common defined</a:t>
                      </a:r>
                    </a:p>
                  </a:txBody>
                  <a:tcPr marL="121920" marR="121920" marT="45733" marB="45733"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i="1" kern="1200" dirty="0">
                          <a:solidFill>
                            <a:schemeClr val="tx1"/>
                          </a:solidFill>
                          <a:latin typeface="+mn-lt"/>
                          <a:ea typeface="+mn-ea"/>
                          <a:cs typeface="+mn-cs"/>
                        </a:rPr>
                        <a:t>Customized &amp; Tailored </a:t>
                      </a:r>
                    </a:p>
                  </a:txBody>
                  <a:tcPr marL="121920" marR="121920" marT="45733" marB="45733" anchor="ctr"/>
                </a:tc>
                <a:extLst>
                  <a:ext uri="{0D108BD9-81ED-4DB2-BD59-A6C34878D82A}">
                    <a16:rowId xmlns:a16="http://schemas.microsoft.com/office/drawing/2014/main" val="10002"/>
                  </a:ext>
                </a:extLst>
              </a:tr>
              <a:tr h="370946">
                <a:tc>
                  <a:txBody>
                    <a:bodyPr/>
                    <a:lstStyle/>
                    <a:p>
                      <a:r>
                        <a:rPr lang="en-US" sz="1800" b="1" i="1" dirty="0"/>
                        <a:t>Resource Model</a:t>
                      </a:r>
                    </a:p>
                  </a:txBody>
                  <a:tcPr marL="121920" marR="121920" marT="45733" marB="45733" anchor="ctr"/>
                </a:tc>
                <a:tc>
                  <a:txBody>
                    <a:bodyPr/>
                    <a:lstStyle/>
                    <a:p>
                      <a:pPr algn="l"/>
                      <a:r>
                        <a:rPr lang="en-US" sz="1800" i="1" kern="1200" dirty="0">
                          <a:solidFill>
                            <a:schemeClr val="tx1"/>
                          </a:solidFill>
                          <a:latin typeface="+mn-lt"/>
                          <a:ea typeface="+mn-ea"/>
                          <a:cs typeface="+mn-cs"/>
                        </a:rPr>
                        <a:t>Shared &amp; Multi-tenant</a:t>
                      </a:r>
                    </a:p>
                  </a:txBody>
                  <a:tcPr marL="121920" marR="121920" marT="45733" marB="45733" anchor="ctr"/>
                </a:tc>
                <a:tc>
                  <a:txBody>
                    <a:bodyPr/>
                    <a:lstStyle/>
                    <a:p>
                      <a:pPr algn="l"/>
                      <a:r>
                        <a:rPr lang="en-US" sz="1800" i="1" kern="1200" dirty="0">
                          <a:solidFill>
                            <a:schemeClr val="tx1"/>
                          </a:solidFill>
                          <a:latin typeface="+mn-lt"/>
                          <a:ea typeface="+mn-ea"/>
                          <a:cs typeface="+mn-cs"/>
                        </a:rPr>
                        <a:t>Dedicated</a:t>
                      </a:r>
                    </a:p>
                  </a:txBody>
                  <a:tcPr marL="121920" marR="121920" marT="45733" marB="45733" anchor="ctr"/>
                </a:tc>
                <a:extLst>
                  <a:ext uri="{0D108BD9-81ED-4DB2-BD59-A6C34878D82A}">
                    <a16:rowId xmlns:a16="http://schemas.microsoft.com/office/drawing/2014/main" val="10003"/>
                  </a:ext>
                </a:extLst>
              </a:tr>
              <a:tr h="370946">
                <a:tc>
                  <a:txBody>
                    <a:bodyPr/>
                    <a:lstStyle/>
                    <a:p>
                      <a:r>
                        <a:rPr lang="en-US" sz="1800" b="1" i="1" dirty="0"/>
                        <a:t>Cost Model</a:t>
                      </a:r>
                    </a:p>
                  </a:txBody>
                  <a:tcPr marL="121920" marR="121920" marT="45733" marB="45733" anchor="ctr"/>
                </a:tc>
                <a:tc>
                  <a:txBody>
                    <a:bodyPr/>
                    <a:lstStyle/>
                    <a:p>
                      <a:pPr algn="l"/>
                      <a:r>
                        <a:rPr lang="en-US" sz="1800" i="1" kern="1200" dirty="0">
                          <a:solidFill>
                            <a:schemeClr val="tx1"/>
                          </a:solidFill>
                          <a:latin typeface="+mn-lt"/>
                          <a:ea typeface="+mn-ea"/>
                          <a:cs typeface="+mn-cs"/>
                        </a:rPr>
                        <a:t>Operational</a:t>
                      </a:r>
                      <a:r>
                        <a:rPr lang="en-US" sz="1800" i="1" kern="1200" baseline="0" dirty="0">
                          <a:solidFill>
                            <a:schemeClr val="tx1"/>
                          </a:solidFill>
                          <a:latin typeface="+mn-lt"/>
                          <a:ea typeface="+mn-ea"/>
                          <a:cs typeface="+mn-cs"/>
                        </a:rPr>
                        <a:t> expenditure</a:t>
                      </a:r>
                      <a:endParaRPr lang="en-US" sz="1800" i="1" kern="1200" dirty="0">
                        <a:solidFill>
                          <a:schemeClr val="tx1"/>
                        </a:solidFill>
                        <a:latin typeface="+mn-lt"/>
                        <a:ea typeface="+mn-ea"/>
                        <a:cs typeface="+mn-cs"/>
                      </a:endParaRPr>
                    </a:p>
                  </a:txBody>
                  <a:tcPr marL="121920" marR="121920" marT="45733" marB="45733" anchor="ctr"/>
                </a:tc>
                <a:tc>
                  <a:txBody>
                    <a:bodyPr/>
                    <a:lstStyle/>
                    <a:p>
                      <a:pPr algn="l"/>
                      <a:r>
                        <a:rPr lang="en-US" sz="1800" i="1" kern="1200" dirty="0">
                          <a:solidFill>
                            <a:schemeClr val="tx1"/>
                          </a:solidFill>
                          <a:latin typeface="+mn-lt"/>
                          <a:ea typeface="+mn-ea"/>
                          <a:cs typeface="+mn-cs"/>
                        </a:rPr>
                        <a:t>Capital</a:t>
                      </a:r>
                      <a:r>
                        <a:rPr lang="en-US" sz="1800" i="1" kern="1200" baseline="0" dirty="0">
                          <a:solidFill>
                            <a:schemeClr val="tx1"/>
                          </a:solidFill>
                          <a:latin typeface="+mn-lt"/>
                          <a:ea typeface="+mn-ea"/>
                          <a:cs typeface="+mn-cs"/>
                        </a:rPr>
                        <a:t> expenditure</a:t>
                      </a:r>
                      <a:endParaRPr lang="en-US" sz="1800" i="1" kern="1200" dirty="0">
                        <a:solidFill>
                          <a:schemeClr val="tx1"/>
                        </a:solidFill>
                        <a:latin typeface="+mn-lt"/>
                        <a:ea typeface="+mn-ea"/>
                        <a:cs typeface="+mn-cs"/>
                      </a:endParaRPr>
                    </a:p>
                  </a:txBody>
                  <a:tcPr marL="121920" marR="121920" marT="45733" marB="45733" anchor="ctr"/>
                </a:tc>
                <a:extLst>
                  <a:ext uri="{0D108BD9-81ED-4DB2-BD59-A6C34878D82A}">
                    <a16:rowId xmlns:a16="http://schemas.microsoft.com/office/drawing/2014/main" val="10004"/>
                  </a:ext>
                </a:extLst>
              </a:tr>
              <a:tr h="370946">
                <a:tc>
                  <a:txBody>
                    <a:bodyPr/>
                    <a:lstStyle/>
                    <a:p>
                      <a:r>
                        <a:rPr lang="en-US" sz="1800" b="1" i="1" dirty="0"/>
                        <a:t>Economy</a:t>
                      </a:r>
                      <a:r>
                        <a:rPr lang="en-US" sz="1800" b="1" i="1" baseline="0" dirty="0"/>
                        <a:t> Model</a:t>
                      </a:r>
                      <a:endParaRPr lang="en-US" sz="1800" b="1" i="1" dirty="0"/>
                    </a:p>
                  </a:txBody>
                  <a:tcPr marL="121920" marR="121920" marT="45733" marB="45733" anchor="ctr"/>
                </a:tc>
                <a:tc>
                  <a:txBody>
                    <a:bodyPr/>
                    <a:lstStyle/>
                    <a:p>
                      <a:pPr algn="l"/>
                      <a:r>
                        <a:rPr lang="en-US" sz="1800" i="1" kern="1200" dirty="0">
                          <a:solidFill>
                            <a:schemeClr val="tx1"/>
                          </a:solidFill>
                          <a:latin typeface="+mn-lt"/>
                          <a:ea typeface="+mn-ea"/>
                          <a:cs typeface="+mn-cs"/>
                        </a:rPr>
                        <a:t>Large</a:t>
                      </a:r>
                      <a:r>
                        <a:rPr lang="en-US" sz="1800" i="1" kern="1200" baseline="0" dirty="0">
                          <a:solidFill>
                            <a:schemeClr val="tx1"/>
                          </a:solidFill>
                          <a:latin typeface="+mn-lt"/>
                          <a:ea typeface="+mn-ea"/>
                          <a:cs typeface="+mn-cs"/>
                        </a:rPr>
                        <a:t> economy of scale</a:t>
                      </a:r>
                      <a:endParaRPr lang="en-US" sz="1800" i="1" kern="1200" dirty="0">
                        <a:solidFill>
                          <a:schemeClr val="tx1"/>
                        </a:solidFill>
                        <a:latin typeface="+mn-lt"/>
                        <a:ea typeface="+mn-ea"/>
                        <a:cs typeface="+mn-cs"/>
                      </a:endParaRPr>
                    </a:p>
                  </a:txBody>
                  <a:tcPr marL="121920" marR="121920" marT="45733" marB="45733" anchor="ctr"/>
                </a:tc>
                <a:tc>
                  <a:txBody>
                    <a:bodyPr/>
                    <a:lstStyle/>
                    <a:p>
                      <a:pPr algn="l"/>
                      <a:r>
                        <a:rPr lang="en-US" sz="1800" i="1" kern="1200" dirty="0">
                          <a:solidFill>
                            <a:schemeClr val="tx1"/>
                          </a:solidFill>
                          <a:latin typeface="+mn-lt"/>
                          <a:ea typeface="+mn-ea"/>
                          <a:cs typeface="+mn-cs"/>
                        </a:rPr>
                        <a:t>End-to-end</a:t>
                      </a:r>
                      <a:r>
                        <a:rPr lang="en-US" sz="1800" i="1" kern="1200" baseline="0" dirty="0">
                          <a:solidFill>
                            <a:schemeClr val="tx1"/>
                          </a:solidFill>
                          <a:latin typeface="+mn-lt"/>
                          <a:ea typeface="+mn-ea"/>
                          <a:cs typeface="+mn-cs"/>
                        </a:rPr>
                        <a:t> control</a:t>
                      </a:r>
                      <a:endParaRPr lang="en-US" sz="1800" i="1" kern="1200" dirty="0">
                        <a:solidFill>
                          <a:schemeClr val="tx1"/>
                        </a:solidFill>
                        <a:latin typeface="+mn-lt"/>
                        <a:ea typeface="+mn-ea"/>
                        <a:cs typeface="+mn-cs"/>
                      </a:endParaRPr>
                    </a:p>
                  </a:txBody>
                  <a:tcPr marL="121920" marR="121920" marT="45733" marB="45733" anchor="ctr"/>
                </a:tc>
                <a:extLst>
                  <a:ext uri="{0D108BD9-81ED-4DB2-BD59-A6C34878D82A}">
                    <a16:rowId xmlns:a16="http://schemas.microsoft.com/office/drawing/2014/main" val="10005"/>
                  </a:ext>
                </a:extLst>
              </a:tr>
            </a:tbl>
          </a:graphicData>
        </a:graphic>
      </p:graphicFrame>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a:extLst>
              <a:ext uri="{FF2B5EF4-FFF2-40B4-BE49-F238E27FC236}">
                <a16:creationId xmlns:a16="http://schemas.microsoft.com/office/drawing/2014/main" id="{95BE2CDD-E28C-4DC4-B9CD-1240A6A0A502}"/>
              </a:ext>
            </a:extLst>
          </p:cNvPr>
          <p:cNvSpPr>
            <a:spLocks noGrp="1" noChangeArrowheads="1"/>
          </p:cNvSpPr>
          <p:nvPr>
            <p:ph type="title"/>
          </p:nvPr>
        </p:nvSpPr>
        <p:spPr/>
        <p:txBody>
          <a:bodyPr/>
          <a:lstStyle/>
          <a:p>
            <a:r>
              <a:rPr lang="en-US" altLang="en-US"/>
              <a:t>Community Cloud</a:t>
            </a:r>
          </a:p>
        </p:txBody>
      </p:sp>
      <p:sp>
        <p:nvSpPr>
          <p:cNvPr id="54275" name="Content Placeholder 2">
            <a:extLst>
              <a:ext uri="{FF2B5EF4-FFF2-40B4-BE49-F238E27FC236}">
                <a16:creationId xmlns:a16="http://schemas.microsoft.com/office/drawing/2014/main" id="{43146837-02EE-4582-B175-FEF538856A4A}"/>
              </a:ext>
            </a:extLst>
          </p:cNvPr>
          <p:cNvSpPr>
            <a:spLocks noGrp="1" noChangeArrowheads="1"/>
          </p:cNvSpPr>
          <p:nvPr>
            <p:ph idx="1"/>
          </p:nvPr>
        </p:nvSpPr>
        <p:spPr/>
        <p:txBody>
          <a:bodyPr/>
          <a:lstStyle/>
          <a:p>
            <a:r>
              <a:rPr lang="en-US" altLang="en-US"/>
              <a:t>Community cloud definition</a:t>
            </a:r>
          </a:p>
          <a:p>
            <a:pPr lvl="1"/>
            <a:r>
              <a:rPr lang="en-US" altLang="en-US"/>
              <a:t>The cloud infrastructure is shared by several organizations and supports a specific community that has shared concerns (e.g., mission, security requirements, policy, and compliance considerations). </a:t>
            </a:r>
          </a:p>
        </p:txBody>
      </p:sp>
      <p:pic>
        <p:nvPicPr>
          <p:cNvPr id="54276" name="Picture 4" descr="[14.PNG]">
            <a:extLst>
              <a:ext uri="{FF2B5EF4-FFF2-40B4-BE49-F238E27FC236}">
                <a16:creationId xmlns:a16="http://schemas.microsoft.com/office/drawing/2014/main" id="{5AE4FAF1-C20D-40D4-A350-0C2D1587078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34063" y="3643313"/>
            <a:ext cx="6205537" cy="321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a:extLst>
              <a:ext uri="{FF2B5EF4-FFF2-40B4-BE49-F238E27FC236}">
                <a16:creationId xmlns:a16="http://schemas.microsoft.com/office/drawing/2014/main" id="{90C4C7AE-B617-4D57-991F-66C9D324A8FF}"/>
              </a:ext>
            </a:extLst>
          </p:cNvPr>
          <p:cNvSpPr>
            <a:spLocks noGrp="1" noChangeArrowheads="1"/>
          </p:cNvSpPr>
          <p:nvPr>
            <p:ph type="title"/>
          </p:nvPr>
        </p:nvSpPr>
        <p:spPr/>
        <p:txBody>
          <a:bodyPr/>
          <a:lstStyle/>
          <a:p>
            <a:r>
              <a:rPr lang="en-US" altLang="en-US"/>
              <a:t>Hybrid Cloud</a:t>
            </a:r>
          </a:p>
        </p:txBody>
      </p:sp>
      <p:sp>
        <p:nvSpPr>
          <p:cNvPr id="55299" name="Content Placeholder 2">
            <a:extLst>
              <a:ext uri="{FF2B5EF4-FFF2-40B4-BE49-F238E27FC236}">
                <a16:creationId xmlns:a16="http://schemas.microsoft.com/office/drawing/2014/main" id="{25B864A0-5BC8-4AB9-BAAA-6AA29F2750DD}"/>
              </a:ext>
            </a:extLst>
          </p:cNvPr>
          <p:cNvSpPr>
            <a:spLocks noGrp="1" noChangeArrowheads="1"/>
          </p:cNvSpPr>
          <p:nvPr>
            <p:ph idx="1"/>
          </p:nvPr>
        </p:nvSpPr>
        <p:spPr>
          <a:xfrm>
            <a:off x="1371600" y="1676400"/>
            <a:ext cx="9601200" cy="4191000"/>
          </a:xfrm>
        </p:spPr>
        <p:txBody>
          <a:bodyPr/>
          <a:lstStyle/>
          <a:p>
            <a:r>
              <a:rPr lang="en-US" altLang="en-US"/>
              <a:t>Hybrid cloud definition</a:t>
            </a:r>
          </a:p>
          <a:p>
            <a:pPr lvl="1"/>
            <a:r>
              <a:rPr lang="en-US" altLang="en-US"/>
              <a:t>The cloud infrastructure is a composition of two or more clouds (private, community, or public) that remain unique entities but are bound together by standardized or proprietary technology that enables data and application</a:t>
            </a:r>
            <a:br>
              <a:rPr lang="en-US" altLang="en-US"/>
            </a:br>
            <a:r>
              <a:rPr lang="en-US" altLang="en-US"/>
              <a:t>portability (e.g., cloud bursting</a:t>
            </a:r>
            <a:br>
              <a:rPr lang="en-US" altLang="en-US"/>
            </a:br>
            <a:r>
              <a:rPr lang="en-US" altLang="en-US"/>
              <a:t>for load-balancing between</a:t>
            </a:r>
            <a:br>
              <a:rPr lang="en-US" altLang="en-US"/>
            </a:br>
            <a:r>
              <a:rPr lang="en-US" altLang="en-US"/>
              <a:t>clouds).</a:t>
            </a:r>
          </a:p>
        </p:txBody>
      </p:sp>
      <p:pic>
        <p:nvPicPr>
          <p:cNvPr id="55300" name="Picture 4" descr="[13.PNG]">
            <a:extLst>
              <a:ext uri="{FF2B5EF4-FFF2-40B4-BE49-F238E27FC236}">
                <a16:creationId xmlns:a16="http://schemas.microsoft.com/office/drawing/2014/main" id="{71707F70-1EBB-4F17-B40A-1CCAFB91978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43700" y="3074988"/>
            <a:ext cx="5202238" cy="3630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標題 1">
            <a:extLst>
              <a:ext uri="{FF2B5EF4-FFF2-40B4-BE49-F238E27FC236}">
                <a16:creationId xmlns:a16="http://schemas.microsoft.com/office/drawing/2014/main" id="{138819F7-994E-4D42-B204-158297AC6A9F}"/>
              </a:ext>
            </a:extLst>
          </p:cNvPr>
          <p:cNvSpPr>
            <a:spLocks noGrp="1" noChangeArrowheads="1"/>
          </p:cNvSpPr>
          <p:nvPr>
            <p:ph type="title"/>
          </p:nvPr>
        </p:nvSpPr>
        <p:spPr/>
        <p:txBody>
          <a:bodyPr/>
          <a:lstStyle/>
          <a:p>
            <a:r>
              <a:rPr lang="en-US" altLang="zh-TW"/>
              <a:t>Cloud Ecosystem</a:t>
            </a:r>
            <a:endParaRPr lang="zh-TW" altLang="en-US"/>
          </a:p>
        </p:txBody>
      </p:sp>
      <p:pic>
        <p:nvPicPr>
          <p:cNvPr id="56323" name="Picture 3">
            <a:extLst>
              <a:ext uri="{FF2B5EF4-FFF2-40B4-BE49-F238E27FC236}">
                <a16:creationId xmlns:a16="http://schemas.microsoft.com/office/drawing/2014/main" id="{98180391-64F9-4865-9AA2-0CE42048CA4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2450" y="1198563"/>
            <a:ext cx="8947150" cy="556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a:extLst>
              <a:ext uri="{FF2B5EF4-FFF2-40B4-BE49-F238E27FC236}">
                <a16:creationId xmlns:a16="http://schemas.microsoft.com/office/drawing/2014/main" id="{24A5D36F-11D9-4ACF-AB50-4A82648B236B}"/>
              </a:ext>
            </a:extLst>
          </p:cNvPr>
          <p:cNvSpPr>
            <a:spLocks noGrp="1" noChangeArrowheads="1"/>
          </p:cNvSpPr>
          <p:nvPr>
            <p:ph type="title"/>
          </p:nvPr>
        </p:nvSpPr>
        <p:spPr/>
        <p:txBody>
          <a:bodyPr/>
          <a:lstStyle/>
          <a:p>
            <a:r>
              <a:rPr lang="en-US" altLang="en-US"/>
              <a:t>Grid Computing or Cloud Computing</a:t>
            </a:r>
          </a:p>
        </p:txBody>
      </p:sp>
      <p:sp>
        <p:nvSpPr>
          <p:cNvPr id="57347" name="Content Placeholder 2">
            <a:extLst>
              <a:ext uri="{FF2B5EF4-FFF2-40B4-BE49-F238E27FC236}">
                <a16:creationId xmlns:a16="http://schemas.microsoft.com/office/drawing/2014/main" id="{C703BBC1-9D69-451E-BDF2-EF6A081B3421}"/>
              </a:ext>
            </a:extLst>
          </p:cNvPr>
          <p:cNvSpPr>
            <a:spLocks noGrp="1" noChangeArrowheads="1"/>
          </p:cNvSpPr>
          <p:nvPr>
            <p:ph idx="1"/>
          </p:nvPr>
        </p:nvSpPr>
        <p:spPr/>
        <p:txBody>
          <a:bodyPr/>
          <a:lstStyle/>
          <a:p>
            <a:r>
              <a:rPr lang="en-AU" altLang="en-US" b="1"/>
              <a:t>Cloud computing</a:t>
            </a:r>
            <a:r>
              <a:rPr lang="en-AU" altLang="en-US"/>
              <a:t> and </a:t>
            </a:r>
            <a:r>
              <a:rPr lang="en-AU" altLang="en-US" b="1"/>
              <a:t>Grid computing</a:t>
            </a:r>
            <a:r>
              <a:rPr lang="en-AU" altLang="en-US"/>
              <a:t> are the two words that end up confusing many people as they are similar in theory.</a:t>
            </a:r>
          </a:p>
          <a:p>
            <a:r>
              <a:rPr lang="en-AU" altLang="en-US"/>
              <a:t>Cloud computing and Grid computing involves massive computer network infrastructure.</a:t>
            </a:r>
            <a:endParaRPr lang="en-US" altLang="en-US"/>
          </a:p>
        </p:txBody>
      </p:sp>
      <p:pic>
        <p:nvPicPr>
          <p:cNvPr id="57348" name="Picture 2">
            <a:extLst>
              <a:ext uri="{FF2B5EF4-FFF2-40B4-BE49-F238E27FC236}">
                <a16:creationId xmlns:a16="http://schemas.microsoft.com/office/drawing/2014/main" id="{7C86E752-D0FA-4799-9262-C2C36E4C036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02125" y="3573463"/>
            <a:ext cx="6192838" cy="29098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a:extLst>
              <a:ext uri="{FF2B5EF4-FFF2-40B4-BE49-F238E27FC236}">
                <a16:creationId xmlns:a16="http://schemas.microsoft.com/office/drawing/2014/main" id="{78ADFFBF-F7CC-4BDA-BF37-93858F2EEDB5}"/>
              </a:ext>
            </a:extLst>
          </p:cNvPr>
          <p:cNvSpPr>
            <a:spLocks noGrp="1" noChangeArrowheads="1"/>
          </p:cNvSpPr>
          <p:nvPr>
            <p:ph type="title"/>
          </p:nvPr>
        </p:nvSpPr>
        <p:spPr/>
        <p:txBody>
          <a:bodyPr/>
          <a:lstStyle/>
          <a:p>
            <a:r>
              <a:rPr lang="en-US" altLang="en-US"/>
              <a:t>Grid Computing or Cloud Computing</a:t>
            </a:r>
          </a:p>
        </p:txBody>
      </p:sp>
      <p:sp>
        <p:nvSpPr>
          <p:cNvPr id="58371" name="Content Placeholder 2">
            <a:extLst>
              <a:ext uri="{FF2B5EF4-FFF2-40B4-BE49-F238E27FC236}">
                <a16:creationId xmlns:a16="http://schemas.microsoft.com/office/drawing/2014/main" id="{A79FC75F-7E81-4E57-8A74-25CE66C8E45E}"/>
              </a:ext>
            </a:extLst>
          </p:cNvPr>
          <p:cNvSpPr>
            <a:spLocks noGrp="1" noChangeArrowheads="1"/>
          </p:cNvSpPr>
          <p:nvPr>
            <p:ph idx="1"/>
          </p:nvPr>
        </p:nvSpPr>
        <p:spPr/>
        <p:txBody>
          <a:bodyPr/>
          <a:lstStyle/>
          <a:p>
            <a:r>
              <a:rPr lang="en-US" altLang="en-US" sz="2800"/>
              <a:t>Both are newer concepts compared to other large computing solutions.</a:t>
            </a:r>
          </a:p>
          <a:p>
            <a:r>
              <a:rPr lang="en-US" altLang="en-US" sz="2800"/>
              <a:t>Both concepts have been developed for the purpose of distributed computing. (large group of isolated computers)</a:t>
            </a:r>
          </a:p>
          <a:p>
            <a:r>
              <a:rPr lang="en-US" altLang="en-US" sz="2800"/>
              <a:t>Uses for maximum utilization of processing power as well as to parallel perform large task with small processors.</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a:extLst>
              <a:ext uri="{FF2B5EF4-FFF2-40B4-BE49-F238E27FC236}">
                <a16:creationId xmlns:a16="http://schemas.microsoft.com/office/drawing/2014/main" id="{6121A686-5F6B-4A8C-9D01-85C5F2EC394A}"/>
              </a:ext>
            </a:extLst>
          </p:cNvPr>
          <p:cNvSpPr>
            <a:spLocks noGrp="1" noChangeArrowheads="1"/>
          </p:cNvSpPr>
          <p:nvPr>
            <p:ph type="title"/>
          </p:nvPr>
        </p:nvSpPr>
        <p:spPr/>
        <p:txBody>
          <a:bodyPr/>
          <a:lstStyle/>
          <a:p>
            <a:r>
              <a:rPr lang="en-US" altLang="en-US"/>
              <a:t>Grid Computing or Cloud Computing</a:t>
            </a:r>
          </a:p>
        </p:txBody>
      </p:sp>
      <p:sp>
        <p:nvSpPr>
          <p:cNvPr id="59395" name="Content Placeholder 2">
            <a:extLst>
              <a:ext uri="{FF2B5EF4-FFF2-40B4-BE49-F238E27FC236}">
                <a16:creationId xmlns:a16="http://schemas.microsoft.com/office/drawing/2014/main" id="{E995809F-8BDC-4FBC-A3FA-F59F1B4D9FB1}"/>
              </a:ext>
            </a:extLst>
          </p:cNvPr>
          <p:cNvSpPr>
            <a:spLocks noGrp="1" noChangeArrowheads="1"/>
          </p:cNvSpPr>
          <p:nvPr>
            <p:ph idx="1"/>
          </p:nvPr>
        </p:nvSpPr>
        <p:spPr>
          <a:xfrm>
            <a:off x="1371600" y="1620838"/>
            <a:ext cx="9601200" cy="4676775"/>
          </a:xfrm>
        </p:spPr>
        <p:txBody>
          <a:bodyPr/>
          <a:lstStyle/>
          <a:p>
            <a:r>
              <a:rPr lang="en-US" altLang="en-US" sz="2800"/>
              <a:t>Grid Computing</a:t>
            </a:r>
          </a:p>
          <a:p>
            <a:pPr lvl="1"/>
            <a:r>
              <a:rPr lang="en-AU" altLang="en-US" sz="2800" i="0"/>
              <a:t>Grid systems are designed for collaborative sharing of resources.</a:t>
            </a:r>
          </a:p>
          <a:p>
            <a:pPr lvl="1"/>
            <a:r>
              <a:rPr lang="en-AU" altLang="en-US" sz="2800" i="0"/>
              <a:t>It can also be thought of as distributed and large-scale cluster computing.</a:t>
            </a:r>
          </a:p>
          <a:p>
            <a:pPr lvl="1"/>
            <a:r>
              <a:rPr lang="en-AU" altLang="en-US" sz="2800" i="0"/>
              <a:t>A Grid is basically the one that uses the processing capabilities of different computing units for processing a single task. The task is broken into multiple sub-tasks, each machine on a grid is assigned a task. As when the sub-tasks are completed they are sent back to the primary machine which takes care of the all the tasks. They are combined or clubbed together as an output.</a:t>
            </a:r>
            <a:endParaRPr lang="en-US" altLang="en-US" sz="280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a:extLst>
              <a:ext uri="{FF2B5EF4-FFF2-40B4-BE49-F238E27FC236}">
                <a16:creationId xmlns:a16="http://schemas.microsoft.com/office/drawing/2014/main" id="{2AB6DB18-3F20-48FE-9CC0-3E1163AB92CA}"/>
              </a:ext>
            </a:extLst>
          </p:cNvPr>
          <p:cNvSpPr>
            <a:spLocks noGrp="1" noChangeArrowheads="1"/>
          </p:cNvSpPr>
          <p:nvPr>
            <p:ph type="title"/>
          </p:nvPr>
        </p:nvSpPr>
        <p:spPr/>
        <p:txBody>
          <a:bodyPr/>
          <a:lstStyle/>
          <a:p>
            <a:endParaRPr lang="en-US" altLang="en-US"/>
          </a:p>
        </p:txBody>
      </p:sp>
      <p:pic>
        <p:nvPicPr>
          <p:cNvPr id="60419" name="Picture 2" descr="http://2.bp.blogspot.com/-uveZKKiSULI/UXZg3sdxVHI/AAAAAAAAAEg/piuDFBItBVw/s400/grid+vs+cloud.png">
            <a:extLst>
              <a:ext uri="{FF2B5EF4-FFF2-40B4-BE49-F238E27FC236}">
                <a16:creationId xmlns:a16="http://schemas.microsoft.com/office/drawing/2014/main" id="{C88E9176-556D-49F9-9692-775E67D8B5B7}"/>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087438" y="0"/>
            <a:ext cx="10279062" cy="6835775"/>
          </a:xfrm>
          <a:noFill/>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a:extLst>
              <a:ext uri="{FF2B5EF4-FFF2-40B4-BE49-F238E27FC236}">
                <a16:creationId xmlns:a16="http://schemas.microsoft.com/office/drawing/2014/main" id="{192FABF1-5061-4805-90E6-25AC5AA9D86B}"/>
              </a:ext>
            </a:extLst>
          </p:cNvPr>
          <p:cNvSpPr>
            <a:spLocks noGrp="1" noChangeArrowheads="1"/>
          </p:cNvSpPr>
          <p:nvPr>
            <p:ph type="title"/>
          </p:nvPr>
        </p:nvSpPr>
        <p:spPr/>
        <p:txBody>
          <a:bodyPr/>
          <a:lstStyle/>
          <a:p>
            <a:r>
              <a:rPr lang="en-AU" altLang="en-US"/>
              <a:t>Cloud vs Grid computing: Conclusion</a:t>
            </a:r>
            <a:br>
              <a:rPr lang="en-AU" altLang="en-US"/>
            </a:br>
            <a:endParaRPr lang="en-US" altLang="en-US"/>
          </a:p>
        </p:txBody>
      </p:sp>
      <p:sp>
        <p:nvSpPr>
          <p:cNvPr id="3" name="Content Placeholder 2">
            <a:extLst>
              <a:ext uri="{FF2B5EF4-FFF2-40B4-BE49-F238E27FC236}">
                <a16:creationId xmlns:a16="http://schemas.microsoft.com/office/drawing/2014/main" id="{80648CAA-4B40-46C4-8065-86C1226578BF}"/>
              </a:ext>
            </a:extLst>
          </p:cNvPr>
          <p:cNvSpPr>
            <a:spLocks noGrp="1"/>
          </p:cNvSpPr>
          <p:nvPr>
            <p:ph idx="1"/>
          </p:nvPr>
        </p:nvSpPr>
        <p:spPr>
          <a:xfrm>
            <a:off x="1371600" y="1787525"/>
            <a:ext cx="9601200" cy="4716463"/>
          </a:xfrm>
        </p:spPr>
        <p:txBody>
          <a:bodyPr rtlCol="0">
            <a:normAutofit fontScale="92500"/>
          </a:bodyPr>
          <a:lstStyle/>
          <a:p>
            <a:pPr marL="384048" indent="-384048" fontAlgn="auto">
              <a:defRPr/>
            </a:pPr>
            <a:r>
              <a:rPr lang="en-AU" sz="2800" dirty="0"/>
              <a:t>Server computers are still needed to distribute the pieces of data and collect the results from participating clients on grid.</a:t>
            </a:r>
          </a:p>
          <a:p>
            <a:pPr marL="384048" indent="-384048" fontAlgn="auto">
              <a:defRPr/>
            </a:pPr>
            <a:r>
              <a:rPr lang="en-AU" sz="2800" dirty="0"/>
              <a:t>Cloud offers more services than grid computing. In fact almost all the services on the Internet can be obtained from cloud, </a:t>
            </a:r>
            <a:r>
              <a:rPr lang="en-AU" sz="2800" dirty="0" err="1"/>
              <a:t>eg</a:t>
            </a:r>
            <a:r>
              <a:rPr lang="en-AU" sz="2800" dirty="0"/>
              <a:t> web hosting, multiple Operating systems, DB support and much more.</a:t>
            </a:r>
          </a:p>
          <a:p>
            <a:pPr marL="384048" indent="-384048" fontAlgn="auto">
              <a:defRPr/>
            </a:pPr>
            <a:r>
              <a:rPr lang="en-AU" sz="2800" dirty="0"/>
              <a:t>Grids tends to be more loosely coupled, heterogeneous, and geographically dispersed compared to conventional cluster computing systems.</a:t>
            </a:r>
          </a:p>
          <a:p>
            <a:pPr marL="384048" indent="-384048" fontAlgn="auto">
              <a:defRPr/>
            </a:pPr>
            <a:r>
              <a:rPr lang="en-US" sz="2800" dirty="0"/>
              <a:t>Cloud computing evolves from grid computing and provides on-demand resource provisioning. </a:t>
            </a:r>
            <a:endParaRPr lang="en-AU" sz="2800" dirty="0"/>
          </a:p>
          <a:p>
            <a:pPr marL="384048" indent="-384048" fontAlgn="auto">
              <a:defRPr/>
            </a:pP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4EB7CC49-E3D5-4834-AF2F-B7B0B92692D8}"/>
              </a:ext>
            </a:extLst>
          </p:cNvPr>
          <p:cNvSpPr>
            <a:spLocks noGrp="1" noChangeArrowheads="1"/>
          </p:cNvSpPr>
          <p:nvPr>
            <p:ph type="title"/>
          </p:nvPr>
        </p:nvSpPr>
        <p:spPr>
          <a:xfrm>
            <a:off x="2476500" y="152400"/>
            <a:ext cx="7239000" cy="1143000"/>
          </a:xfrm>
        </p:spPr>
        <p:txBody>
          <a:bodyPr/>
          <a:lstStyle/>
          <a:p>
            <a:r>
              <a:rPr lang="en-US" altLang="en-US"/>
              <a:t>Cloud Computing</a:t>
            </a:r>
            <a:endParaRPr lang="en-GB" altLang="en-US"/>
          </a:p>
        </p:txBody>
      </p:sp>
      <p:sp>
        <p:nvSpPr>
          <p:cNvPr id="11267" name="Content Placeholder 2">
            <a:extLst>
              <a:ext uri="{FF2B5EF4-FFF2-40B4-BE49-F238E27FC236}">
                <a16:creationId xmlns:a16="http://schemas.microsoft.com/office/drawing/2014/main" id="{EE8910D4-F5E2-4A18-A9C7-EB82ED16BBA9}"/>
              </a:ext>
            </a:extLst>
          </p:cNvPr>
          <p:cNvSpPr>
            <a:spLocks noGrp="1" noChangeArrowheads="1"/>
          </p:cNvSpPr>
          <p:nvPr>
            <p:ph idx="1"/>
          </p:nvPr>
        </p:nvSpPr>
        <p:spPr>
          <a:xfrm>
            <a:off x="1981200" y="1295400"/>
            <a:ext cx="8229600" cy="4830763"/>
          </a:xfrm>
        </p:spPr>
        <p:txBody>
          <a:bodyPr/>
          <a:lstStyle/>
          <a:p>
            <a:r>
              <a:rPr lang="en-US" altLang="en-US" sz="2800"/>
              <a:t>In addition, the platform provides on demand services, that are always on, anywhere, anytime and any place. </a:t>
            </a:r>
          </a:p>
          <a:p>
            <a:r>
              <a:rPr lang="en-US" altLang="en-US" sz="2800"/>
              <a:t>Pay for use and as needed, elastic</a:t>
            </a:r>
          </a:p>
          <a:p>
            <a:pPr lvl="1"/>
            <a:r>
              <a:rPr lang="en-US" altLang="en-US" sz="2800"/>
              <a:t>scale up and down in capacity and functionalities</a:t>
            </a:r>
          </a:p>
          <a:p>
            <a:r>
              <a:rPr lang="en-US" altLang="en-US" sz="2800"/>
              <a:t>The hardware and software services are available to</a:t>
            </a:r>
          </a:p>
          <a:p>
            <a:pPr lvl="1"/>
            <a:r>
              <a:rPr lang="en-US" altLang="en-US" sz="2800"/>
              <a:t>general public, enterprises, corporations and businesses markets</a:t>
            </a:r>
          </a:p>
        </p:txBody>
      </p:sp>
      <p:sp>
        <p:nvSpPr>
          <p:cNvPr id="11268" name="Slide Number Placeholder 4">
            <a:extLst>
              <a:ext uri="{FF2B5EF4-FFF2-40B4-BE49-F238E27FC236}">
                <a16:creationId xmlns:a16="http://schemas.microsoft.com/office/drawing/2014/main" id="{5C38BA45-4294-4526-B44D-2EE44E595904}"/>
              </a:ext>
            </a:extLst>
          </p:cNvPr>
          <p:cNvSpPr>
            <a:spLocks noGrp="1"/>
          </p:cNvSpPr>
          <p:nvPr>
            <p:ph type="sldNum" sz="quarter" idx="12"/>
          </p:nvPr>
        </p:nvSpPr>
        <p:spPr bwMode="auto">
          <a:xfrm>
            <a:off x="1390650" y="6453188"/>
            <a:ext cx="1204913" cy="4048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Franklin Gothic Book" panose="020B0503020102020204" pitchFamily="34" charset="0"/>
              </a:defRPr>
            </a:lvl1pPr>
            <a:lvl2pPr marL="742950" indent="-285750">
              <a:defRPr>
                <a:solidFill>
                  <a:schemeClr val="tx1"/>
                </a:solidFill>
                <a:latin typeface="Franklin Gothic Book" panose="020B0503020102020204" pitchFamily="34" charset="0"/>
              </a:defRPr>
            </a:lvl2pPr>
            <a:lvl3pPr marL="1143000" indent="-228600">
              <a:defRPr>
                <a:solidFill>
                  <a:schemeClr val="tx1"/>
                </a:solidFill>
                <a:latin typeface="Franklin Gothic Book" panose="020B0503020102020204" pitchFamily="34" charset="0"/>
              </a:defRPr>
            </a:lvl3pPr>
            <a:lvl4pPr marL="1600200" indent="-228600">
              <a:defRPr>
                <a:solidFill>
                  <a:schemeClr val="tx1"/>
                </a:solidFill>
                <a:latin typeface="Franklin Gothic Book" panose="020B0503020102020204" pitchFamily="34" charset="0"/>
              </a:defRPr>
            </a:lvl4pPr>
            <a:lvl5pPr marL="2057400" indent="-228600">
              <a:defRPr>
                <a:solidFill>
                  <a:schemeClr val="tx1"/>
                </a:solidFill>
                <a:latin typeface="Franklin Gothic Book" panose="020B0503020102020204" pitchFamily="34" charset="0"/>
              </a:defRPr>
            </a:lvl5pPr>
            <a:lvl6pPr marL="2514600" indent="-228600" defTabSz="457200" fontAlgn="base">
              <a:spcBef>
                <a:spcPct val="0"/>
              </a:spcBef>
              <a:spcAft>
                <a:spcPct val="0"/>
              </a:spcAft>
              <a:defRPr>
                <a:solidFill>
                  <a:schemeClr val="tx1"/>
                </a:solidFill>
                <a:latin typeface="Franklin Gothic Book" panose="020B0503020102020204" pitchFamily="34" charset="0"/>
              </a:defRPr>
            </a:lvl6pPr>
            <a:lvl7pPr marL="2971800" indent="-228600" defTabSz="457200" fontAlgn="base">
              <a:spcBef>
                <a:spcPct val="0"/>
              </a:spcBef>
              <a:spcAft>
                <a:spcPct val="0"/>
              </a:spcAft>
              <a:defRPr>
                <a:solidFill>
                  <a:schemeClr val="tx1"/>
                </a:solidFill>
                <a:latin typeface="Franklin Gothic Book" panose="020B0503020102020204" pitchFamily="34" charset="0"/>
              </a:defRPr>
            </a:lvl7pPr>
            <a:lvl8pPr marL="3429000" indent="-228600" defTabSz="457200" fontAlgn="base">
              <a:spcBef>
                <a:spcPct val="0"/>
              </a:spcBef>
              <a:spcAft>
                <a:spcPct val="0"/>
              </a:spcAft>
              <a:defRPr>
                <a:solidFill>
                  <a:schemeClr val="tx1"/>
                </a:solidFill>
                <a:latin typeface="Franklin Gothic Book" panose="020B0503020102020204" pitchFamily="34" charset="0"/>
              </a:defRPr>
            </a:lvl8pPr>
            <a:lvl9pPr marL="3886200" indent="-228600" defTabSz="457200" fontAlgn="base">
              <a:spcBef>
                <a:spcPct val="0"/>
              </a:spcBef>
              <a:spcAft>
                <a:spcPct val="0"/>
              </a:spcAft>
              <a:defRPr>
                <a:solidFill>
                  <a:schemeClr val="tx1"/>
                </a:solidFill>
                <a:latin typeface="Franklin Gothic Book" panose="020B0503020102020204" pitchFamily="34" charset="0"/>
              </a:defRPr>
            </a:lvl9pPr>
          </a:lstStyle>
          <a:p>
            <a:pPr algn="l" eaLnBrk="0" fontAlgn="base" hangingPunct="0">
              <a:spcBef>
                <a:spcPct val="0"/>
              </a:spcBef>
              <a:spcAft>
                <a:spcPct val="0"/>
              </a:spcAft>
            </a:pPr>
            <a:fld id="{2E166E61-7AC3-417F-9DB8-5960562D96F1}" type="slidenum">
              <a:rPr lang="en-GB" altLang="en-US">
                <a:solidFill>
                  <a:schemeClr val="bg1"/>
                </a:solidFill>
                <a:latin typeface="Comic Sans MS" panose="030F0702030302020204" pitchFamily="66" charset="0"/>
                <a:ea typeface="ＭＳ Ｐゴシック" panose="020B0600070205080204" pitchFamily="34" charset="-128"/>
              </a:rPr>
              <a:pPr algn="l" eaLnBrk="0" fontAlgn="base" hangingPunct="0">
                <a:spcBef>
                  <a:spcPct val="0"/>
                </a:spcBef>
                <a:spcAft>
                  <a:spcPct val="0"/>
                </a:spcAft>
              </a:pPr>
              <a:t>5</a:t>
            </a:fld>
            <a:endParaRPr lang="en-GB" altLang="en-US">
              <a:solidFill>
                <a:schemeClr val="bg1"/>
              </a:solidFill>
              <a:latin typeface="Comic Sans MS" panose="030F0702030302020204" pitchFamily="66" charset="0"/>
              <a:ea typeface="ＭＳ Ｐゴシック" panose="020B0600070205080204" pitchFamily="34" charset="-128"/>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a:extLst>
              <a:ext uri="{FF2B5EF4-FFF2-40B4-BE49-F238E27FC236}">
                <a16:creationId xmlns:a16="http://schemas.microsoft.com/office/drawing/2014/main" id="{D062CAB6-5A27-496A-B043-6D37F3F350B1}"/>
              </a:ext>
            </a:extLst>
          </p:cNvPr>
          <p:cNvSpPr>
            <a:spLocks noGrp="1" noChangeArrowheads="1"/>
          </p:cNvSpPr>
          <p:nvPr>
            <p:ph type="title"/>
          </p:nvPr>
        </p:nvSpPr>
        <p:spPr>
          <a:xfrm>
            <a:off x="1371600" y="685800"/>
            <a:ext cx="9601200" cy="1017588"/>
          </a:xfrm>
        </p:spPr>
        <p:txBody>
          <a:bodyPr/>
          <a:lstStyle/>
          <a:p>
            <a:r>
              <a:rPr lang="en-US" altLang="en-US"/>
              <a:t>Components of Cloud computing</a:t>
            </a:r>
          </a:p>
        </p:txBody>
      </p:sp>
      <p:sp>
        <p:nvSpPr>
          <p:cNvPr id="62467" name="Content Placeholder 2">
            <a:extLst>
              <a:ext uri="{FF2B5EF4-FFF2-40B4-BE49-F238E27FC236}">
                <a16:creationId xmlns:a16="http://schemas.microsoft.com/office/drawing/2014/main" id="{6EA4EEBA-871C-4A7F-886B-9B9496A8802A}"/>
              </a:ext>
            </a:extLst>
          </p:cNvPr>
          <p:cNvSpPr>
            <a:spLocks noGrp="1" noChangeArrowheads="1"/>
          </p:cNvSpPr>
          <p:nvPr>
            <p:ph idx="1"/>
          </p:nvPr>
        </p:nvSpPr>
        <p:spPr>
          <a:xfrm>
            <a:off x="1371600" y="1703388"/>
            <a:ext cx="9601200" cy="4164012"/>
          </a:xfrm>
        </p:spPr>
        <p:txBody>
          <a:bodyPr/>
          <a:lstStyle/>
          <a:p>
            <a:r>
              <a:rPr lang="en-US" altLang="en-US" sz="3600"/>
              <a:t>Basic Components of Cloud Computing</a:t>
            </a:r>
          </a:p>
          <a:p>
            <a:pPr lvl="1"/>
            <a:r>
              <a:rPr lang="en-US" altLang="en-US" sz="3600"/>
              <a:t>Clients</a:t>
            </a:r>
          </a:p>
          <a:p>
            <a:pPr lvl="1"/>
            <a:r>
              <a:rPr lang="en-US" altLang="en-US" sz="3600"/>
              <a:t>Data center</a:t>
            </a:r>
          </a:p>
          <a:p>
            <a:pPr lvl="1"/>
            <a:r>
              <a:rPr lang="en-US" altLang="en-US" sz="3600"/>
              <a:t>Distributed servers</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a:extLst>
              <a:ext uri="{FF2B5EF4-FFF2-40B4-BE49-F238E27FC236}">
                <a16:creationId xmlns:a16="http://schemas.microsoft.com/office/drawing/2014/main" id="{A04A08DC-56F0-411C-922E-E4C3344D94F8}"/>
              </a:ext>
            </a:extLst>
          </p:cNvPr>
          <p:cNvSpPr>
            <a:spLocks noGrp="1" noChangeArrowheads="1"/>
          </p:cNvSpPr>
          <p:nvPr>
            <p:ph type="title"/>
          </p:nvPr>
        </p:nvSpPr>
        <p:spPr>
          <a:xfrm>
            <a:off x="1371600" y="685800"/>
            <a:ext cx="9601200" cy="873125"/>
          </a:xfrm>
        </p:spPr>
        <p:txBody>
          <a:bodyPr/>
          <a:lstStyle/>
          <a:p>
            <a:r>
              <a:rPr lang="en-US" altLang="en-US"/>
              <a:t>Components of Cloud computing</a:t>
            </a:r>
          </a:p>
        </p:txBody>
      </p:sp>
      <p:sp>
        <p:nvSpPr>
          <p:cNvPr id="63491" name="Content Placeholder 2">
            <a:extLst>
              <a:ext uri="{FF2B5EF4-FFF2-40B4-BE49-F238E27FC236}">
                <a16:creationId xmlns:a16="http://schemas.microsoft.com/office/drawing/2014/main" id="{62562F24-2018-4128-A5D2-5380D709E4FC}"/>
              </a:ext>
            </a:extLst>
          </p:cNvPr>
          <p:cNvSpPr>
            <a:spLocks noGrp="1" noChangeArrowheads="1"/>
          </p:cNvSpPr>
          <p:nvPr>
            <p:ph idx="1"/>
          </p:nvPr>
        </p:nvSpPr>
        <p:spPr>
          <a:xfrm>
            <a:off x="1371600" y="1350963"/>
            <a:ext cx="9601200" cy="4516437"/>
          </a:xfrm>
        </p:spPr>
        <p:txBody>
          <a:bodyPr/>
          <a:lstStyle/>
          <a:p>
            <a:r>
              <a:rPr lang="en-US" altLang="en-US" sz="2800"/>
              <a:t>Clients : End Users</a:t>
            </a:r>
          </a:p>
          <a:p>
            <a:pPr lvl="1"/>
            <a:r>
              <a:rPr lang="en-US" altLang="en-US" sz="2800" b="1"/>
              <a:t>Mobile : </a:t>
            </a:r>
            <a:r>
              <a:rPr lang="en-US" altLang="en-US" sz="2800"/>
              <a:t>Mobile includes PDA, Smartphones, or any other portable devices which can access internet.</a:t>
            </a:r>
          </a:p>
          <a:p>
            <a:pPr lvl="1"/>
            <a:r>
              <a:rPr lang="en-US" altLang="en-US" sz="2800" b="1"/>
              <a:t>Thin Clients </a:t>
            </a:r>
            <a:r>
              <a:rPr lang="en-US" altLang="en-US" sz="2800"/>
              <a:t>: </a:t>
            </a:r>
            <a:r>
              <a:rPr lang="en-AU" altLang="en-US" sz="2800" i="0"/>
              <a:t>Now thin computers are that do not have internal hard drives or very low internal configuration, but rather the server do all there work and then display the information.</a:t>
            </a:r>
          </a:p>
          <a:p>
            <a:pPr lvl="1"/>
            <a:r>
              <a:rPr lang="en-AU" altLang="en-US" sz="2800" b="1" i="0"/>
              <a:t>Thick Client : </a:t>
            </a:r>
            <a:r>
              <a:rPr lang="en-AU" altLang="en-US" sz="2800" i="0"/>
              <a:t>Regular computers, Devices that has own capabilities to do some 	computing.</a:t>
            </a:r>
            <a:br>
              <a:rPr lang="en-AU" altLang="en-US"/>
            </a:br>
            <a:endParaRPr lang="en-US" altLang="en-US"/>
          </a:p>
          <a:p>
            <a:pPr lvl="1"/>
            <a:endParaRPr lang="en-US" altLang="en-US"/>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a:extLst>
              <a:ext uri="{FF2B5EF4-FFF2-40B4-BE49-F238E27FC236}">
                <a16:creationId xmlns:a16="http://schemas.microsoft.com/office/drawing/2014/main" id="{C2661F6F-0657-4467-8FD5-FC67F424FAF0}"/>
              </a:ext>
            </a:extLst>
          </p:cNvPr>
          <p:cNvSpPr>
            <a:spLocks noGrp="1" noChangeArrowheads="1"/>
          </p:cNvSpPr>
          <p:nvPr>
            <p:ph type="title"/>
          </p:nvPr>
        </p:nvSpPr>
        <p:spPr>
          <a:xfrm>
            <a:off x="1371600" y="685800"/>
            <a:ext cx="9601200" cy="811213"/>
          </a:xfrm>
        </p:spPr>
        <p:txBody>
          <a:bodyPr/>
          <a:lstStyle/>
          <a:p>
            <a:r>
              <a:rPr lang="en-US" altLang="en-US"/>
              <a:t>Components of Cloud computing</a:t>
            </a:r>
          </a:p>
        </p:txBody>
      </p:sp>
      <p:sp>
        <p:nvSpPr>
          <p:cNvPr id="64515" name="Content Placeholder 2">
            <a:extLst>
              <a:ext uri="{FF2B5EF4-FFF2-40B4-BE49-F238E27FC236}">
                <a16:creationId xmlns:a16="http://schemas.microsoft.com/office/drawing/2014/main" id="{46FAFEFC-7518-46F0-9C4A-98C7F6EECDC5}"/>
              </a:ext>
            </a:extLst>
          </p:cNvPr>
          <p:cNvSpPr>
            <a:spLocks noGrp="1" noChangeArrowheads="1"/>
          </p:cNvSpPr>
          <p:nvPr>
            <p:ph idx="1"/>
          </p:nvPr>
        </p:nvSpPr>
        <p:spPr>
          <a:xfrm>
            <a:off x="1371600" y="1454150"/>
            <a:ext cx="9601200" cy="4413250"/>
          </a:xfrm>
        </p:spPr>
        <p:txBody>
          <a:bodyPr/>
          <a:lstStyle/>
          <a:p>
            <a:r>
              <a:rPr lang="en-US" altLang="en-US" sz="2800"/>
              <a:t>Data Center</a:t>
            </a:r>
          </a:p>
          <a:p>
            <a:pPr lvl="1"/>
            <a:r>
              <a:rPr lang="en-AU" altLang="en-US" sz="2800" i="0"/>
              <a:t>Now datacentre is collection of server where application to which you subscribe is housed, </a:t>
            </a:r>
          </a:p>
          <a:p>
            <a:pPr lvl="1"/>
            <a:r>
              <a:rPr lang="en-AU" altLang="en-US" sz="2800" i="0"/>
              <a:t>it could be a large room in basement, or room full of server which you access through internet.</a:t>
            </a:r>
            <a:endParaRPr lang="en-US" altLang="en-US" sz="280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a:extLst>
              <a:ext uri="{FF2B5EF4-FFF2-40B4-BE49-F238E27FC236}">
                <a16:creationId xmlns:a16="http://schemas.microsoft.com/office/drawing/2014/main" id="{A25DDDF2-5102-4887-BA93-187B523C24EC}"/>
              </a:ext>
            </a:extLst>
          </p:cNvPr>
          <p:cNvSpPr>
            <a:spLocks noGrp="1" noChangeArrowheads="1"/>
          </p:cNvSpPr>
          <p:nvPr>
            <p:ph type="title"/>
          </p:nvPr>
        </p:nvSpPr>
        <p:spPr>
          <a:xfrm>
            <a:off x="1371600" y="685800"/>
            <a:ext cx="9601200" cy="893763"/>
          </a:xfrm>
        </p:spPr>
        <p:txBody>
          <a:bodyPr/>
          <a:lstStyle/>
          <a:p>
            <a:r>
              <a:rPr lang="en-US" altLang="en-US"/>
              <a:t>Components of Cloud computing</a:t>
            </a:r>
          </a:p>
        </p:txBody>
      </p:sp>
      <p:sp>
        <p:nvSpPr>
          <p:cNvPr id="65539" name="Content Placeholder 2">
            <a:extLst>
              <a:ext uri="{FF2B5EF4-FFF2-40B4-BE49-F238E27FC236}">
                <a16:creationId xmlns:a16="http://schemas.microsoft.com/office/drawing/2014/main" id="{217E0E5B-6AB0-4918-ACB1-DF5CE276DC66}"/>
              </a:ext>
            </a:extLst>
          </p:cNvPr>
          <p:cNvSpPr>
            <a:spLocks noGrp="1" noChangeArrowheads="1"/>
          </p:cNvSpPr>
          <p:nvPr>
            <p:ph idx="1"/>
          </p:nvPr>
        </p:nvSpPr>
        <p:spPr>
          <a:xfrm>
            <a:off x="1371600" y="1558925"/>
            <a:ext cx="9601200" cy="4308475"/>
          </a:xfrm>
        </p:spPr>
        <p:txBody>
          <a:bodyPr/>
          <a:lstStyle/>
          <a:p>
            <a:r>
              <a:rPr lang="en-US" altLang="en-US" sz="2800"/>
              <a:t>Distributed Severs</a:t>
            </a:r>
          </a:p>
          <a:p>
            <a:pPr lvl="1"/>
            <a:r>
              <a:rPr lang="en-AU" altLang="en-US" sz="2800" i="0"/>
              <a:t>Server don't have to be housed in same location often server are in dispersed geographically location but to you the cloud subscriber, these server acts if they are humming right away next to each other.</a:t>
            </a:r>
          </a:p>
          <a:p>
            <a:pPr lvl="1"/>
            <a:r>
              <a:rPr lang="en-AU" altLang="en-US" sz="2800" i="0"/>
              <a:t>This gives the service provider more flexibility in option and security.</a:t>
            </a:r>
            <a:endParaRPr lang="en-US" altLang="en-US" sz="280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a:extLst>
              <a:ext uri="{FF2B5EF4-FFF2-40B4-BE49-F238E27FC236}">
                <a16:creationId xmlns:a16="http://schemas.microsoft.com/office/drawing/2014/main" id="{B6AC1DEF-D74F-445F-BA41-88404F46D352}"/>
              </a:ext>
            </a:extLst>
          </p:cNvPr>
          <p:cNvSpPr>
            <a:spLocks noGrp="1" noChangeArrowheads="1"/>
          </p:cNvSpPr>
          <p:nvPr>
            <p:ph type="title"/>
          </p:nvPr>
        </p:nvSpPr>
        <p:spPr/>
        <p:txBody>
          <a:bodyPr/>
          <a:lstStyle/>
          <a:p>
            <a:r>
              <a:rPr lang="en-US" altLang="en-US"/>
              <a:t>Virtualization</a:t>
            </a:r>
          </a:p>
        </p:txBody>
      </p:sp>
      <p:sp>
        <p:nvSpPr>
          <p:cNvPr id="3" name="Content Placeholder 2">
            <a:extLst>
              <a:ext uri="{FF2B5EF4-FFF2-40B4-BE49-F238E27FC236}">
                <a16:creationId xmlns:a16="http://schemas.microsoft.com/office/drawing/2014/main" id="{F21472C4-421A-46C2-BBB1-D20ACFE86FED}"/>
              </a:ext>
            </a:extLst>
          </p:cNvPr>
          <p:cNvSpPr>
            <a:spLocks noGrp="1"/>
          </p:cNvSpPr>
          <p:nvPr>
            <p:ph idx="1"/>
          </p:nvPr>
        </p:nvSpPr>
        <p:spPr/>
        <p:txBody>
          <a:bodyPr rtlCol="0">
            <a:normAutofit fontScale="92500" lnSpcReduction="20000"/>
          </a:bodyPr>
          <a:lstStyle/>
          <a:p>
            <a:pPr marL="384048" indent="-384048" fontAlgn="auto">
              <a:defRPr/>
            </a:pPr>
            <a:r>
              <a:rPr lang="en-US" sz="3200" dirty="0"/>
              <a:t>Virtualization is the Key component of Cloud Computing.</a:t>
            </a:r>
          </a:p>
          <a:p>
            <a:pPr marL="384048" indent="-384048" fontAlgn="auto">
              <a:defRPr/>
            </a:pPr>
            <a:r>
              <a:rPr lang="en-US" sz="3200" dirty="0"/>
              <a:t>it is the enabling technology allowing the creation of an intelligent abstraction layer which hides the complexity of underlying hardware or software.</a:t>
            </a:r>
          </a:p>
          <a:p>
            <a:pPr marL="384048" indent="-384048" fontAlgn="auto">
              <a:defRPr/>
            </a:pPr>
            <a:r>
              <a:rPr lang="en-US" sz="3200" dirty="0"/>
              <a:t>Virtualization is the ability to run “Virtual machines’ on top of a “hypervisor”.</a:t>
            </a:r>
          </a:p>
          <a:p>
            <a:pPr marL="384048" indent="-384048" fontAlgn="auto">
              <a:defRPr/>
            </a:pPr>
            <a:r>
              <a:rPr lang="en-US" sz="3200" dirty="0"/>
              <a:t>A hypervisor Provides a uniform abstraction of the underlying physical machine</a:t>
            </a:r>
          </a:p>
          <a:p>
            <a:pPr marL="384048" indent="-384048" fontAlgn="auto">
              <a:defRPr/>
            </a:pPr>
            <a:endParaRPr 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a:extLst>
              <a:ext uri="{FF2B5EF4-FFF2-40B4-BE49-F238E27FC236}">
                <a16:creationId xmlns:a16="http://schemas.microsoft.com/office/drawing/2014/main" id="{4C70C005-D864-4B56-9518-F091782E5FCA}"/>
              </a:ext>
            </a:extLst>
          </p:cNvPr>
          <p:cNvSpPr>
            <a:spLocks noGrp="1" noChangeArrowheads="1"/>
          </p:cNvSpPr>
          <p:nvPr>
            <p:ph type="title"/>
          </p:nvPr>
        </p:nvSpPr>
        <p:spPr/>
        <p:txBody>
          <a:bodyPr/>
          <a:lstStyle/>
          <a:p>
            <a:r>
              <a:rPr lang="en-US" altLang="en-US"/>
              <a:t>What Virtual Machines provide (characteristics)</a:t>
            </a:r>
          </a:p>
        </p:txBody>
      </p:sp>
      <p:sp>
        <p:nvSpPr>
          <p:cNvPr id="3" name="Content Placeholder 2">
            <a:extLst>
              <a:ext uri="{FF2B5EF4-FFF2-40B4-BE49-F238E27FC236}">
                <a16:creationId xmlns:a16="http://schemas.microsoft.com/office/drawing/2014/main" id="{09B4C763-23C1-4BA5-982E-43CE98F1BCE0}"/>
              </a:ext>
            </a:extLst>
          </p:cNvPr>
          <p:cNvSpPr>
            <a:spLocks noGrp="1"/>
          </p:cNvSpPr>
          <p:nvPr>
            <p:ph idx="1"/>
          </p:nvPr>
        </p:nvSpPr>
        <p:spPr/>
        <p:txBody>
          <a:bodyPr rtlCol="0">
            <a:normAutofit/>
          </a:bodyPr>
          <a:lstStyle/>
          <a:p>
            <a:pPr marL="384048" indent="-384048" fontAlgn="auto">
              <a:defRPr/>
            </a:pPr>
            <a:r>
              <a:rPr lang="en-US" sz="2800" dirty="0"/>
              <a:t>Hardware Independence</a:t>
            </a:r>
          </a:p>
          <a:p>
            <a:pPr marL="841248" lvl="2" indent="-384048" fontAlgn="auto">
              <a:spcBef>
                <a:spcPts val="1000"/>
              </a:spcBef>
              <a:defRPr/>
            </a:pPr>
            <a:r>
              <a:rPr lang="en-US" sz="2400" dirty="0"/>
              <a:t>VM sees the same hardware regardless of the host hardware</a:t>
            </a:r>
          </a:p>
          <a:p>
            <a:pPr marL="384048" indent="-384048" fontAlgn="auto">
              <a:defRPr/>
            </a:pPr>
            <a:r>
              <a:rPr lang="en-US" sz="2800" dirty="0"/>
              <a:t>Isolation</a:t>
            </a:r>
          </a:p>
          <a:p>
            <a:pPr lvl="1" indent="-384048" fontAlgn="auto">
              <a:defRPr/>
            </a:pPr>
            <a:r>
              <a:rPr lang="en-US" sz="2800" dirty="0"/>
              <a:t>VM’s operating system is isolated from the host operating system</a:t>
            </a:r>
          </a:p>
          <a:p>
            <a:pPr marL="384048" indent="-384048" fontAlgn="auto">
              <a:defRPr/>
            </a:pPr>
            <a:r>
              <a:rPr lang="en-US" sz="2800" dirty="0"/>
              <a:t>Encapsulation</a:t>
            </a:r>
          </a:p>
          <a:p>
            <a:pPr lvl="1" indent="-384048" fontAlgn="auto">
              <a:defRPr/>
            </a:pPr>
            <a:r>
              <a:rPr lang="en-US" sz="2800" dirty="0"/>
              <a:t>Entire VM encapsulated into a single file</a:t>
            </a:r>
          </a:p>
          <a:p>
            <a:pPr marL="384048" indent="-384048" fontAlgn="auto">
              <a:defRPr/>
            </a:pPr>
            <a:endParaRPr lang="en-US" dirty="0"/>
          </a:p>
          <a:p>
            <a:pPr marL="530352" lvl="1" indent="0" fontAlgn="auto">
              <a:buFont typeface="Franklin Gothic Book" panose="020B0503020102020204" pitchFamily="34" charset="0"/>
              <a:buNone/>
              <a:defRPr/>
            </a:pPr>
            <a:endParaRPr lang="en-US" dirty="0"/>
          </a:p>
          <a:p>
            <a:pPr lvl="1" indent="-384048" fontAlgn="auto">
              <a:defRPr/>
            </a:pPr>
            <a:endParaRPr lang="en-US"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a:extLst>
              <a:ext uri="{FF2B5EF4-FFF2-40B4-BE49-F238E27FC236}">
                <a16:creationId xmlns:a16="http://schemas.microsoft.com/office/drawing/2014/main" id="{343AFB03-D299-45F3-A84C-84AA7EC1FF08}"/>
              </a:ext>
            </a:extLst>
          </p:cNvPr>
          <p:cNvSpPr>
            <a:spLocks noGrp="1" noChangeArrowheads="1"/>
          </p:cNvSpPr>
          <p:nvPr>
            <p:ph type="title"/>
          </p:nvPr>
        </p:nvSpPr>
        <p:spPr>
          <a:xfrm>
            <a:off x="1371600" y="685800"/>
            <a:ext cx="9601200" cy="914400"/>
          </a:xfrm>
        </p:spPr>
        <p:txBody>
          <a:bodyPr/>
          <a:lstStyle/>
          <a:p>
            <a:r>
              <a:rPr lang="en-US" altLang="en-US"/>
              <a:t>Virtual Machines Classification</a:t>
            </a:r>
          </a:p>
        </p:txBody>
      </p:sp>
      <p:sp>
        <p:nvSpPr>
          <p:cNvPr id="68611" name="Content Placeholder 2">
            <a:extLst>
              <a:ext uri="{FF2B5EF4-FFF2-40B4-BE49-F238E27FC236}">
                <a16:creationId xmlns:a16="http://schemas.microsoft.com/office/drawing/2014/main" id="{AA5668FA-6CBD-4DEE-BA21-0AF59AB278EF}"/>
              </a:ext>
            </a:extLst>
          </p:cNvPr>
          <p:cNvSpPr>
            <a:spLocks noGrp="1" noChangeArrowheads="1"/>
          </p:cNvSpPr>
          <p:nvPr>
            <p:ph idx="1"/>
          </p:nvPr>
        </p:nvSpPr>
        <p:spPr>
          <a:xfrm>
            <a:off x="1371600" y="1703388"/>
            <a:ext cx="9601200" cy="4164012"/>
          </a:xfrm>
        </p:spPr>
        <p:txBody>
          <a:bodyPr/>
          <a:lstStyle/>
          <a:p>
            <a:r>
              <a:rPr lang="en-US" altLang="en-US" sz="3200"/>
              <a:t>Process Virtual Machine</a:t>
            </a:r>
          </a:p>
          <a:p>
            <a:pPr lvl="1"/>
            <a:r>
              <a:rPr lang="en-US" altLang="en-US" sz="3200"/>
              <a:t>Designed to run a single program, which means that it supports a single process Eg. JVM, Dalvik.</a:t>
            </a:r>
          </a:p>
          <a:p>
            <a:r>
              <a:rPr lang="en-US" altLang="en-US" sz="3200"/>
              <a:t>System Virtual machine</a:t>
            </a:r>
          </a:p>
          <a:p>
            <a:pPr lvl="1"/>
            <a:r>
              <a:rPr lang="en-US" altLang="en-US" sz="3200"/>
              <a:t>Provides a complete system platform which supports the execution of a complete operating system (OS)</a:t>
            </a:r>
          </a:p>
          <a:p>
            <a:pPr lvl="1"/>
            <a:r>
              <a:rPr lang="en-US" altLang="en-US" sz="3200"/>
              <a:t>Eg. VirtualBox, Parallels Workstations, Vmware, Xen etc.</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a:extLst>
              <a:ext uri="{FF2B5EF4-FFF2-40B4-BE49-F238E27FC236}">
                <a16:creationId xmlns:a16="http://schemas.microsoft.com/office/drawing/2014/main" id="{5FFA2D66-654D-4C2F-BCC2-470277D76EF4}"/>
              </a:ext>
            </a:extLst>
          </p:cNvPr>
          <p:cNvSpPr>
            <a:spLocks noGrp="1" noChangeArrowheads="1"/>
          </p:cNvSpPr>
          <p:nvPr>
            <p:ph type="title"/>
          </p:nvPr>
        </p:nvSpPr>
        <p:spPr/>
        <p:txBody>
          <a:bodyPr/>
          <a:lstStyle/>
          <a:p>
            <a:r>
              <a:rPr lang="en-US" altLang="en-US"/>
              <a:t>Virtualization</a:t>
            </a:r>
          </a:p>
        </p:txBody>
      </p:sp>
      <p:sp>
        <p:nvSpPr>
          <p:cNvPr id="3" name="Content Placeholder 2">
            <a:extLst>
              <a:ext uri="{FF2B5EF4-FFF2-40B4-BE49-F238E27FC236}">
                <a16:creationId xmlns:a16="http://schemas.microsoft.com/office/drawing/2014/main" id="{3F9819DE-C1E0-40A1-AA6D-136619C43B02}"/>
              </a:ext>
            </a:extLst>
          </p:cNvPr>
          <p:cNvSpPr>
            <a:spLocks noGrp="1"/>
          </p:cNvSpPr>
          <p:nvPr>
            <p:ph idx="1"/>
          </p:nvPr>
        </p:nvSpPr>
        <p:spPr>
          <a:xfrm>
            <a:off x="1371600" y="1412875"/>
            <a:ext cx="9601200" cy="4718050"/>
          </a:xfrm>
        </p:spPr>
        <p:txBody>
          <a:bodyPr rtlCol="0">
            <a:normAutofit lnSpcReduction="10000"/>
          </a:bodyPr>
          <a:lstStyle/>
          <a:p>
            <a:pPr marL="384048" indent="-384048" fontAlgn="auto">
              <a:defRPr/>
            </a:pPr>
            <a:r>
              <a:rPr lang="en-US" sz="2800" dirty="0"/>
              <a:t>To manage the various aspects of virtualization in cloud computing most companies use </a:t>
            </a:r>
            <a:r>
              <a:rPr lang="en-US" sz="2800" b="1" dirty="0"/>
              <a:t>hypervisors, an operating system</a:t>
            </a:r>
            <a:r>
              <a:rPr lang="en-US" sz="2800" dirty="0"/>
              <a:t> that act as traffic cop managing the various virtualization tasks in the cloud to ensure that they make the things happen in an orderly manner. </a:t>
            </a:r>
          </a:p>
          <a:p>
            <a:pPr marL="384048" indent="-384048" fontAlgn="auto">
              <a:defRPr/>
            </a:pPr>
            <a:r>
              <a:rPr lang="en-US" sz="2800" dirty="0"/>
              <a:t>Because in cloud computing you need to support many different operating environments, the hypervisor becomes an ideal delivery mechanism by allowing you to show the same application on lots of different systems. Because hypervisors can load multiple operating systems, they are a very practical way of getting things virtualized quickly and efficiently.</a:t>
            </a:r>
          </a:p>
          <a:p>
            <a:pPr marL="384048" indent="-384048" fontAlgn="auto">
              <a:defRPr/>
            </a:pPr>
            <a:endParaRPr 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Content Placeholder 3">
            <a:extLst>
              <a:ext uri="{FF2B5EF4-FFF2-40B4-BE49-F238E27FC236}">
                <a16:creationId xmlns:a16="http://schemas.microsoft.com/office/drawing/2014/main" id="{F5D58EC4-45E8-4680-9A6F-FF5BB4AED3F3}"/>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643063" y="800100"/>
            <a:ext cx="9329737" cy="4864100"/>
          </a:xfrm>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a:extLst>
              <a:ext uri="{FF2B5EF4-FFF2-40B4-BE49-F238E27FC236}">
                <a16:creationId xmlns:a16="http://schemas.microsoft.com/office/drawing/2014/main" id="{26203286-A232-456D-9CAB-48C5AC0BE082}"/>
              </a:ext>
            </a:extLst>
          </p:cNvPr>
          <p:cNvSpPr>
            <a:spLocks noGrp="1" noChangeArrowheads="1"/>
          </p:cNvSpPr>
          <p:nvPr>
            <p:ph type="title"/>
          </p:nvPr>
        </p:nvSpPr>
        <p:spPr/>
        <p:txBody>
          <a:bodyPr/>
          <a:lstStyle/>
          <a:p>
            <a:r>
              <a:rPr lang="en-US" altLang="en-US"/>
              <a:t>Hardware Virtualization techniques</a:t>
            </a:r>
          </a:p>
        </p:txBody>
      </p:sp>
      <p:sp>
        <p:nvSpPr>
          <p:cNvPr id="71683" name="Content Placeholder 2">
            <a:extLst>
              <a:ext uri="{FF2B5EF4-FFF2-40B4-BE49-F238E27FC236}">
                <a16:creationId xmlns:a16="http://schemas.microsoft.com/office/drawing/2014/main" id="{6D39B4A3-FD05-46F1-AB35-E777E638D552}"/>
              </a:ext>
            </a:extLst>
          </p:cNvPr>
          <p:cNvSpPr>
            <a:spLocks noGrp="1" noChangeArrowheads="1"/>
          </p:cNvSpPr>
          <p:nvPr>
            <p:ph idx="1"/>
          </p:nvPr>
        </p:nvSpPr>
        <p:spPr>
          <a:xfrm>
            <a:off x="1371600" y="1708150"/>
            <a:ext cx="9601200" cy="4159250"/>
          </a:xfrm>
        </p:spPr>
        <p:txBody>
          <a:bodyPr/>
          <a:lstStyle/>
          <a:p>
            <a:r>
              <a:rPr lang="en-US" altLang="en-US"/>
              <a:t>Hardware-assisted Virtualization</a:t>
            </a:r>
          </a:p>
          <a:p>
            <a:pPr lvl="1"/>
            <a:r>
              <a:rPr lang="en-US" altLang="en-US"/>
              <a:t>Hardware provides architectural support for building a virtual machine manager able to run a guest operating system in complete isolation</a:t>
            </a:r>
            <a:endParaRPr lang="en-US" altLang="en-US" sz="1600"/>
          </a:p>
          <a:p>
            <a:pPr lvl="1"/>
            <a:r>
              <a:rPr lang="en-US" altLang="en-US"/>
              <a:t>Present examples are extensions to x86-64 bit architecture introduced with Intel VT (Vanderpool) and AMD V (Pacifica)</a:t>
            </a:r>
          </a:p>
          <a:p>
            <a:r>
              <a:rPr lang="en-US" altLang="en-US"/>
              <a:t>Full Virtualization</a:t>
            </a:r>
          </a:p>
          <a:p>
            <a:pPr lvl="1"/>
            <a:r>
              <a:rPr lang="en-US" altLang="en-US"/>
              <a:t>Ability of running a program on top of a virtual machine directly and without any modification, as if it were run on the raw hardware</a:t>
            </a:r>
          </a:p>
          <a:p>
            <a:pPr lvl="1"/>
            <a:r>
              <a:rPr lang="en-US" altLang="en-US"/>
              <a:t>Complete emulation of the underlying hardware</a:t>
            </a:r>
          </a:p>
          <a:p>
            <a:pPr lvl="1"/>
            <a:r>
              <a:rPr lang="en-US" altLang="en-US" i="0"/>
              <a:t>The guest OS is not aware it is being virtualized and requires no modification. ... VMware's virtualization products such as VMWare ESXi and Microsoft Virtual Server are examples of full virtualization.</a:t>
            </a:r>
            <a:endParaRPr lang="en-US"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DFE469AF-54CA-44C8-B446-208DC0100EC0}"/>
              </a:ext>
            </a:extLst>
          </p:cNvPr>
          <p:cNvSpPr>
            <a:spLocks noGrp="1" noChangeArrowheads="1"/>
          </p:cNvSpPr>
          <p:nvPr>
            <p:ph type="title"/>
          </p:nvPr>
        </p:nvSpPr>
        <p:spPr>
          <a:xfrm>
            <a:off x="3276600" y="76200"/>
            <a:ext cx="7239000" cy="1143000"/>
          </a:xfrm>
        </p:spPr>
        <p:txBody>
          <a:bodyPr/>
          <a:lstStyle/>
          <a:p>
            <a:r>
              <a:rPr lang="en-GB" altLang="en-US"/>
              <a:t>Cloud Summary</a:t>
            </a:r>
          </a:p>
        </p:txBody>
      </p:sp>
      <p:sp>
        <p:nvSpPr>
          <p:cNvPr id="7171" name="Content Placeholder 2">
            <a:extLst>
              <a:ext uri="{FF2B5EF4-FFF2-40B4-BE49-F238E27FC236}">
                <a16:creationId xmlns:a16="http://schemas.microsoft.com/office/drawing/2014/main" id="{E97EB8C2-95BB-4AE5-B7C4-B62048F2D01D}"/>
              </a:ext>
            </a:extLst>
          </p:cNvPr>
          <p:cNvSpPr>
            <a:spLocks noGrp="1"/>
          </p:cNvSpPr>
          <p:nvPr>
            <p:ph idx="1"/>
          </p:nvPr>
        </p:nvSpPr>
        <p:spPr>
          <a:xfrm>
            <a:off x="1981200" y="1295400"/>
            <a:ext cx="8229600" cy="4830763"/>
          </a:xfrm>
        </p:spPr>
        <p:txBody>
          <a:bodyPr rtlCol="0">
            <a:normAutofit lnSpcReduction="10000"/>
          </a:bodyPr>
          <a:lstStyle/>
          <a:p>
            <a:pPr marL="384048" indent="-384048" fontAlgn="auto">
              <a:defRPr/>
            </a:pPr>
            <a:r>
              <a:rPr lang="en-GB" altLang="en-US" sz="2800"/>
              <a:t>Cloud computing is an umbrella term used to refer to Internet based development and services</a:t>
            </a:r>
          </a:p>
          <a:p>
            <a:pPr marL="384048" indent="-384048" fontAlgn="auto">
              <a:defRPr/>
            </a:pPr>
            <a:endParaRPr lang="en-GB" altLang="en-US" sz="2800"/>
          </a:p>
          <a:p>
            <a:pPr marL="384048" indent="-384048" fontAlgn="auto">
              <a:defRPr/>
            </a:pPr>
            <a:r>
              <a:rPr lang="en-GB" altLang="en-US" sz="2800"/>
              <a:t>A number of characteristics define cloud data, applications services and infrastructure:</a:t>
            </a:r>
          </a:p>
          <a:p>
            <a:pPr lvl="1" indent="-384048" fontAlgn="auto">
              <a:defRPr/>
            </a:pPr>
            <a:r>
              <a:rPr lang="en-GB" altLang="en-US" sz="2400" b="1"/>
              <a:t>Remotely hosted</a:t>
            </a:r>
            <a:r>
              <a:rPr lang="en-GB" altLang="en-US" sz="2400"/>
              <a:t>: Services or data are hosted on remote infrastructure. </a:t>
            </a:r>
          </a:p>
          <a:p>
            <a:pPr lvl="1" indent="-384048" fontAlgn="auto">
              <a:defRPr/>
            </a:pPr>
            <a:r>
              <a:rPr lang="en-GB" altLang="en-US" sz="2400" b="1"/>
              <a:t>Ubiquitous</a:t>
            </a:r>
            <a:r>
              <a:rPr lang="en-GB" altLang="en-US" sz="2400"/>
              <a:t>: Services or data are available from anywhere.</a:t>
            </a:r>
          </a:p>
          <a:p>
            <a:pPr lvl="1" indent="-384048" fontAlgn="auto">
              <a:defRPr/>
            </a:pPr>
            <a:r>
              <a:rPr lang="en-GB" altLang="en-US" sz="2400" b="1"/>
              <a:t>Commodified</a:t>
            </a:r>
            <a:r>
              <a:rPr lang="en-GB" altLang="en-US" sz="2400"/>
              <a:t>: The result is a utility computing model similar to traditional that of traditional utilities, like gas and electricity - you pay for what you would want!</a:t>
            </a:r>
          </a:p>
          <a:p>
            <a:pPr marL="384048" indent="-384048" fontAlgn="auto">
              <a:defRPr/>
            </a:pPr>
            <a:endParaRPr lang="en-GB" altLang="en-US" sz="2800"/>
          </a:p>
        </p:txBody>
      </p:sp>
      <p:sp>
        <p:nvSpPr>
          <p:cNvPr id="13316" name="Slide Number Placeholder 4">
            <a:extLst>
              <a:ext uri="{FF2B5EF4-FFF2-40B4-BE49-F238E27FC236}">
                <a16:creationId xmlns:a16="http://schemas.microsoft.com/office/drawing/2014/main" id="{3C9B3D57-2BEE-43CF-9129-C21B1A0EC57E}"/>
              </a:ext>
            </a:extLst>
          </p:cNvPr>
          <p:cNvSpPr>
            <a:spLocks noGrp="1"/>
          </p:cNvSpPr>
          <p:nvPr>
            <p:ph type="sldNum" sz="quarter" idx="12"/>
          </p:nvPr>
        </p:nvSpPr>
        <p:spPr bwMode="auto">
          <a:xfrm>
            <a:off x="1390650" y="6453188"/>
            <a:ext cx="1204913" cy="4048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Franklin Gothic Book" panose="020B0503020102020204" pitchFamily="34" charset="0"/>
              </a:defRPr>
            </a:lvl1pPr>
            <a:lvl2pPr marL="742950" indent="-285750">
              <a:defRPr>
                <a:solidFill>
                  <a:schemeClr val="tx1"/>
                </a:solidFill>
                <a:latin typeface="Franklin Gothic Book" panose="020B0503020102020204" pitchFamily="34" charset="0"/>
              </a:defRPr>
            </a:lvl2pPr>
            <a:lvl3pPr marL="1143000" indent="-228600">
              <a:defRPr>
                <a:solidFill>
                  <a:schemeClr val="tx1"/>
                </a:solidFill>
                <a:latin typeface="Franklin Gothic Book" panose="020B0503020102020204" pitchFamily="34" charset="0"/>
              </a:defRPr>
            </a:lvl3pPr>
            <a:lvl4pPr marL="1600200" indent="-228600">
              <a:defRPr>
                <a:solidFill>
                  <a:schemeClr val="tx1"/>
                </a:solidFill>
                <a:latin typeface="Franklin Gothic Book" panose="020B0503020102020204" pitchFamily="34" charset="0"/>
              </a:defRPr>
            </a:lvl4pPr>
            <a:lvl5pPr marL="2057400" indent="-228600">
              <a:defRPr>
                <a:solidFill>
                  <a:schemeClr val="tx1"/>
                </a:solidFill>
                <a:latin typeface="Franklin Gothic Book" panose="020B0503020102020204" pitchFamily="34" charset="0"/>
              </a:defRPr>
            </a:lvl5pPr>
            <a:lvl6pPr marL="2514600" indent="-228600" defTabSz="457200" fontAlgn="base">
              <a:spcBef>
                <a:spcPct val="0"/>
              </a:spcBef>
              <a:spcAft>
                <a:spcPct val="0"/>
              </a:spcAft>
              <a:defRPr>
                <a:solidFill>
                  <a:schemeClr val="tx1"/>
                </a:solidFill>
                <a:latin typeface="Franklin Gothic Book" panose="020B0503020102020204" pitchFamily="34" charset="0"/>
              </a:defRPr>
            </a:lvl6pPr>
            <a:lvl7pPr marL="2971800" indent="-228600" defTabSz="457200" fontAlgn="base">
              <a:spcBef>
                <a:spcPct val="0"/>
              </a:spcBef>
              <a:spcAft>
                <a:spcPct val="0"/>
              </a:spcAft>
              <a:defRPr>
                <a:solidFill>
                  <a:schemeClr val="tx1"/>
                </a:solidFill>
                <a:latin typeface="Franklin Gothic Book" panose="020B0503020102020204" pitchFamily="34" charset="0"/>
              </a:defRPr>
            </a:lvl7pPr>
            <a:lvl8pPr marL="3429000" indent="-228600" defTabSz="457200" fontAlgn="base">
              <a:spcBef>
                <a:spcPct val="0"/>
              </a:spcBef>
              <a:spcAft>
                <a:spcPct val="0"/>
              </a:spcAft>
              <a:defRPr>
                <a:solidFill>
                  <a:schemeClr val="tx1"/>
                </a:solidFill>
                <a:latin typeface="Franklin Gothic Book" panose="020B0503020102020204" pitchFamily="34" charset="0"/>
              </a:defRPr>
            </a:lvl8pPr>
            <a:lvl9pPr marL="3886200" indent="-228600" defTabSz="457200" fontAlgn="base">
              <a:spcBef>
                <a:spcPct val="0"/>
              </a:spcBef>
              <a:spcAft>
                <a:spcPct val="0"/>
              </a:spcAft>
              <a:defRPr>
                <a:solidFill>
                  <a:schemeClr val="tx1"/>
                </a:solidFill>
                <a:latin typeface="Franklin Gothic Book" panose="020B0503020102020204" pitchFamily="34" charset="0"/>
              </a:defRPr>
            </a:lvl9pPr>
          </a:lstStyle>
          <a:p>
            <a:pPr algn="l" eaLnBrk="0" fontAlgn="base" hangingPunct="0">
              <a:spcBef>
                <a:spcPct val="0"/>
              </a:spcBef>
              <a:spcAft>
                <a:spcPct val="0"/>
              </a:spcAft>
            </a:pPr>
            <a:fld id="{E7E7E030-E461-47EA-92FE-518AF1F779DD}" type="slidenum">
              <a:rPr lang="en-GB" altLang="en-US">
                <a:solidFill>
                  <a:schemeClr val="bg1"/>
                </a:solidFill>
                <a:latin typeface="Comic Sans MS" panose="030F0702030302020204" pitchFamily="66" charset="0"/>
                <a:ea typeface="ＭＳ Ｐゴシック" panose="020B0600070205080204" pitchFamily="34" charset="-128"/>
              </a:rPr>
              <a:pPr algn="l" eaLnBrk="0" fontAlgn="base" hangingPunct="0">
                <a:spcBef>
                  <a:spcPct val="0"/>
                </a:spcBef>
                <a:spcAft>
                  <a:spcPct val="0"/>
                </a:spcAft>
              </a:pPr>
              <a:t>6</a:t>
            </a:fld>
            <a:endParaRPr lang="en-GB" altLang="en-US">
              <a:solidFill>
                <a:schemeClr val="bg1"/>
              </a:solidFill>
              <a:latin typeface="Comic Sans MS" panose="030F0702030302020204" pitchFamily="66" charset="0"/>
              <a:ea typeface="ＭＳ Ｐゴシック" panose="020B0600070205080204"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nodeType="clickEffect">
                                  <p:stCondLst>
                                    <p:cond delay="0"/>
                                  </p:stCondLst>
                                  <p:childTnLst>
                                    <p:set>
                                      <p:cBhvr>
                                        <p:cTn id="6" dur="1" fill="hold">
                                          <p:stCondLst>
                                            <p:cond delay="0"/>
                                          </p:stCondLst>
                                        </p:cTn>
                                        <p:tgtEl>
                                          <p:spTgt spid="7171">
                                            <p:txEl>
                                              <p:pRg st="3" end="3"/>
                                            </p:txEl>
                                          </p:spTgt>
                                        </p:tgtEl>
                                        <p:attrNameLst>
                                          <p:attrName>style.visibility</p:attrName>
                                        </p:attrNameLst>
                                      </p:cBhvr>
                                      <p:to>
                                        <p:strVal val="visible"/>
                                      </p:to>
                                    </p:set>
                                    <p:animEffect transition="in" filter="randombar(horizontal)">
                                      <p:cBhvr>
                                        <p:cTn id="7" dur="500"/>
                                        <p:tgtEl>
                                          <p:spTgt spid="7171">
                                            <p:txEl>
                                              <p:pRg st="3" end="3"/>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7171">
                                            <p:txEl>
                                              <p:pRg st="4" end="4"/>
                                            </p:txEl>
                                          </p:spTgt>
                                        </p:tgtEl>
                                        <p:attrNameLst>
                                          <p:attrName>style.visibility</p:attrName>
                                        </p:attrNameLst>
                                      </p:cBhvr>
                                      <p:to>
                                        <p:strVal val="visible"/>
                                      </p:to>
                                    </p:set>
                                    <p:animEffect transition="in" filter="randombar(horizontal)">
                                      <p:cBhvr>
                                        <p:cTn id="10" dur="500"/>
                                        <p:tgtEl>
                                          <p:spTgt spid="7171">
                                            <p:txEl>
                                              <p:pRg st="4" end="4"/>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7171">
                                            <p:txEl>
                                              <p:pRg st="5" end="5"/>
                                            </p:txEl>
                                          </p:spTgt>
                                        </p:tgtEl>
                                        <p:attrNameLst>
                                          <p:attrName>style.visibility</p:attrName>
                                        </p:attrNameLst>
                                      </p:cBhvr>
                                      <p:to>
                                        <p:strVal val="visible"/>
                                      </p:to>
                                    </p:set>
                                    <p:animEffect transition="in" filter="randombar(horizontal)">
                                      <p:cBhvr>
                                        <p:cTn id="13" dur="500"/>
                                        <p:tgtEl>
                                          <p:spTgt spid="717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a:extLst>
              <a:ext uri="{FF2B5EF4-FFF2-40B4-BE49-F238E27FC236}">
                <a16:creationId xmlns:a16="http://schemas.microsoft.com/office/drawing/2014/main" id="{4599A7E9-D94A-4F25-9268-E125D1B3408F}"/>
              </a:ext>
            </a:extLst>
          </p:cNvPr>
          <p:cNvSpPr>
            <a:spLocks noGrp="1" noChangeArrowheads="1"/>
          </p:cNvSpPr>
          <p:nvPr>
            <p:ph type="title"/>
          </p:nvPr>
        </p:nvSpPr>
        <p:spPr/>
        <p:txBody>
          <a:bodyPr/>
          <a:lstStyle/>
          <a:p>
            <a:r>
              <a:rPr lang="en-US" altLang="en-US"/>
              <a:t>Hardware Virtualization techniques</a:t>
            </a:r>
          </a:p>
        </p:txBody>
      </p:sp>
      <p:sp>
        <p:nvSpPr>
          <p:cNvPr id="72707" name="Content Placeholder 2">
            <a:extLst>
              <a:ext uri="{FF2B5EF4-FFF2-40B4-BE49-F238E27FC236}">
                <a16:creationId xmlns:a16="http://schemas.microsoft.com/office/drawing/2014/main" id="{0FDB845B-1508-4A03-BC8D-7DAFEC43DD26}"/>
              </a:ext>
            </a:extLst>
          </p:cNvPr>
          <p:cNvSpPr>
            <a:spLocks noGrp="1" noChangeArrowheads="1"/>
          </p:cNvSpPr>
          <p:nvPr>
            <p:ph idx="1"/>
          </p:nvPr>
        </p:nvSpPr>
        <p:spPr>
          <a:xfrm>
            <a:off x="1371600" y="1539875"/>
            <a:ext cx="9601200" cy="4860925"/>
          </a:xfrm>
        </p:spPr>
        <p:txBody>
          <a:bodyPr/>
          <a:lstStyle/>
          <a:p>
            <a:r>
              <a:rPr lang="en-US" altLang="en-US"/>
              <a:t>Para-virtualization</a:t>
            </a:r>
          </a:p>
          <a:p>
            <a:pPr lvl="1"/>
            <a:r>
              <a:rPr lang="en-US" altLang="en-US"/>
              <a:t>Not a transparent virtualization solution</a:t>
            </a:r>
          </a:p>
          <a:p>
            <a:pPr lvl="1"/>
            <a:r>
              <a:rPr lang="en-US" altLang="en-US"/>
              <a:t>Capability of execution of performance critical operations directly on the host</a:t>
            </a:r>
          </a:p>
          <a:p>
            <a:pPr lvl="1"/>
            <a:r>
              <a:rPr lang="en-US" altLang="en-US"/>
              <a:t>Initially applied in the IBM VM OS families</a:t>
            </a:r>
            <a:endParaRPr lang="en-US" altLang="en-US" sz="1600"/>
          </a:p>
          <a:p>
            <a:pPr lvl="1"/>
            <a:r>
              <a:rPr lang="en-US" altLang="en-US"/>
              <a:t>Xen hypervisors for Linux-based operating systems</a:t>
            </a:r>
          </a:p>
          <a:p>
            <a:r>
              <a:rPr lang="en-US" altLang="en-US"/>
              <a:t>Partial Virtualization</a:t>
            </a:r>
          </a:p>
          <a:p>
            <a:pPr lvl="1"/>
            <a:r>
              <a:rPr lang="en-US" altLang="en-US"/>
              <a:t>Virtualization is done within a single operating system</a:t>
            </a:r>
          </a:p>
          <a:p>
            <a:pPr lvl="1"/>
            <a:r>
              <a:rPr lang="en-US" altLang="en-US"/>
              <a:t>OS kernel allows for multiple isolated user space instances</a:t>
            </a:r>
          </a:p>
          <a:p>
            <a:pPr lvl="1"/>
            <a:r>
              <a:rPr lang="en-US" altLang="en-US"/>
              <a:t>OS Kernel is responsible for sharing the system resources among instances and for limiting the impact of instances on each other</a:t>
            </a:r>
          </a:p>
          <a:p>
            <a:pPr lvl="1"/>
            <a:r>
              <a:rPr lang="en-US" altLang="en-US"/>
              <a:t>Eg – FreeBSD Jails, IBM Logical Partition (LPAR), SolarisZones and Containers, Parallels Virtuozzo Container</a:t>
            </a:r>
          </a:p>
          <a:p>
            <a:endParaRPr lang="en-US" altLang="en-US"/>
          </a:p>
          <a:p>
            <a:endParaRPr lang="en-US" altLang="en-US"/>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a:extLst>
              <a:ext uri="{FF2B5EF4-FFF2-40B4-BE49-F238E27FC236}">
                <a16:creationId xmlns:a16="http://schemas.microsoft.com/office/drawing/2014/main" id="{46664772-A23F-4CC6-902A-5A801DDB9E4C}"/>
              </a:ext>
            </a:extLst>
          </p:cNvPr>
          <p:cNvSpPr>
            <a:spLocks noGrp="1" noChangeArrowheads="1"/>
          </p:cNvSpPr>
          <p:nvPr>
            <p:ph type="title"/>
          </p:nvPr>
        </p:nvSpPr>
        <p:spPr>
          <a:xfrm>
            <a:off x="1371600" y="685800"/>
            <a:ext cx="9601200" cy="1101725"/>
          </a:xfrm>
        </p:spPr>
        <p:txBody>
          <a:bodyPr/>
          <a:lstStyle/>
          <a:p>
            <a:r>
              <a:rPr lang="en-US" altLang="en-US"/>
              <a:t>Benefits of Using Cloud Computing</a:t>
            </a:r>
          </a:p>
        </p:txBody>
      </p:sp>
      <p:sp>
        <p:nvSpPr>
          <p:cNvPr id="3" name="Content Placeholder 2">
            <a:extLst>
              <a:ext uri="{FF2B5EF4-FFF2-40B4-BE49-F238E27FC236}">
                <a16:creationId xmlns:a16="http://schemas.microsoft.com/office/drawing/2014/main" id="{2F976B8D-1BCE-4E48-8C1A-78BAE18426B0}"/>
              </a:ext>
            </a:extLst>
          </p:cNvPr>
          <p:cNvSpPr>
            <a:spLocks noGrp="1"/>
          </p:cNvSpPr>
          <p:nvPr>
            <p:ph idx="1"/>
          </p:nvPr>
        </p:nvSpPr>
        <p:spPr>
          <a:xfrm>
            <a:off x="1371600" y="1849438"/>
            <a:ext cx="9601200" cy="4017962"/>
          </a:xfrm>
        </p:spPr>
        <p:txBody>
          <a:bodyPr rtlCol="0">
            <a:noAutofit/>
          </a:bodyPr>
          <a:lstStyle/>
          <a:p>
            <a:pPr marL="384048" indent="-384048" fontAlgn="auto">
              <a:defRPr/>
            </a:pPr>
            <a:r>
              <a:rPr lang="en-US" sz="2400" dirty="0"/>
              <a:t>Cost Saving : </a:t>
            </a:r>
          </a:p>
          <a:p>
            <a:pPr lvl="1" indent="-384048" fontAlgn="auto">
              <a:defRPr/>
            </a:pPr>
            <a:r>
              <a:rPr lang="en-AU" sz="2400" dirty="0"/>
              <a:t>With cloud computing, you can save substantial capital costs with zero in-house server storage and application requirements.</a:t>
            </a:r>
          </a:p>
          <a:p>
            <a:pPr marL="384048" lvl="1" indent="-384048" fontAlgn="auto">
              <a:spcBef>
                <a:spcPts val="1000"/>
              </a:spcBef>
              <a:buFont typeface="Franklin Gothic Book" panose="020B0503020102020204" pitchFamily="34" charset="0"/>
              <a:buChar char="■"/>
              <a:defRPr/>
            </a:pPr>
            <a:r>
              <a:rPr lang="en-AU" sz="2400" dirty="0"/>
              <a:t>Reliability : </a:t>
            </a:r>
          </a:p>
          <a:p>
            <a:pPr marL="841248" lvl="2" indent="-384048" fontAlgn="auto">
              <a:spcBef>
                <a:spcPts val="1000"/>
              </a:spcBef>
              <a:defRPr/>
            </a:pPr>
            <a:r>
              <a:rPr lang="en-AU" sz="2400" dirty="0"/>
              <a:t>cloud computing is much more reliable and consistent than in-house IT infrastructure.</a:t>
            </a:r>
          </a:p>
          <a:p>
            <a:pPr marL="384048" indent="-384048" fontAlgn="auto">
              <a:defRPr/>
            </a:pPr>
            <a:r>
              <a:rPr lang="en-AU" sz="2400" dirty="0"/>
              <a:t>Fresh Software : </a:t>
            </a:r>
          </a:p>
          <a:p>
            <a:pPr lvl="1" indent="-384048" fontAlgn="auto">
              <a:defRPr/>
            </a:pPr>
            <a:r>
              <a:rPr lang="en-AU" sz="2400" i="0" dirty="0"/>
              <a:t>The latest versions of the applications needed to run the business are made available to all customers as soon as they’re released.</a:t>
            </a:r>
            <a:endParaRPr lang="en-AU" sz="2400"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a:extLst>
              <a:ext uri="{FF2B5EF4-FFF2-40B4-BE49-F238E27FC236}">
                <a16:creationId xmlns:a16="http://schemas.microsoft.com/office/drawing/2014/main" id="{58B65744-46AD-4C91-B8AA-640FF9F71246}"/>
              </a:ext>
            </a:extLst>
          </p:cNvPr>
          <p:cNvSpPr>
            <a:spLocks noGrp="1" noChangeArrowheads="1"/>
          </p:cNvSpPr>
          <p:nvPr>
            <p:ph type="title"/>
          </p:nvPr>
        </p:nvSpPr>
        <p:spPr/>
        <p:txBody>
          <a:bodyPr/>
          <a:lstStyle/>
          <a:p>
            <a:r>
              <a:rPr lang="en-US" altLang="en-US"/>
              <a:t>Benefits of Using Cloud Computing</a:t>
            </a:r>
          </a:p>
        </p:txBody>
      </p:sp>
      <p:sp>
        <p:nvSpPr>
          <p:cNvPr id="74755" name="Content Placeholder 2">
            <a:extLst>
              <a:ext uri="{FF2B5EF4-FFF2-40B4-BE49-F238E27FC236}">
                <a16:creationId xmlns:a16="http://schemas.microsoft.com/office/drawing/2014/main" id="{12CF4908-E8F2-4B79-95DE-13269693256C}"/>
              </a:ext>
            </a:extLst>
          </p:cNvPr>
          <p:cNvSpPr>
            <a:spLocks noGrp="1" noChangeArrowheads="1"/>
          </p:cNvSpPr>
          <p:nvPr>
            <p:ph idx="1"/>
          </p:nvPr>
        </p:nvSpPr>
        <p:spPr>
          <a:xfrm>
            <a:off x="1371600" y="1746250"/>
            <a:ext cx="9601200" cy="4121150"/>
          </a:xfrm>
        </p:spPr>
        <p:txBody>
          <a:bodyPr/>
          <a:lstStyle/>
          <a:p>
            <a:r>
              <a:rPr lang="en-AU" altLang="en-US" sz="2400"/>
              <a:t>Improved Mobility :</a:t>
            </a:r>
          </a:p>
          <a:p>
            <a:pPr lvl="1"/>
            <a:r>
              <a:rPr lang="en-AU" altLang="en-US" sz="2400" i="0"/>
              <a:t>Data and applications are available to employees no matter where they are in the world.</a:t>
            </a:r>
            <a:endParaRPr lang="en-AU" altLang="en-US" sz="2400"/>
          </a:p>
          <a:p>
            <a:r>
              <a:rPr lang="en-AU" altLang="en-US" sz="2400"/>
              <a:t>Flexible Capability :</a:t>
            </a:r>
          </a:p>
          <a:p>
            <a:pPr lvl="1"/>
            <a:r>
              <a:rPr lang="en-AU" altLang="en-US" sz="2400" i="0"/>
              <a:t>Cloud is the flexible facility that can be turned up, down or off depending upon circumstances.</a:t>
            </a:r>
            <a:endParaRPr lang="en-AU" altLang="en-US" sz="2400"/>
          </a:p>
          <a:p>
            <a:r>
              <a:rPr lang="en-AU" altLang="en-US" sz="2400"/>
              <a:t>Less Environmental impact :</a:t>
            </a:r>
          </a:p>
          <a:p>
            <a:pPr lvl="1"/>
            <a:r>
              <a:rPr lang="en-AU" altLang="en-US" sz="2400" i="0"/>
              <a:t>With fewer data centres worldwide and more efficient operations, we are collectively having less of an impact on the environment.</a:t>
            </a:r>
            <a:endParaRPr lang="en-AU" altLang="en-US" sz="2400"/>
          </a:p>
          <a:p>
            <a:endParaRPr lang="en-US" altLang="en-US"/>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a:extLst>
              <a:ext uri="{FF2B5EF4-FFF2-40B4-BE49-F238E27FC236}">
                <a16:creationId xmlns:a16="http://schemas.microsoft.com/office/drawing/2014/main" id="{F13756AE-E226-49A1-A714-E99484D30CF0}"/>
              </a:ext>
            </a:extLst>
          </p:cNvPr>
          <p:cNvSpPr>
            <a:spLocks noGrp="1" noChangeArrowheads="1"/>
          </p:cNvSpPr>
          <p:nvPr>
            <p:ph type="title"/>
          </p:nvPr>
        </p:nvSpPr>
        <p:spPr>
          <a:xfrm>
            <a:off x="1371600" y="685800"/>
            <a:ext cx="9601200" cy="1058863"/>
          </a:xfrm>
        </p:spPr>
        <p:txBody>
          <a:bodyPr/>
          <a:lstStyle/>
          <a:p>
            <a:r>
              <a:rPr lang="en-US" altLang="en-US"/>
              <a:t>Legal issues in Using Cloud Models</a:t>
            </a:r>
          </a:p>
        </p:txBody>
      </p:sp>
      <p:sp>
        <p:nvSpPr>
          <p:cNvPr id="3" name="Content Placeholder 2">
            <a:extLst>
              <a:ext uri="{FF2B5EF4-FFF2-40B4-BE49-F238E27FC236}">
                <a16:creationId xmlns:a16="http://schemas.microsoft.com/office/drawing/2014/main" id="{B960BFC4-C330-412D-BF8A-7D52D8B97A0A}"/>
              </a:ext>
            </a:extLst>
          </p:cNvPr>
          <p:cNvSpPr>
            <a:spLocks noGrp="1"/>
          </p:cNvSpPr>
          <p:nvPr>
            <p:ph idx="1"/>
          </p:nvPr>
        </p:nvSpPr>
        <p:spPr>
          <a:xfrm>
            <a:off x="1371600" y="1744663"/>
            <a:ext cx="9601200" cy="4122737"/>
          </a:xfrm>
        </p:spPr>
        <p:txBody>
          <a:bodyPr rtlCol="0">
            <a:normAutofit lnSpcReduction="10000"/>
          </a:bodyPr>
          <a:lstStyle/>
          <a:p>
            <a:pPr marL="384048" indent="-384048" fontAlgn="auto">
              <a:defRPr/>
            </a:pPr>
            <a:r>
              <a:rPr lang="en-US" sz="2400" dirty="0"/>
              <a:t>Addressing Privacy and Security Concerns</a:t>
            </a:r>
          </a:p>
          <a:p>
            <a:pPr lvl="1" indent="-384048" fontAlgn="auto">
              <a:defRPr/>
            </a:pPr>
            <a:r>
              <a:rPr lang="en-US" sz="2400" i="0" dirty="0"/>
              <a:t>The cloud model has been highly criticized for risk of data privacy and security breaches. many countries throughout the world, there are numerous privacy laws at both the Federal and local (state or provincial) levels.</a:t>
            </a:r>
            <a:endParaRPr lang="en-US" sz="2400" dirty="0"/>
          </a:p>
          <a:p>
            <a:pPr marL="384048" indent="-384048" fontAlgn="auto">
              <a:defRPr/>
            </a:pPr>
            <a:r>
              <a:rPr lang="en-US" sz="2400" dirty="0"/>
              <a:t>Cloud computing contracts and cloud outages</a:t>
            </a:r>
          </a:p>
          <a:p>
            <a:pPr lvl="1" indent="-384048" fontAlgn="auto">
              <a:defRPr/>
            </a:pPr>
            <a:r>
              <a:rPr lang="en-US" sz="2400" i="0" dirty="0"/>
              <a:t>When a cloud service goes down, users lose access to their data and therefore  may be unable to provide services to their customers. When is a cloud user compensated for the loss of service, and to what extent?  Users need to examine how cloud computing contracts account for cloud outages.</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a:extLst>
              <a:ext uri="{FF2B5EF4-FFF2-40B4-BE49-F238E27FC236}">
                <a16:creationId xmlns:a16="http://schemas.microsoft.com/office/drawing/2014/main" id="{25869BB5-52D9-45B2-9F40-707B3DA61180}"/>
              </a:ext>
            </a:extLst>
          </p:cNvPr>
          <p:cNvSpPr>
            <a:spLocks noGrp="1" noChangeArrowheads="1"/>
          </p:cNvSpPr>
          <p:nvPr>
            <p:ph type="title"/>
          </p:nvPr>
        </p:nvSpPr>
        <p:spPr>
          <a:xfrm>
            <a:off x="3276600" y="76200"/>
            <a:ext cx="7239000" cy="1143000"/>
          </a:xfrm>
        </p:spPr>
        <p:txBody>
          <a:bodyPr/>
          <a:lstStyle/>
          <a:p>
            <a:r>
              <a:rPr lang="en-US" altLang="en-US" sz="4000"/>
              <a:t>Cloud Computing Characteristics</a:t>
            </a:r>
          </a:p>
        </p:txBody>
      </p:sp>
      <p:sp>
        <p:nvSpPr>
          <p:cNvPr id="76803" name="Slide Number Placeholder 5">
            <a:extLst>
              <a:ext uri="{FF2B5EF4-FFF2-40B4-BE49-F238E27FC236}">
                <a16:creationId xmlns:a16="http://schemas.microsoft.com/office/drawing/2014/main" id="{4056B6EE-B253-43D1-9E21-5DD9727FA0F1}"/>
              </a:ext>
            </a:extLst>
          </p:cNvPr>
          <p:cNvSpPr>
            <a:spLocks noGrp="1"/>
          </p:cNvSpPr>
          <p:nvPr>
            <p:ph type="sldNum" sz="quarter" idx="12"/>
          </p:nvPr>
        </p:nvSpPr>
        <p:spPr bwMode="auto">
          <a:xfrm>
            <a:off x="1390650" y="6453188"/>
            <a:ext cx="1204913" cy="4048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Franklin Gothic Book" panose="020B0503020102020204" pitchFamily="34" charset="0"/>
              </a:defRPr>
            </a:lvl1pPr>
            <a:lvl2pPr marL="742950" indent="-285750">
              <a:defRPr>
                <a:solidFill>
                  <a:schemeClr val="tx1"/>
                </a:solidFill>
                <a:latin typeface="Franklin Gothic Book" panose="020B0503020102020204" pitchFamily="34" charset="0"/>
              </a:defRPr>
            </a:lvl2pPr>
            <a:lvl3pPr marL="1143000" indent="-228600">
              <a:defRPr>
                <a:solidFill>
                  <a:schemeClr val="tx1"/>
                </a:solidFill>
                <a:latin typeface="Franklin Gothic Book" panose="020B0503020102020204" pitchFamily="34" charset="0"/>
              </a:defRPr>
            </a:lvl3pPr>
            <a:lvl4pPr marL="1600200" indent="-228600">
              <a:defRPr>
                <a:solidFill>
                  <a:schemeClr val="tx1"/>
                </a:solidFill>
                <a:latin typeface="Franklin Gothic Book" panose="020B0503020102020204" pitchFamily="34" charset="0"/>
              </a:defRPr>
            </a:lvl4pPr>
            <a:lvl5pPr marL="2057400" indent="-228600">
              <a:defRPr>
                <a:solidFill>
                  <a:schemeClr val="tx1"/>
                </a:solidFill>
                <a:latin typeface="Franklin Gothic Book" panose="020B0503020102020204" pitchFamily="34" charset="0"/>
              </a:defRPr>
            </a:lvl5pPr>
            <a:lvl6pPr marL="2514600" indent="-228600" defTabSz="457200" fontAlgn="base">
              <a:spcBef>
                <a:spcPct val="0"/>
              </a:spcBef>
              <a:spcAft>
                <a:spcPct val="0"/>
              </a:spcAft>
              <a:defRPr>
                <a:solidFill>
                  <a:schemeClr val="tx1"/>
                </a:solidFill>
                <a:latin typeface="Franklin Gothic Book" panose="020B0503020102020204" pitchFamily="34" charset="0"/>
              </a:defRPr>
            </a:lvl6pPr>
            <a:lvl7pPr marL="2971800" indent="-228600" defTabSz="457200" fontAlgn="base">
              <a:spcBef>
                <a:spcPct val="0"/>
              </a:spcBef>
              <a:spcAft>
                <a:spcPct val="0"/>
              </a:spcAft>
              <a:defRPr>
                <a:solidFill>
                  <a:schemeClr val="tx1"/>
                </a:solidFill>
                <a:latin typeface="Franklin Gothic Book" panose="020B0503020102020204" pitchFamily="34" charset="0"/>
              </a:defRPr>
            </a:lvl7pPr>
            <a:lvl8pPr marL="3429000" indent="-228600" defTabSz="457200" fontAlgn="base">
              <a:spcBef>
                <a:spcPct val="0"/>
              </a:spcBef>
              <a:spcAft>
                <a:spcPct val="0"/>
              </a:spcAft>
              <a:defRPr>
                <a:solidFill>
                  <a:schemeClr val="tx1"/>
                </a:solidFill>
                <a:latin typeface="Franklin Gothic Book" panose="020B0503020102020204" pitchFamily="34" charset="0"/>
              </a:defRPr>
            </a:lvl8pPr>
            <a:lvl9pPr marL="3886200" indent="-228600" defTabSz="457200" fontAlgn="base">
              <a:spcBef>
                <a:spcPct val="0"/>
              </a:spcBef>
              <a:spcAft>
                <a:spcPct val="0"/>
              </a:spcAft>
              <a:defRPr>
                <a:solidFill>
                  <a:schemeClr val="tx1"/>
                </a:solidFill>
                <a:latin typeface="Franklin Gothic Book" panose="020B0503020102020204" pitchFamily="34" charset="0"/>
              </a:defRPr>
            </a:lvl9pPr>
          </a:lstStyle>
          <a:p>
            <a:pPr algn="l" eaLnBrk="0" fontAlgn="base" hangingPunct="0">
              <a:spcBef>
                <a:spcPct val="0"/>
              </a:spcBef>
              <a:spcAft>
                <a:spcPct val="0"/>
              </a:spcAft>
            </a:pPr>
            <a:fld id="{2C4CEC27-D987-4515-A4BE-8C609FFB493C}" type="slidenum">
              <a:rPr lang="en-US" altLang="en-US">
                <a:solidFill>
                  <a:schemeClr val="bg1"/>
                </a:solidFill>
                <a:latin typeface="Comic Sans MS" panose="030F0702030302020204" pitchFamily="66" charset="0"/>
                <a:ea typeface="ＭＳ Ｐゴシック" panose="020B0600070205080204" pitchFamily="34" charset="-128"/>
              </a:rPr>
              <a:pPr algn="l" eaLnBrk="0" fontAlgn="base" hangingPunct="0">
                <a:spcBef>
                  <a:spcPct val="0"/>
                </a:spcBef>
                <a:spcAft>
                  <a:spcPct val="0"/>
                </a:spcAft>
              </a:pPr>
              <a:t>64</a:t>
            </a:fld>
            <a:endParaRPr lang="en-US" altLang="en-US">
              <a:solidFill>
                <a:schemeClr val="bg1"/>
              </a:solidFill>
              <a:latin typeface="Comic Sans MS" panose="030F0702030302020204" pitchFamily="66" charset="0"/>
              <a:ea typeface="ＭＳ Ｐゴシック" panose="020B0600070205080204" pitchFamily="34" charset="-128"/>
            </a:endParaRPr>
          </a:p>
        </p:txBody>
      </p:sp>
      <p:sp>
        <p:nvSpPr>
          <p:cNvPr id="5" name="TextBox 14">
            <a:extLst>
              <a:ext uri="{FF2B5EF4-FFF2-40B4-BE49-F238E27FC236}">
                <a16:creationId xmlns:a16="http://schemas.microsoft.com/office/drawing/2014/main" id="{E39B7EE0-9E9E-4AE8-93C7-AD7DC2FE1485}"/>
              </a:ext>
            </a:extLst>
          </p:cNvPr>
          <p:cNvSpPr txBox="1">
            <a:spLocks noChangeArrowheads="1"/>
          </p:cNvSpPr>
          <p:nvPr/>
        </p:nvSpPr>
        <p:spPr bwMode="auto">
          <a:xfrm>
            <a:off x="2519363" y="1219200"/>
            <a:ext cx="29924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auto" hangingPunct="1">
              <a:spcBef>
                <a:spcPts val="0"/>
              </a:spcBef>
              <a:spcAft>
                <a:spcPts val="0"/>
              </a:spcAft>
              <a:defRPr/>
            </a:pPr>
            <a:r>
              <a:rPr lang="en-US" b="1" kern="0" dirty="0">
                <a:solidFill>
                  <a:srgbClr val="000000"/>
                </a:solidFill>
                <a:ea typeface="ＭＳ Ｐゴシック" pitchFamily="-97" charset="-128"/>
              </a:rPr>
              <a:t>Common Characteristics:</a:t>
            </a:r>
          </a:p>
        </p:txBody>
      </p:sp>
      <p:sp>
        <p:nvSpPr>
          <p:cNvPr id="7" name="Rectangle 6">
            <a:extLst>
              <a:ext uri="{FF2B5EF4-FFF2-40B4-BE49-F238E27FC236}">
                <a16:creationId xmlns:a16="http://schemas.microsoft.com/office/drawing/2014/main" id="{B74E0B79-A7A8-4996-9707-5C68474A6079}"/>
              </a:ext>
            </a:extLst>
          </p:cNvPr>
          <p:cNvSpPr/>
          <p:nvPr/>
        </p:nvSpPr>
        <p:spPr bwMode="auto">
          <a:xfrm>
            <a:off x="2419350" y="1828800"/>
            <a:ext cx="6553200" cy="1998663"/>
          </a:xfrm>
          <a:prstGeom prst="rect">
            <a:avLst/>
          </a:prstGeom>
          <a:solidFill>
            <a:schemeClr val="bg1"/>
          </a:solidFill>
          <a:ln w="25400" cap="flat" cmpd="sng" algn="ctr">
            <a:solidFill>
              <a:schemeClr val="bg1"/>
            </a:solidFill>
            <a:prstDash val="solid"/>
          </a:ln>
          <a:effectLst/>
        </p:spPr>
        <p:txBody>
          <a:bodyPr anchor="ctr"/>
          <a:lstStyle/>
          <a:p>
            <a:pPr algn="ctr" eaLnBrk="1" fontAlgn="auto" hangingPunct="1">
              <a:spcBef>
                <a:spcPts val="0"/>
              </a:spcBef>
              <a:spcAft>
                <a:spcPts val="0"/>
              </a:spcAft>
              <a:defRPr/>
            </a:pPr>
            <a:endParaRPr lang="en-US" kern="0">
              <a:solidFill>
                <a:srgbClr val="FFFFFF"/>
              </a:solidFill>
              <a:latin typeface="Arial"/>
            </a:endParaRPr>
          </a:p>
        </p:txBody>
      </p:sp>
      <p:sp>
        <p:nvSpPr>
          <p:cNvPr id="8" name="Rounded Rectangle 7">
            <a:extLst>
              <a:ext uri="{FF2B5EF4-FFF2-40B4-BE49-F238E27FC236}">
                <a16:creationId xmlns:a16="http://schemas.microsoft.com/office/drawing/2014/main" id="{1B94ECBA-6C59-4BB8-820C-B59F4D662195}"/>
              </a:ext>
            </a:extLst>
          </p:cNvPr>
          <p:cNvSpPr/>
          <p:nvPr/>
        </p:nvSpPr>
        <p:spPr bwMode="auto">
          <a:xfrm>
            <a:off x="2571750" y="3311525"/>
            <a:ext cx="3043238" cy="365125"/>
          </a:xfrm>
          <a:prstGeom prst="roundRect">
            <a:avLst/>
          </a:prstGeom>
          <a:ln/>
        </p:spPr>
        <p:style>
          <a:lnRef idx="1">
            <a:schemeClr val="accent1"/>
          </a:lnRef>
          <a:fillRef idx="2">
            <a:schemeClr val="accent1"/>
          </a:fillRef>
          <a:effectRef idx="1">
            <a:schemeClr val="accent1"/>
          </a:effectRef>
          <a:fontRef idx="minor">
            <a:schemeClr val="dk1"/>
          </a:fontRef>
        </p:style>
        <p:txBody>
          <a:bodyPr anchor="ctr"/>
          <a:lstStyle/>
          <a:p>
            <a:pPr algn="ctr" eaLnBrk="1" fontAlgn="auto" hangingPunct="1">
              <a:spcBef>
                <a:spcPts val="0"/>
              </a:spcBef>
              <a:spcAft>
                <a:spcPts val="0"/>
              </a:spcAft>
              <a:defRPr/>
            </a:pPr>
            <a:r>
              <a:rPr lang="en-US" b="1" kern="0" dirty="0">
                <a:solidFill>
                  <a:srgbClr val="000000"/>
                </a:solidFill>
                <a:latin typeface="Arial"/>
              </a:rPr>
              <a:t>Low Cost Software</a:t>
            </a:r>
          </a:p>
        </p:txBody>
      </p:sp>
      <p:sp>
        <p:nvSpPr>
          <p:cNvPr id="9" name="Rounded Rectangle 8">
            <a:extLst>
              <a:ext uri="{FF2B5EF4-FFF2-40B4-BE49-F238E27FC236}">
                <a16:creationId xmlns:a16="http://schemas.microsoft.com/office/drawing/2014/main" id="{BAAECC18-B6E6-4D8B-8E84-6155896115E5}"/>
              </a:ext>
            </a:extLst>
          </p:cNvPr>
          <p:cNvSpPr/>
          <p:nvPr/>
        </p:nvSpPr>
        <p:spPr bwMode="auto">
          <a:xfrm>
            <a:off x="2552700" y="2819400"/>
            <a:ext cx="3043238" cy="366713"/>
          </a:xfrm>
          <a:prstGeom prst="roundRect">
            <a:avLst/>
          </a:prstGeom>
          <a:ln/>
        </p:spPr>
        <p:style>
          <a:lnRef idx="1">
            <a:schemeClr val="accent1"/>
          </a:lnRef>
          <a:fillRef idx="2">
            <a:schemeClr val="accent1"/>
          </a:fillRef>
          <a:effectRef idx="1">
            <a:schemeClr val="accent1"/>
          </a:effectRef>
          <a:fontRef idx="minor">
            <a:schemeClr val="dk1"/>
          </a:fontRef>
        </p:style>
        <p:txBody>
          <a:bodyPr anchor="ctr"/>
          <a:lstStyle/>
          <a:p>
            <a:pPr algn="ctr" eaLnBrk="1" fontAlgn="auto" hangingPunct="1">
              <a:spcBef>
                <a:spcPts val="0"/>
              </a:spcBef>
              <a:spcAft>
                <a:spcPts val="0"/>
              </a:spcAft>
              <a:defRPr/>
            </a:pPr>
            <a:r>
              <a:rPr lang="en-US" b="1" kern="0" dirty="0">
                <a:solidFill>
                  <a:srgbClr val="000000"/>
                </a:solidFill>
                <a:latin typeface="Arial"/>
              </a:rPr>
              <a:t>Virtualization</a:t>
            </a:r>
          </a:p>
        </p:txBody>
      </p:sp>
      <p:sp>
        <p:nvSpPr>
          <p:cNvPr id="10" name="Rounded Rectangle 9">
            <a:extLst>
              <a:ext uri="{FF2B5EF4-FFF2-40B4-BE49-F238E27FC236}">
                <a16:creationId xmlns:a16="http://schemas.microsoft.com/office/drawing/2014/main" id="{BBB88C83-81E4-4DE9-BBBC-332A75FF9EBA}"/>
              </a:ext>
            </a:extLst>
          </p:cNvPr>
          <p:cNvSpPr/>
          <p:nvPr/>
        </p:nvSpPr>
        <p:spPr bwMode="auto">
          <a:xfrm>
            <a:off x="5770563" y="2819400"/>
            <a:ext cx="3041650" cy="365125"/>
          </a:xfrm>
          <a:prstGeom prst="roundRect">
            <a:avLst/>
          </a:prstGeom>
          <a:ln/>
        </p:spPr>
        <p:style>
          <a:lnRef idx="1">
            <a:schemeClr val="accent1"/>
          </a:lnRef>
          <a:fillRef idx="2">
            <a:schemeClr val="accent1"/>
          </a:fillRef>
          <a:effectRef idx="1">
            <a:schemeClr val="accent1"/>
          </a:effectRef>
          <a:fontRef idx="minor">
            <a:schemeClr val="dk1"/>
          </a:fontRef>
        </p:style>
        <p:txBody>
          <a:bodyPr anchor="ctr"/>
          <a:lstStyle/>
          <a:p>
            <a:pPr algn="ctr" eaLnBrk="1" fontAlgn="auto" hangingPunct="1">
              <a:spcBef>
                <a:spcPts val="0"/>
              </a:spcBef>
              <a:spcAft>
                <a:spcPts val="0"/>
              </a:spcAft>
              <a:defRPr/>
            </a:pPr>
            <a:r>
              <a:rPr lang="en-US" b="1" kern="0" dirty="0">
                <a:solidFill>
                  <a:srgbClr val="000000"/>
                </a:solidFill>
                <a:latin typeface="Arial"/>
              </a:rPr>
              <a:t>Service Orientation</a:t>
            </a:r>
          </a:p>
        </p:txBody>
      </p:sp>
      <p:sp>
        <p:nvSpPr>
          <p:cNvPr id="11" name="Rounded Rectangle 10">
            <a:extLst>
              <a:ext uri="{FF2B5EF4-FFF2-40B4-BE49-F238E27FC236}">
                <a16:creationId xmlns:a16="http://schemas.microsoft.com/office/drawing/2014/main" id="{816CC57C-4447-4A17-B050-2FF2F16DA421}"/>
              </a:ext>
            </a:extLst>
          </p:cNvPr>
          <p:cNvSpPr/>
          <p:nvPr/>
        </p:nvSpPr>
        <p:spPr bwMode="auto">
          <a:xfrm>
            <a:off x="5770563" y="3298825"/>
            <a:ext cx="3041650" cy="365125"/>
          </a:xfrm>
          <a:prstGeom prst="roundRect">
            <a:avLst/>
          </a:prstGeom>
          <a:ln/>
        </p:spPr>
        <p:style>
          <a:lnRef idx="1">
            <a:schemeClr val="accent1"/>
          </a:lnRef>
          <a:fillRef idx="2">
            <a:schemeClr val="accent1"/>
          </a:fillRef>
          <a:effectRef idx="1">
            <a:schemeClr val="accent1"/>
          </a:effectRef>
          <a:fontRef idx="minor">
            <a:schemeClr val="dk1"/>
          </a:fontRef>
        </p:style>
        <p:txBody>
          <a:bodyPr anchor="ctr"/>
          <a:lstStyle/>
          <a:p>
            <a:pPr algn="ctr" eaLnBrk="1" fontAlgn="auto" hangingPunct="1">
              <a:spcBef>
                <a:spcPts val="0"/>
              </a:spcBef>
              <a:spcAft>
                <a:spcPts val="0"/>
              </a:spcAft>
              <a:defRPr/>
            </a:pPr>
            <a:r>
              <a:rPr lang="en-US" b="1" kern="0" dirty="0">
                <a:solidFill>
                  <a:srgbClr val="000000"/>
                </a:solidFill>
                <a:latin typeface="Arial"/>
              </a:rPr>
              <a:t>Advanced Security</a:t>
            </a:r>
          </a:p>
        </p:txBody>
      </p:sp>
      <p:sp>
        <p:nvSpPr>
          <p:cNvPr id="12" name="Rounded Rectangle 11">
            <a:extLst>
              <a:ext uri="{FF2B5EF4-FFF2-40B4-BE49-F238E27FC236}">
                <a16:creationId xmlns:a16="http://schemas.microsoft.com/office/drawing/2014/main" id="{0DCD260C-746F-4039-BAFB-2946FFCCED8A}"/>
              </a:ext>
            </a:extLst>
          </p:cNvPr>
          <p:cNvSpPr/>
          <p:nvPr/>
        </p:nvSpPr>
        <p:spPr>
          <a:xfrm>
            <a:off x="2571750" y="2362200"/>
            <a:ext cx="3043238" cy="320675"/>
          </a:xfrm>
          <a:prstGeom prst="roundRect">
            <a:avLst/>
          </a:prstGeom>
          <a:ln/>
        </p:spPr>
        <p:style>
          <a:lnRef idx="1">
            <a:schemeClr val="accent1"/>
          </a:lnRef>
          <a:fillRef idx="2">
            <a:schemeClr val="accent1"/>
          </a:fillRef>
          <a:effectRef idx="1">
            <a:schemeClr val="accent1"/>
          </a:effectRef>
          <a:fontRef idx="minor">
            <a:schemeClr val="dk1"/>
          </a:fontRef>
        </p:style>
        <p:txBody>
          <a:bodyPr anchor="ctr"/>
          <a:lstStyle/>
          <a:p>
            <a:pPr algn="ctr" eaLnBrk="1" fontAlgn="auto" hangingPunct="1">
              <a:spcBef>
                <a:spcPts val="0"/>
              </a:spcBef>
              <a:spcAft>
                <a:spcPts val="0"/>
              </a:spcAft>
              <a:defRPr/>
            </a:pPr>
            <a:r>
              <a:rPr lang="en-US" b="1" kern="0" dirty="0">
                <a:solidFill>
                  <a:srgbClr val="000000"/>
                </a:solidFill>
                <a:latin typeface="Arial"/>
              </a:rPr>
              <a:t>Homogeneity</a:t>
            </a:r>
          </a:p>
        </p:txBody>
      </p:sp>
      <p:sp>
        <p:nvSpPr>
          <p:cNvPr id="13" name="Rounded Rectangle 12">
            <a:extLst>
              <a:ext uri="{FF2B5EF4-FFF2-40B4-BE49-F238E27FC236}">
                <a16:creationId xmlns:a16="http://schemas.microsoft.com/office/drawing/2014/main" id="{8EA800B3-FBF0-4159-AB9C-9186D04B7CE8}"/>
              </a:ext>
            </a:extLst>
          </p:cNvPr>
          <p:cNvSpPr/>
          <p:nvPr/>
        </p:nvSpPr>
        <p:spPr>
          <a:xfrm>
            <a:off x="2571750" y="1917700"/>
            <a:ext cx="3043238" cy="320675"/>
          </a:xfrm>
          <a:prstGeom prst="roundRect">
            <a:avLst/>
          </a:prstGeom>
          <a:ln/>
        </p:spPr>
        <p:style>
          <a:lnRef idx="1">
            <a:schemeClr val="accent1"/>
          </a:lnRef>
          <a:fillRef idx="2">
            <a:schemeClr val="accent1"/>
          </a:fillRef>
          <a:effectRef idx="1">
            <a:schemeClr val="accent1"/>
          </a:effectRef>
          <a:fontRef idx="minor">
            <a:schemeClr val="dk1"/>
          </a:fontRef>
        </p:style>
        <p:txBody>
          <a:bodyPr anchor="ctr"/>
          <a:lstStyle/>
          <a:p>
            <a:pPr algn="ctr" eaLnBrk="1" fontAlgn="auto" hangingPunct="1">
              <a:spcBef>
                <a:spcPts val="0"/>
              </a:spcBef>
              <a:spcAft>
                <a:spcPts val="0"/>
              </a:spcAft>
              <a:defRPr/>
            </a:pPr>
            <a:r>
              <a:rPr lang="en-US" b="1" kern="0" dirty="0">
                <a:solidFill>
                  <a:srgbClr val="000000"/>
                </a:solidFill>
                <a:latin typeface="Arial"/>
              </a:rPr>
              <a:t>Massive Scale</a:t>
            </a:r>
          </a:p>
        </p:txBody>
      </p:sp>
      <p:sp>
        <p:nvSpPr>
          <p:cNvPr id="14" name="Rounded Rectangle 13">
            <a:extLst>
              <a:ext uri="{FF2B5EF4-FFF2-40B4-BE49-F238E27FC236}">
                <a16:creationId xmlns:a16="http://schemas.microsoft.com/office/drawing/2014/main" id="{D96D7EDC-1115-4163-A5E0-6DAB7FA94738}"/>
              </a:ext>
            </a:extLst>
          </p:cNvPr>
          <p:cNvSpPr/>
          <p:nvPr/>
        </p:nvSpPr>
        <p:spPr>
          <a:xfrm>
            <a:off x="5770563" y="1905000"/>
            <a:ext cx="3041650" cy="320675"/>
          </a:xfrm>
          <a:prstGeom prst="roundRect">
            <a:avLst/>
          </a:prstGeom>
          <a:ln/>
        </p:spPr>
        <p:style>
          <a:lnRef idx="1">
            <a:schemeClr val="accent1"/>
          </a:lnRef>
          <a:fillRef idx="2">
            <a:schemeClr val="accent1"/>
          </a:fillRef>
          <a:effectRef idx="1">
            <a:schemeClr val="accent1"/>
          </a:effectRef>
          <a:fontRef idx="minor">
            <a:schemeClr val="dk1"/>
          </a:fontRef>
        </p:style>
        <p:txBody>
          <a:bodyPr anchor="ctr"/>
          <a:lstStyle/>
          <a:p>
            <a:pPr algn="ctr" eaLnBrk="1" fontAlgn="auto" hangingPunct="1">
              <a:spcBef>
                <a:spcPts val="0"/>
              </a:spcBef>
              <a:spcAft>
                <a:spcPts val="0"/>
              </a:spcAft>
              <a:defRPr/>
            </a:pPr>
            <a:r>
              <a:rPr lang="en-US" b="1" kern="0" dirty="0">
                <a:solidFill>
                  <a:srgbClr val="000000"/>
                </a:solidFill>
                <a:latin typeface="Arial"/>
              </a:rPr>
              <a:t>Resilient Computing</a:t>
            </a:r>
          </a:p>
        </p:txBody>
      </p:sp>
      <p:sp>
        <p:nvSpPr>
          <p:cNvPr id="15" name="Rounded Rectangle 14">
            <a:extLst>
              <a:ext uri="{FF2B5EF4-FFF2-40B4-BE49-F238E27FC236}">
                <a16:creationId xmlns:a16="http://schemas.microsoft.com/office/drawing/2014/main" id="{DCC994F7-B165-4E71-AE9B-8003D1965E3D}"/>
              </a:ext>
            </a:extLst>
          </p:cNvPr>
          <p:cNvSpPr/>
          <p:nvPr/>
        </p:nvSpPr>
        <p:spPr>
          <a:xfrm>
            <a:off x="5770563" y="2362200"/>
            <a:ext cx="3041650" cy="320675"/>
          </a:xfrm>
          <a:prstGeom prst="roundRect">
            <a:avLst/>
          </a:prstGeom>
          <a:ln/>
        </p:spPr>
        <p:style>
          <a:lnRef idx="1">
            <a:schemeClr val="accent1"/>
          </a:lnRef>
          <a:fillRef idx="2">
            <a:schemeClr val="accent1"/>
          </a:fillRef>
          <a:effectRef idx="1">
            <a:schemeClr val="accent1"/>
          </a:effectRef>
          <a:fontRef idx="minor">
            <a:schemeClr val="dk1"/>
          </a:fontRef>
        </p:style>
        <p:txBody>
          <a:bodyPr anchor="ctr"/>
          <a:lstStyle/>
          <a:p>
            <a:pPr algn="ctr" eaLnBrk="1" fontAlgn="auto" hangingPunct="1">
              <a:spcBef>
                <a:spcPts val="0"/>
              </a:spcBef>
              <a:spcAft>
                <a:spcPts val="0"/>
              </a:spcAft>
              <a:defRPr/>
            </a:pPr>
            <a:r>
              <a:rPr lang="en-US" b="1" kern="0" dirty="0">
                <a:solidFill>
                  <a:srgbClr val="000000"/>
                </a:solidFill>
                <a:latin typeface="Arial"/>
              </a:rPr>
              <a:t>Geographic</a:t>
            </a:r>
            <a:r>
              <a:rPr lang="en-US" kern="0" dirty="0">
                <a:solidFill>
                  <a:srgbClr val="000000"/>
                </a:solidFill>
                <a:latin typeface="Arial"/>
              </a:rPr>
              <a:t> </a:t>
            </a:r>
            <a:r>
              <a:rPr lang="en-US" b="1" kern="0" dirty="0">
                <a:solidFill>
                  <a:srgbClr val="000000"/>
                </a:solidFill>
                <a:latin typeface="Arial"/>
              </a:rPr>
              <a:t>Distribution</a:t>
            </a:r>
          </a:p>
        </p:txBody>
      </p:sp>
      <p:sp>
        <p:nvSpPr>
          <p:cNvPr id="28" name="TextBox 14">
            <a:extLst>
              <a:ext uri="{FF2B5EF4-FFF2-40B4-BE49-F238E27FC236}">
                <a16:creationId xmlns:a16="http://schemas.microsoft.com/office/drawing/2014/main" id="{101504A7-5D3C-49BD-9880-2CE423B36617}"/>
              </a:ext>
            </a:extLst>
          </p:cNvPr>
          <p:cNvSpPr txBox="1">
            <a:spLocks noChangeArrowheads="1"/>
          </p:cNvSpPr>
          <p:nvPr/>
        </p:nvSpPr>
        <p:spPr bwMode="auto">
          <a:xfrm>
            <a:off x="2436813" y="4033838"/>
            <a:ext cx="30067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auto" hangingPunct="1">
              <a:spcBef>
                <a:spcPts val="0"/>
              </a:spcBef>
              <a:spcAft>
                <a:spcPts val="0"/>
              </a:spcAft>
              <a:defRPr/>
            </a:pPr>
            <a:r>
              <a:rPr lang="en-US" b="1" kern="0" dirty="0">
                <a:solidFill>
                  <a:srgbClr val="000000"/>
                </a:solidFill>
                <a:ea typeface="ＭＳ Ｐゴシック" pitchFamily="-97" charset="-128"/>
              </a:rPr>
              <a:t>Essential Characteristics:</a:t>
            </a:r>
          </a:p>
        </p:txBody>
      </p:sp>
      <p:sp>
        <p:nvSpPr>
          <p:cNvPr id="37" name="Rectangle 36">
            <a:extLst>
              <a:ext uri="{FF2B5EF4-FFF2-40B4-BE49-F238E27FC236}">
                <a16:creationId xmlns:a16="http://schemas.microsoft.com/office/drawing/2014/main" id="{22A24448-D312-4884-BAF8-F1B3C645E278}"/>
              </a:ext>
            </a:extLst>
          </p:cNvPr>
          <p:cNvSpPr/>
          <p:nvPr/>
        </p:nvSpPr>
        <p:spPr bwMode="auto">
          <a:xfrm>
            <a:off x="2519363" y="4724400"/>
            <a:ext cx="6553200" cy="1219200"/>
          </a:xfrm>
          <a:prstGeom prst="rect">
            <a:avLst/>
          </a:prstGeom>
          <a:solidFill>
            <a:schemeClr val="bg1"/>
          </a:solidFill>
          <a:ln w="25400" cap="flat" cmpd="sng" algn="ctr">
            <a:noFill/>
            <a:prstDash val="solid"/>
          </a:ln>
          <a:effectLst/>
        </p:spPr>
        <p:txBody>
          <a:bodyPr anchor="ctr"/>
          <a:lstStyle/>
          <a:p>
            <a:pPr algn="ctr" eaLnBrk="1" fontAlgn="auto" hangingPunct="1">
              <a:spcBef>
                <a:spcPts val="0"/>
              </a:spcBef>
              <a:spcAft>
                <a:spcPts val="0"/>
              </a:spcAft>
              <a:defRPr/>
            </a:pPr>
            <a:endParaRPr lang="en-US" kern="0">
              <a:solidFill>
                <a:srgbClr val="FFFFFF"/>
              </a:solidFill>
              <a:latin typeface="Arial"/>
            </a:endParaRPr>
          </a:p>
        </p:txBody>
      </p:sp>
      <p:sp>
        <p:nvSpPr>
          <p:cNvPr id="38" name="Rounded Rectangle 37">
            <a:extLst>
              <a:ext uri="{FF2B5EF4-FFF2-40B4-BE49-F238E27FC236}">
                <a16:creationId xmlns:a16="http://schemas.microsoft.com/office/drawing/2014/main" id="{D52BF59E-291C-49BD-8EA2-04D5247407C8}"/>
              </a:ext>
            </a:extLst>
          </p:cNvPr>
          <p:cNvSpPr/>
          <p:nvPr/>
        </p:nvSpPr>
        <p:spPr bwMode="auto">
          <a:xfrm>
            <a:off x="2674938" y="5557838"/>
            <a:ext cx="3043237" cy="322262"/>
          </a:xfrm>
          <a:prstGeom prst="roundRect">
            <a:avLst/>
          </a:prstGeom>
          <a:ln/>
        </p:spPr>
        <p:style>
          <a:lnRef idx="1">
            <a:schemeClr val="accent1"/>
          </a:lnRef>
          <a:fillRef idx="2">
            <a:schemeClr val="accent1"/>
          </a:fillRef>
          <a:effectRef idx="1">
            <a:schemeClr val="accent1"/>
          </a:effectRef>
          <a:fontRef idx="minor">
            <a:schemeClr val="dk1"/>
          </a:fontRef>
        </p:style>
        <p:txBody>
          <a:bodyPr anchor="ctr"/>
          <a:lstStyle/>
          <a:p>
            <a:pPr algn="ctr" eaLnBrk="1" fontAlgn="auto" hangingPunct="1">
              <a:spcBef>
                <a:spcPts val="0"/>
              </a:spcBef>
              <a:spcAft>
                <a:spcPts val="0"/>
              </a:spcAft>
              <a:defRPr/>
            </a:pPr>
            <a:r>
              <a:rPr lang="en-US" b="1" kern="0" dirty="0">
                <a:solidFill>
                  <a:srgbClr val="000000"/>
                </a:solidFill>
                <a:latin typeface="Arial"/>
              </a:rPr>
              <a:t>Resource</a:t>
            </a:r>
            <a:r>
              <a:rPr lang="en-US" kern="0" dirty="0">
                <a:solidFill>
                  <a:srgbClr val="000000"/>
                </a:solidFill>
                <a:latin typeface="Arial"/>
              </a:rPr>
              <a:t> </a:t>
            </a:r>
            <a:r>
              <a:rPr lang="en-US" b="1" kern="0" dirty="0">
                <a:solidFill>
                  <a:srgbClr val="000000"/>
                </a:solidFill>
                <a:latin typeface="Arial"/>
              </a:rPr>
              <a:t>Pooling</a:t>
            </a:r>
          </a:p>
        </p:txBody>
      </p:sp>
      <p:sp>
        <p:nvSpPr>
          <p:cNvPr id="39" name="Rounded Rectangle 38">
            <a:extLst>
              <a:ext uri="{FF2B5EF4-FFF2-40B4-BE49-F238E27FC236}">
                <a16:creationId xmlns:a16="http://schemas.microsoft.com/office/drawing/2014/main" id="{F493D689-0599-4AFE-BAB2-F33FB1DAF4A6}"/>
              </a:ext>
            </a:extLst>
          </p:cNvPr>
          <p:cNvSpPr/>
          <p:nvPr/>
        </p:nvSpPr>
        <p:spPr bwMode="auto">
          <a:xfrm>
            <a:off x="2674938" y="5173663"/>
            <a:ext cx="3043237" cy="320675"/>
          </a:xfrm>
          <a:prstGeom prst="roundRect">
            <a:avLst/>
          </a:prstGeom>
          <a:ln/>
        </p:spPr>
        <p:style>
          <a:lnRef idx="1">
            <a:schemeClr val="accent1"/>
          </a:lnRef>
          <a:fillRef idx="2">
            <a:schemeClr val="accent1"/>
          </a:fillRef>
          <a:effectRef idx="1">
            <a:schemeClr val="accent1"/>
          </a:effectRef>
          <a:fontRef idx="minor">
            <a:schemeClr val="dk1"/>
          </a:fontRef>
        </p:style>
        <p:txBody>
          <a:bodyPr anchor="ctr"/>
          <a:lstStyle/>
          <a:p>
            <a:pPr algn="ctr" eaLnBrk="1" fontAlgn="auto" hangingPunct="1">
              <a:spcBef>
                <a:spcPts val="0"/>
              </a:spcBef>
              <a:spcAft>
                <a:spcPts val="0"/>
              </a:spcAft>
              <a:defRPr/>
            </a:pPr>
            <a:r>
              <a:rPr lang="en-US" b="1" kern="0" dirty="0">
                <a:solidFill>
                  <a:srgbClr val="000000"/>
                </a:solidFill>
                <a:latin typeface="Arial"/>
              </a:rPr>
              <a:t>Broad</a:t>
            </a:r>
            <a:r>
              <a:rPr lang="en-US" kern="0" dirty="0">
                <a:solidFill>
                  <a:srgbClr val="000000"/>
                </a:solidFill>
                <a:latin typeface="Arial"/>
              </a:rPr>
              <a:t> </a:t>
            </a:r>
            <a:r>
              <a:rPr lang="en-US" b="1" kern="0" dirty="0">
                <a:solidFill>
                  <a:srgbClr val="000000"/>
                </a:solidFill>
                <a:latin typeface="Arial"/>
              </a:rPr>
              <a:t>Network</a:t>
            </a:r>
            <a:r>
              <a:rPr lang="en-US" kern="0" dirty="0">
                <a:solidFill>
                  <a:srgbClr val="000000"/>
                </a:solidFill>
                <a:latin typeface="Arial"/>
              </a:rPr>
              <a:t> </a:t>
            </a:r>
            <a:r>
              <a:rPr lang="en-US" b="1" kern="0" dirty="0">
                <a:solidFill>
                  <a:srgbClr val="000000"/>
                </a:solidFill>
                <a:latin typeface="Arial"/>
              </a:rPr>
              <a:t>Access</a:t>
            </a:r>
          </a:p>
        </p:txBody>
      </p:sp>
      <p:sp>
        <p:nvSpPr>
          <p:cNvPr id="40" name="Rounded Rectangle 39">
            <a:extLst>
              <a:ext uri="{FF2B5EF4-FFF2-40B4-BE49-F238E27FC236}">
                <a16:creationId xmlns:a16="http://schemas.microsoft.com/office/drawing/2014/main" id="{FFDF40D7-249E-4C1C-985E-BC652C89166D}"/>
              </a:ext>
            </a:extLst>
          </p:cNvPr>
          <p:cNvSpPr/>
          <p:nvPr/>
        </p:nvSpPr>
        <p:spPr bwMode="auto">
          <a:xfrm>
            <a:off x="5873750" y="5173663"/>
            <a:ext cx="3043238" cy="320675"/>
          </a:xfrm>
          <a:prstGeom prst="roundRect">
            <a:avLst/>
          </a:prstGeom>
          <a:ln/>
        </p:spPr>
        <p:style>
          <a:lnRef idx="1">
            <a:schemeClr val="accent1"/>
          </a:lnRef>
          <a:fillRef idx="2">
            <a:schemeClr val="accent1"/>
          </a:fillRef>
          <a:effectRef idx="1">
            <a:schemeClr val="accent1"/>
          </a:effectRef>
          <a:fontRef idx="minor">
            <a:schemeClr val="dk1"/>
          </a:fontRef>
        </p:style>
        <p:txBody>
          <a:bodyPr anchor="ctr"/>
          <a:lstStyle/>
          <a:p>
            <a:pPr algn="ctr" eaLnBrk="1" fontAlgn="auto" hangingPunct="1">
              <a:spcBef>
                <a:spcPts val="0"/>
              </a:spcBef>
              <a:spcAft>
                <a:spcPts val="0"/>
              </a:spcAft>
              <a:defRPr/>
            </a:pPr>
            <a:r>
              <a:rPr lang="en-US" b="1" kern="0" dirty="0">
                <a:solidFill>
                  <a:srgbClr val="000000"/>
                </a:solidFill>
                <a:latin typeface="Arial"/>
              </a:rPr>
              <a:t>Rapid</a:t>
            </a:r>
            <a:r>
              <a:rPr lang="en-US" kern="0" dirty="0">
                <a:solidFill>
                  <a:srgbClr val="000000"/>
                </a:solidFill>
                <a:latin typeface="Arial"/>
              </a:rPr>
              <a:t> </a:t>
            </a:r>
            <a:r>
              <a:rPr lang="en-US" b="1" kern="0" dirty="0">
                <a:solidFill>
                  <a:srgbClr val="000000"/>
                </a:solidFill>
                <a:latin typeface="Arial"/>
              </a:rPr>
              <a:t>Elasticity</a:t>
            </a:r>
          </a:p>
        </p:txBody>
      </p:sp>
      <p:sp>
        <p:nvSpPr>
          <p:cNvPr id="41" name="Rounded Rectangle 40">
            <a:extLst>
              <a:ext uri="{FF2B5EF4-FFF2-40B4-BE49-F238E27FC236}">
                <a16:creationId xmlns:a16="http://schemas.microsoft.com/office/drawing/2014/main" id="{4D13F024-D419-448B-9096-AA0F1512DC32}"/>
              </a:ext>
            </a:extLst>
          </p:cNvPr>
          <p:cNvSpPr/>
          <p:nvPr/>
        </p:nvSpPr>
        <p:spPr bwMode="auto">
          <a:xfrm>
            <a:off x="5873750" y="5557838"/>
            <a:ext cx="3043238" cy="322262"/>
          </a:xfrm>
          <a:prstGeom prst="roundRect">
            <a:avLst/>
          </a:prstGeom>
          <a:ln/>
        </p:spPr>
        <p:style>
          <a:lnRef idx="1">
            <a:schemeClr val="accent1"/>
          </a:lnRef>
          <a:fillRef idx="2">
            <a:schemeClr val="accent1"/>
          </a:fillRef>
          <a:effectRef idx="1">
            <a:schemeClr val="accent1"/>
          </a:effectRef>
          <a:fontRef idx="minor">
            <a:schemeClr val="dk1"/>
          </a:fontRef>
        </p:style>
        <p:txBody>
          <a:bodyPr anchor="ctr"/>
          <a:lstStyle/>
          <a:p>
            <a:pPr algn="ctr" eaLnBrk="1" fontAlgn="auto" hangingPunct="1">
              <a:spcBef>
                <a:spcPts val="0"/>
              </a:spcBef>
              <a:spcAft>
                <a:spcPts val="0"/>
              </a:spcAft>
              <a:defRPr/>
            </a:pPr>
            <a:r>
              <a:rPr lang="en-US" b="1" kern="0" dirty="0">
                <a:solidFill>
                  <a:srgbClr val="000000"/>
                </a:solidFill>
                <a:latin typeface="Arial"/>
              </a:rPr>
              <a:t>Measured</a:t>
            </a:r>
            <a:r>
              <a:rPr lang="en-US" kern="0" dirty="0">
                <a:solidFill>
                  <a:srgbClr val="000000"/>
                </a:solidFill>
                <a:latin typeface="Arial"/>
              </a:rPr>
              <a:t> </a:t>
            </a:r>
            <a:r>
              <a:rPr lang="en-US" b="1" kern="0" dirty="0">
                <a:solidFill>
                  <a:srgbClr val="000000"/>
                </a:solidFill>
                <a:latin typeface="Arial"/>
              </a:rPr>
              <a:t>Service</a:t>
            </a:r>
          </a:p>
        </p:txBody>
      </p:sp>
      <p:sp>
        <p:nvSpPr>
          <p:cNvPr id="42" name="Rounded Rectangle 41">
            <a:extLst>
              <a:ext uri="{FF2B5EF4-FFF2-40B4-BE49-F238E27FC236}">
                <a16:creationId xmlns:a16="http://schemas.microsoft.com/office/drawing/2014/main" id="{7502B49F-A0CC-4BA3-886E-0B07830226C4}"/>
              </a:ext>
            </a:extLst>
          </p:cNvPr>
          <p:cNvSpPr/>
          <p:nvPr/>
        </p:nvSpPr>
        <p:spPr bwMode="auto">
          <a:xfrm>
            <a:off x="2663825" y="4768850"/>
            <a:ext cx="6242050" cy="322263"/>
          </a:xfrm>
          <a:prstGeom prst="roundRect">
            <a:avLst/>
          </a:prstGeom>
          <a:ln/>
        </p:spPr>
        <p:style>
          <a:lnRef idx="1">
            <a:schemeClr val="accent1"/>
          </a:lnRef>
          <a:fillRef idx="2">
            <a:schemeClr val="accent1"/>
          </a:fillRef>
          <a:effectRef idx="1">
            <a:schemeClr val="accent1"/>
          </a:effectRef>
          <a:fontRef idx="minor">
            <a:schemeClr val="dk1"/>
          </a:fontRef>
        </p:style>
        <p:txBody>
          <a:bodyPr anchor="ctr"/>
          <a:lstStyle/>
          <a:p>
            <a:pPr algn="ctr" eaLnBrk="1" fontAlgn="auto" hangingPunct="1">
              <a:spcBef>
                <a:spcPts val="0"/>
              </a:spcBef>
              <a:spcAft>
                <a:spcPts val="0"/>
              </a:spcAft>
              <a:defRPr/>
            </a:pPr>
            <a:r>
              <a:rPr lang="en-US" b="1" kern="0" dirty="0">
                <a:solidFill>
                  <a:srgbClr val="000000"/>
                </a:solidFill>
                <a:latin typeface="Arial"/>
              </a:rPr>
              <a:t>On Demand Self-Service</a:t>
            </a:r>
          </a:p>
        </p:txBody>
      </p:sp>
      <p:sp>
        <p:nvSpPr>
          <p:cNvPr id="76821" name="TextBox 24">
            <a:extLst>
              <a:ext uri="{FF2B5EF4-FFF2-40B4-BE49-F238E27FC236}">
                <a16:creationId xmlns:a16="http://schemas.microsoft.com/office/drawing/2014/main" id="{6B743829-D7F4-49C2-A532-514F96C013D9}"/>
              </a:ext>
            </a:extLst>
          </p:cNvPr>
          <p:cNvSpPr txBox="1">
            <a:spLocks noChangeArrowheads="1"/>
          </p:cNvSpPr>
          <p:nvPr/>
        </p:nvSpPr>
        <p:spPr bwMode="auto">
          <a:xfrm>
            <a:off x="1981200" y="6400800"/>
            <a:ext cx="57086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panose="020B0503020102020204" pitchFamily="34" charset="0"/>
              </a:defRPr>
            </a:lvl1pPr>
            <a:lvl2pPr marL="742950" indent="-285750">
              <a:defRPr>
                <a:solidFill>
                  <a:schemeClr val="tx1"/>
                </a:solidFill>
                <a:latin typeface="Franklin Gothic Book" panose="020B0503020102020204" pitchFamily="34" charset="0"/>
              </a:defRPr>
            </a:lvl2pPr>
            <a:lvl3pPr marL="1143000" indent="-228600">
              <a:defRPr>
                <a:solidFill>
                  <a:schemeClr val="tx1"/>
                </a:solidFill>
                <a:latin typeface="Franklin Gothic Book" panose="020B0503020102020204" pitchFamily="34" charset="0"/>
              </a:defRPr>
            </a:lvl3pPr>
            <a:lvl4pPr marL="1600200" indent="-228600">
              <a:defRPr>
                <a:solidFill>
                  <a:schemeClr val="tx1"/>
                </a:solidFill>
                <a:latin typeface="Franklin Gothic Book" panose="020B0503020102020204" pitchFamily="34" charset="0"/>
              </a:defRPr>
            </a:lvl4pPr>
            <a:lvl5pPr marL="2057400" indent="-228600">
              <a:defRPr>
                <a:solidFill>
                  <a:schemeClr val="tx1"/>
                </a:solidFill>
                <a:latin typeface="Franklin Gothic Book" panose="020B0503020102020204" pitchFamily="34" charset="0"/>
              </a:defRPr>
            </a:lvl5pPr>
            <a:lvl6pPr marL="2514600" indent="-228600" defTabSz="457200" fontAlgn="base">
              <a:spcBef>
                <a:spcPct val="0"/>
              </a:spcBef>
              <a:spcAft>
                <a:spcPct val="0"/>
              </a:spcAft>
              <a:defRPr>
                <a:solidFill>
                  <a:schemeClr val="tx1"/>
                </a:solidFill>
                <a:latin typeface="Franklin Gothic Book" panose="020B0503020102020204" pitchFamily="34" charset="0"/>
              </a:defRPr>
            </a:lvl6pPr>
            <a:lvl7pPr marL="2971800" indent="-228600" defTabSz="457200" fontAlgn="base">
              <a:spcBef>
                <a:spcPct val="0"/>
              </a:spcBef>
              <a:spcAft>
                <a:spcPct val="0"/>
              </a:spcAft>
              <a:defRPr>
                <a:solidFill>
                  <a:schemeClr val="tx1"/>
                </a:solidFill>
                <a:latin typeface="Franklin Gothic Book" panose="020B0503020102020204" pitchFamily="34" charset="0"/>
              </a:defRPr>
            </a:lvl7pPr>
            <a:lvl8pPr marL="3429000" indent="-228600" defTabSz="457200" fontAlgn="base">
              <a:spcBef>
                <a:spcPct val="0"/>
              </a:spcBef>
              <a:spcAft>
                <a:spcPct val="0"/>
              </a:spcAft>
              <a:defRPr>
                <a:solidFill>
                  <a:schemeClr val="tx1"/>
                </a:solidFill>
                <a:latin typeface="Franklin Gothic Book" panose="020B0503020102020204" pitchFamily="34" charset="0"/>
              </a:defRPr>
            </a:lvl8pPr>
            <a:lvl9pPr marL="3886200" indent="-228600" defTabSz="457200" fontAlgn="base">
              <a:spcBef>
                <a:spcPct val="0"/>
              </a:spcBef>
              <a:spcAft>
                <a:spcPct val="0"/>
              </a:spcAft>
              <a:defRPr>
                <a:solidFill>
                  <a:schemeClr val="tx1"/>
                </a:solidFill>
                <a:latin typeface="Franklin Gothic Book" panose="020B0503020102020204" pitchFamily="34" charset="0"/>
              </a:defRPr>
            </a:lvl9pPr>
          </a:lstStyle>
          <a:p>
            <a:pPr algn="ctr" eaLnBrk="1" hangingPunct="1"/>
            <a:r>
              <a:rPr lang="en-US" altLang="en-US" sz="900">
                <a:solidFill>
                  <a:schemeClr val="bg1"/>
                </a:solidFill>
                <a:latin typeface="Comic Sans MS" panose="030F0702030302020204" pitchFamily="66" charset="0"/>
                <a:ea typeface="ＭＳ Ｐゴシック" panose="020B0600070205080204" pitchFamily="34" charset="-128"/>
              </a:rPr>
              <a:t>Adopted from: Effectively and Securely Using the Cloud Computing Paradigm by peter Mell, Tim Grance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circle(in)">
                                      <p:cBhvr>
                                        <p:cTn id="7" dur="500"/>
                                        <p:tgtEl>
                                          <p:spTgt spid="42"/>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down)">
                                      <p:cBhvr>
                                        <p:cTn id="11" dur="500"/>
                                        <p:tgtEl>
                                          <p:spTgt spid="39"/>
                                        </p:tgtEl>
                                      </p:cBhvr>
                                    </p:animEffect>
                                  </p:childTnLst>
                                </p:cTn>
                              </p:par>
                            </p:childTnLst>
                          </p:cTn>
                        </p:par>
                        <p:par>
                          <p:cTn id="12" fill="hold" nodeType="afterGroup">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barn(inVertical)">
                                      <p:cBhvr>
                                        <p:cTn id="15" dur="500"/>
                                        <p:tgtEl>
                                          <p:spTgt spid="38"/>
                                        </p:tgtEl>
                                      </p:cBhvr>
                                    </p:animEffect>
                                  </p:childTnLst>
                                </p:cTn>
                              </p:par>
                            </p:childTnLst>
                          </p:cTn>
                        </p:par>
                        <p:par>
                          <p:cTn id="16" fill="hold" nodeType="afterGroup">
                            <p:stCondLst>
                              <p:cond delay="1500"/>
                            </p:stCondLst>
                            <p:childTnLst>
                              <p:par>
                                <p:cTn id="17" presetID="6" presetClass="entr" presetSubtype="16" fill="hold" grpId="0"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circle(in)">
                                      <p:cBhvr>
                                        <p:cTn id="19" dur="500"/>
                                        <p:tgtEl>
                                          <p:spTgt spid="40"/>
                                        </p:tgtEl>
                                      </p:cBhvr>
                                    </p:animEffect>
                                  </p:childTnLst>
                                </p:cTn>
                              </p:par>
                            </p:childTnLst>
                          </p:cTn>
                        </p:par>
                        <p:par>
                          <p:cTn id="20" fill="hold" nodeType="afterGroup">
                            <p:stCondLst>
                              <p:cond delay="2000"/>
                            </p:stCondLst>
                            <p:childTnLst>
                              <p:par>
                                <p:cTn id="21" presetID="6" presetClass="entr" presetSubtype="16" fill="hold" grpId="0"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circle(in)">
                                      <p:cBhvr>
                                        <p:cTn id="2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41" grpId="0" animBg="1"/>
      <p:bldP spid="42"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a:extLst>
              <a:ext uri="{FF2B5EF4-FFF2-40B4-BE49-F238E27FC236}">
                <a16:creationId xmlns:a16="http://schemas.microsoft.com/office/drawing/2014/main" id="{3F652759-2D02-49BE-AB4A-DD4A838C645D}"/>
              </a:ext>
            </a:extLst>
          </p:cNvPr>
          <p:cNvSpPr>
            <a:spLocks noGrp="1" noChangeArrowheads="1"/>
          </p:cNvSpPr>
          <p:nvPr>
            <p:ph type="title"/>
          </p:nvPr>
        </p:nvSpPr>
        <p:spPr/>
        <p:txBody>
          <a:bodyPr/>
          <a:lstStyle/>
          <a:p>
            <a:r>
              <a:rPr lang="en-US" altLang="en-US"/>
              <a:t>Characteristics of Cloud computing</a:t>
            </a:r>
          </a:p>
        </p:txBody>
      </p:sp>
      <p:sp>
        <p:nvSpPr>
          <p:cNvPr id="78851" name="Content Placeholder 2">
            <a:extLst>
              <a:ext uri="{FF2B5EF4-FFF2-40B4-BE49-F238E27FC236}">
                <a16:creationId xmlns:a16="http://schemas.microsoft.com/office/drawing/2014/main" id="{B015E07E-1524-465A-81E7-D61E875715B5}"/>
              </a:ext>
            </a:extLst>
          </p:cNvPr>
          <p:cNvSpPr>
            <a:spLocks noGrp="1" noChangeArrowheads="1"/>
          </p:cNvSpPr>
          <p:nvPr>
            <p:ph idx="1"/>
          </p:nvPr>
        </p:nvSpPr>
        <p:spPr/>
        <p:txBody>
          <a:bodyPr/>
          <a:lstStyle/>
          <a:p>
            <a:r>
              <a:rPr lang="en-US" altLang="en-US" sz="2400"/>
              <a:t>five essential characteristics of cloud computing:</a:t>
            </a:r>
          </a:p>
          <a:p>
            <a:pPr lvl="1"/>
            <a:r>
              <a:rPr lang="en-US" altLang="en-US" sz="2400"/>
              <a:t>On demand self-service</a:t>
            </a:r>
          </a:p>
          <a:p>
            <a:pPr lvl="1"/>
            <a:r>
              <a:rPr lang="en-US" altLang="en-US" sz="2400"/>
              <a:t>Broad network access</a:t>
            </a:r>
          </a:p>
          <a:p>
            <a:pPr lvl="1"/>
            <a:r>
              <a:rPr lang="en-US" altLang="en-US" sz="2400"/>
              <a:t>Resource pooling</a:t>
            </a:r>
          </a:p>
          <a:p>
            <a:pPr lvl="1"/>
            <a:r>
              <a:rPr lang="en-US" altLang="en-US" sz="2400"/>
              <a:t>Rapid Elasticity</a:t>
            </a:r>
          </a:p>
          <a:p>
            <a:pPr lvl="1"/>
            <a:r>
              <a:rPr lang="en-US" altLang="en-US" sz="2400"/>
              <a:t>Measured service</a:t>
            </a:r>
          </a:p>
          <a:p>
            <a:pPr lvl="1"/>
            <a:endParaRPr lang="en-US" altLang="en-US" sz="2400"/>
          </a:p>
          <a:p>
            <a:endParaRPr lang="en-US" altLang="en-US"/>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a:extLst>
              <a:ext uri="{FF2B5EF4-FFF2-40B4-BE49-F238E27FC236}">
                <a16:creationId xmlns:a16="http://schemas.microsoft.com/office/drawing/2014/main" id="{F594B1F1-8EB8-4E93-B0A6-6E3E3538AB37}"/>
              </a:ext>
            </a:extLst>
          </p:cNvPr>
          <p:cNvSpPr>
            <a:spLocks noGrp="1" noChangeArrowheads="1"/>
          </p:cNvSpPr>
          <p:nvPr>
            <p:ph type="title"/>
          </p:nvPr>
        </p:nvSpPr>
        <p:spPr/>
        <p:txBody>
          <a:bodyPr/>
          <a:lstStyle/>
          <a:p>
            <a:r>
              <a:rPr lang="en-US" altLang="en-US" b="1"/>
              <a:t>On-demand self-service:</a:t>
            </a:r>
            <a:endParaRPr lang="en-US" altLang="en-US"/>
          </a:p>
        </p:txBody>
      </p:sp>
      <p:sp>
        <p:nvSpPr>
          <p:cNvPr id="79875" name="Content Placeholder 2">
            <a:extLst>
              <a:ext uri="{FF2B5EF4-FFF2-40B4-BE49-F238E27FC236}">
                <a16:creationId xmlns:a16="http://schemas.microsoft.com/office/drawing/2014/main" id="{38E139C6-0DB5-428E-B649-D8299A0F67CD}"/>
              </a:ext>
            </a:extLst>
          </p:cNvPr>
          <p:cNvSpPr>
            <a:spLocks noGrp="1" noChangeArrowheads="1"/>
          </p:cNvSpPr>
          <p:nvPr>
            <p:ph idx="1"/>
          </p:nvPr>
        </p:nvSpPr>
        <p:spPr/>
        <p:txBody>
          <a:bodyPr/>
          <a:lstStyle/>
          <a:p>
            <a:r>
              <a:rPr lang="en-US" altLang="en-US" sz="4000"/>
              <a:t>A consumer can unilaterally provision computing capabilities, such as server time and network storage, as needed automatically without requiring human interaction with each service provider.</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a:extLst>
              <a:ext uri="{FF2B5EF4-FFF2-40B4-BE49-F238E27FC236}">
                <a16:creationId xmlns:a16="http://schemas.microsoft.com/office/drawing/2014/main" id="{797EFE0F-708E-4B47-B3E1-CA807F0F1228}"/>
              </a:ext>
            </a:extLst>
          </p:cNvPr>
          <p:cNvSpPr>
            <a:spLocks noGrp="1" noChangeArrowheads="1"/>
          </p:cNvSpPr>
          <p:nvPr>
            <p:ph type="title"/>
          </p:nvPr>
        </p:nvSpPr>
        <p:spPr/>
        <p:txBody>
          <a:bodyPr/>
          <a:lstStyle/>
          <a:p>
            <a:r>
              <a:rPr lang="en-US" altLang="en-US" b="1"/>
              <a:t>Broad network access:</a:t>
            </a:r>
            <a:endParaRPr lang="en-US" altLang="en-US"/>
          </a:p>
        </p:txBody>
      </p:sp>
      <p:sp>
        <p:nvSpPr>
          <p:cNvPr id="80899" name="Content Placeholder 2">
            <a:extLst>
              <a:ext uri="{FF2B5EF4-FFF2-40B4-BE49-F238E27FC236}">
                <a16:creationId xmlns:a16="http://schemas.microsoft.com/office/drawing/2014/main" id="{46D85339-D88E-4293-B3F0-2EE4329A6618}"/>
              </a:ext>
            </a:extLst>
          </p:cNvPr>
          <p:cNvSpPr>
            <a:spLocks noGrp="1" noChangeArrowheads="1"/>
          </p:cNvSpPr>
          <p:nvPr>
            <p:ph idx="1"/>
          </p:nvPr>
        </p:nvSpPr>
        <p:spPr/>
        <p:txBody>
          <a:bodyPr/>
          <a:lstStyle/>
          <a:p>
            <a:r>
              <a:rPr lang="en-US" altLang="en-US" sz="4000"/>
              <a:t>Capabilities are available over the network and accessed through standard mechanisms that promote use by heterogeneous thin or thick client platforms (e.g., </a:t>
            </a:r>
            <a:r>
              <a:rPr lang="en-US" altLang="en-US" sz="4000" b="1"/>
              <a:t>mobile</a:t>
            </a:r>
            <a:r>
              <a:rPr lang="en-US" altLang="en-US" sz="4000"/>
              <a:t> phones, tablets, laptops and workstations).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a:extLst>
              <a:ext uri="{FF2B5EF4-FFF2-40B4-BE49-F238E27FC236}">
                <a16:creationId xmlns:a16="http://schemas.microsoft.com/office/drawing/2014/main" id="{E392E7DD-CB87-4C62-A195-5F8C51C82313}"/>
              </a:ext>
            </a:extLst>
          </p:cNvPr>
          <p:cNvSpPr>
            <a:spLocks noGrp="1" noChangeArrowheads="1"/>
          </p:cNvSpPr>
          <p:nvPr>
            <p:ph type="title"/>
          </p:nvPr>
        </p:nvSpPr>
        <p:spPr/>
        <p:txBody>
          <a:bodyPr/>
          <a:lstStyle/>
          <a:p>
            <a:r>
              <a:rPr lang="en-US" altLang="en-US" b="1"/>
              <a:t>Resource pooling:</a:t>
            </a:r>
            <a:endParaRPr lang="en-US" altLang="en-US"/>
          </a:p>
        </p:txBody>
      </p:sp>
      <p:sp>
        <p:nvSpPr>
          <p:cNvPr id="3" name="Content Placeholder 2">
            <a:extLst>
              <a:ext uri="{FF2B5EF4-FFF2-40B4-BE49-F238E27FC236}">
                <a16:creationId xmlns:a16="http://schemas.microsoft.com/office/drawing/2014/main" id="{44F6DE32-BA3C-4ACE-A83A-1F6F1254101F}"/>
              </a:ext>
            </a:extLst>
          </p:cNvPr>
          <p:cNvSpPr>
            <a:spLocks noGrp="1"/>
          </p:cNvSpPr>
          <p:nvPr>
            <p:ph idx="1"/>
          </p:nvPr>
        </p:nvSpPr>
        <p:spPr>
          <a:xfrm>
            <a:off x="1371600" y="1349375"/>
            <a:ext cx="9601200" cy="4518025"/>
          </a:xfrm>
        </p:spPr>
        <p:txBody>
          <a:bodyPr rtlCol="0">
            <a:normAutofit lnSpcReduction="10000"/>
          </a:bodyPr>
          <a:lstStyle/>
          <a:p>
            <a:pPr marL="384048" indent="-384048" fontAlgn="auto">
              <a:defRPr/>
            </a:pPr>
            <a:r>
              <a:rPr lang="en-US" sz="2800" dirty="0"/>
              <a:t>The provider's computing resources are pooled to serve multiple consumers using a multi-tenant model, with different physical and virtual resources dynamically assigned and reassigned according to consumer demand. </a:t>
            </a:r>
          </a:p>
          <a:p>
            <a:pPr marL="384048" indent="-384048" fontAlgn="auto">
              <a:defRPr/>
            </a:pPr>
            <a:r>
              <a:rPr lang="en-US" sz="2800" dirty="0"/>
              <a:t>There is a sense of location independence in that the customer generally has no control or knowledge over the exact location of the provided resources but may be able to specify location at a higher level of abstraction (e.g., country, state or datacenter).</a:t>
            </a:r>
          </a:p>
          <a:p>
            <a:pPr marL="384048" indent="-384048" fontAlgn="auto">
              <a:defRPr/>
            </a:pPr>
            <a:r>
              <a:rPr lang="en-US" sz="2800" dirty="0"/>
              <a:t> Examples of resources include storage, processing, memory and network bandwidth.</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a:extLst>
              <a:ext uri="{FF2B5EF4-FFF2-40B4-BE49-F238E27FC236}">
                <a16:creationId xmlns:a16="http://schemas.microsoft.com/office/drawing/2014/main" id="{49A1E608-4E13-4F75-B367-4BCEAC59D898}"/>
              </a:ext>
            </a:extLst>
          </p:cNvPr>
          <p:cNvSpPr>
            <a:spLocks noGrp="1" noChangeArrowheads="1"/>
          </p:cNvSpPr>
          <p:nvPr>
            <p:ph type="title"/>
          </p:nvPr>
        </p:nvSpPr>
        <p:spPr/>
        <p:txBody>
          <a:bodyPr/>
          <a:lstStyle/>
          <a:p>
            <a:r>
              <a:rPr lang="en-US" altLang="en-US" b="1"/>
              <a:t>Rapid elasticity:</a:t>
            </a:r>
            <a:endParaRPr lang="en-US" altLang="en-US"/>
          </a:p>
        </p:txBody>
      </p:sp>
      <p:sp>
        <p:nvSpPr>
          <p:cNvPr id="3" name="Content Placeholder 2">
            <a:extLst>
              <a:ext uri="{FF2B5EF4-FFF2-40B4-BE49-F238E27FC236}">
                <a16:creationId xmlns:a16="http://schemas.microsoft.com/office/drawing/2014/main" id="{0A341089-09E5-4213-831D-41B7DBF55513}"/>
              </a:ext>
            </a:extLst>
          </p:cNvPr>
          <p:cNvSpPr>
            <a:spLocks noGrp="1"/>
          </p:cNvSpPr>
          <p:nvPr>
            <p:ph idx="1"/>
          </p:nvPr>
        </p:nvSpPr>
        <p:spPr/>
        <p:txBody>
          <a:bodyPr rtlCol="0">
            <a:normAutofit fontScale="92500"/>
          </a:bodyPr>
          <a:lstStyle/>
          <a:p>
            <a:pPr marL="384048" indent="-384048" fontAlgn="auto">
              <a:defRPr/>
            </a:pPr>
            <a:r>
              <a:rPr lang="en-US" sz="3600" dirty="0"/>
              <a:t>Capabilities can be elastically provisioned and released, in some cases automatically, to scale rapidly outward and inward commensurate with demand. </a:t>
            </a:r>
          </a:p>
          <a:p>
            <a:pPr marL="384048" indent="-384048" fontAlgn="auto">
              <a:defRPr/>
            </a:pPr>
            <a:r>
              <a:rPr lang="en-US" sz="3600" dirty="0"/>
              <a:t>To the consumer, the capabilities available for provisioning often appear to be unlimited and can be appropriated in any quantity at any time.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upload.wikimedia.org/wikipedia/commons/thumb/b/b5/Cloud_computing.svg/662px-Cloud_computing.svg.png">
            <a:extLst>
              <a:ext uri="{FF2B5EF4-FFF2-40B4-BE49-F238E27FC236}">
                <a16:creationId xmlns:a16="http://schemas.microsoft.com/office/drawing/2014/main" id="{D15ACE75-8987-4B90-8193-A8D8E81E0D14}"/>
              </a:ext>
            </a:extLst>
          </p:cNvPr>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3060700" y="349250"/>
            <a:ext cx="6124575" cy="554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a:extLst>
              <a:ext uri="{FF2B5EF4-FFF2-40B4-BE49-F238E27FC236}">
                <a16:creationId xmlns:a16="http://schemas.microsoft.com/office/drawing/2014/main" id="{D5A451AF-2C2C-4221-A4FE-408D1F51D55F}"/>
              </a:ext>
            </a:extLst>
          </p:cNvPr>
          <p:cNvSpPr>
            <a:spLocks noGrp="1" noChangeArrowheads="1"/>
          </p:cNvSpPr>
          <p:nvPr>
            <p:ph type="title"/>
          </p:nvPr>
        </p:nvSpPr>
        <p:spPr/>
        <p:txBody>
          <a:bodyPr/>
          <a:lstStyle/>
          <a:p>
            <a:r>
              <a:rPr lang="en-US" altLang="en-US" b="1"/>
              <a:t>Measured service:</a:t>
            </a:r>
            <a:r>
              <a:rPr lang="en-US" altLang="en-US"/>
              <a:t> </a:t>
            </a:r>
          </a:p>
        </p:txBody>
      </p:sp>
      <p:sp>
        <p:nvSpPr>
          <p:cNvPr id="3" name="Content Placeholder 2">
            <a:extLst>
              <a:ext uri="{FF2B5EF4-FFF2-40B4-BE49-F238E27FC236}">
                <a16:creationId xmlns:a16="http://schemas.microsoft.com/office/drawing/2014/main" id="{A040A9CD-99DE-429F-B2DE-5D546ACFCFD5}"/>
              </a:ext>
            </a:extLst>
          </p:cNvPr>
          <p:cNvSpPr>
            <a:spLocks noGrp="1"/>
          </p:cNvSpPr>
          <p:nvPr>
            <p:ph idx="1"/>
          </p:nvPr>
        </p:nvSpPr>
        <p:spPr/>
        <p:txBody>
          <a:bodyPr rtlCol="0">
            <a:normAutofit lnSpcReduction="10000"/>
          </a:bodyPr>
          <a:lstStyle/>
          <a:p>
            <a:pPr marL="384048" indent="-384048" fontAlgn="auto">
              <a:defRPr/>
            </a:pPr>
            <a:r>
              <a:rPr lang="en-US" sz="3200" dirty="0"/>
              <a:t>Cloud systems automatically control and optimize resource use by leveraging a metering capability at some level of abstraction appropriate to the type of service (e.g., storage, processing, bandwidth and active user accounts). </a:t>
            </a:r>
          </a:p>
          <a:p>
            <a:pPr marL="384048" indent="-384048" fontAlgn="auto">
              <a:defRPr/>
            </a:pPr>
            <a:r>
              <a:rPr lang="en-US" sz="3200" dirty="0"/>
              <a:t>Resource usage can be monitored, controlled and reported, providing transparency for the provider and consumer.</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1">
            <a:extLst>
              <a:ext uri="{FF2B5EF4-FFF2-40B4-BE49-F238E27FC236}">
                <a16:creationId xmlns:a16="http://schemas.microsoft.com/office/drawing/2014/main" id="{C1812C48-1B8F-4E1B-9CBF-9A753D77C5A0}"/>
              </a:ext>
            </a:extLst>
          </p:cNvPr>
          <p:cNvSpPr>
            <a:spLocks noGrp="1" noChangeArrowheads="1"/>
          </p:cNvSpPr>
          <p:nvPr>
            <p:ph type="title"/>
          </p:nvPr>
        </p:nvSpPr>
        <p:spPr>
          <a:xfrm>
            <a:off x="2195513" y="504825"/>
            <a:ext cx="7810500" cy="1146175"/>
          </a:xfrm>
        </p:spPr>
        <p:txBody>
          <a:bodyPr/>
          <a:lstStyle/>
          <a:p>
            <a:pPr>
              <a:lnSpc>
                <a:spcPct val="98000"/>
              </a:lnSpc>
              <a:buSzPct val="45000"/>
              <a:tabLst>
                <a:tab pos="0" algn="l"/>
                <a:tab pos="404813" algn="l"/>
                <a:tab pos="812800" algn="l"/>
                <a:tab pos="1220788" algn="l"/>
                <a:tab pos="1628775" algn="l"/>
                <a:tab pos="2035175" algn="l"/>
                <a:tab pos="2443163" algn="l"/>
                <a:tab pos="2851150" algn="l"/>
                <a:tab pos="3257550" algn="l"/>
                <a:tab pos="3665538" algn="l"/>
                <a:tab pos="4073525" algn="l"/>
                <a:tab pos="4481513" algn="l"/>
                <a:tab pos="4887913" algn="l"/>
                <a:tab pos="5295900" algn="l"/>
                <a:tab pos="5703888" algn="l"/>
                <a:tab pos="6111875" algn="l"/>
                <a:tab pos="6518275" algn="l"/>
                <a:tab pos="6926263" algn="l"/>
                <a:tab pos="7334250" algn="l"/>
                <a:tab pos="7742238" algn="l"/>
                <a:tab pos="8148638" algn="l"/>
              </a:tabLst>
            </a:pPr>
            <a:endParaRPr lang="en-GB" altLang="en-US"/>
          </a:p>
        </p:txBody>
      </p:sp>
      <p:sp>
        <p:nvSpPr>
          <p:cNvPr id="12291" name="Rectangle 2">
            <a:extLst>
              <a:ext uri="{FF2B5EF4-FFF2-40B4-BE49-F238E27FC236}">
                <a16:creationId xmlns:a16="http://schemas.microsoft.com/office/drawing/2014/main" id="{67800D55-B613-4B04-A138-0F7B54D62541}"/>
              </a:ext>
            </a:extLst>
          </p:cNvPr>
          <p:cNvSpPr>
            <a:spLocks noGrp="1" noChangeArrowheads="1"/>
          </p:cNvSpPr>
          <p:nvPr>
            <p:ph sz="quarter" idx="1"/>
          </p:nvPr>
        </p:nvSpPr>
        <p:spPr>
          <a:xfrm>
            <a:off x="2195513" y="1906588"/>
            <a:ext cx="7810500" cy="4322762"/>
          </a:xfrm>
        </p:spPr>
        <p:txBody>
          <a:bodyPr rtlCol="0">
            <a:normAutofit/>
          </a:bodyPr>
          <a:lstStyle/>
          <a:p>
            <a:pPr marL="391729" indent="-292357" fontAlgn="auto">
              <a:lnSpc>
                <a:spcPct val="98000"/>
              </a:lnSpc>
              <a:buSzPct val="45000"/>
              <a:buFont typeface="Franklin Gothic Book" panose="020B0503020102020204" pitchFamily="34" charset="0"/>
              <a:buNone/>
              <a:tabLst>
                <a:tab pos="406131" algn="l"/>
                <a:tab pos="813702" algn="l"/>
                <a:tab pos="1221273" algn="l"/>
                <a:tab pos="1628844" algn="l"/>
                <a:tab pos="2036415" algn="l"/>
                <a:tab pos="2443986" algn="l"/>
                <a:tab pos="2851556" algn="l"/>
                <a:tab pos="3259128" algn="l"/>
                <a:tab pos="3666698" algn="l"/>
                <a:tab pos="4074270" algn="l"/>
                <a:tab pos="4481840" algn="l"/>
                <a:tab pos="4889412" algn="l"/>
                <a:tab pos="5296982" algn="l"/>
                <a:tab pos="5704553" algn="l"/>
                <a:tab pos="6112124" algn="l"/>
                <a:tab pos="6519695" algn="l"/>
                <a:tab pos="6927266" algn="l"/>
                <a:tab pos="7334837" algn="l"/>
                <a:tab pos="7742408" algn="l"/>
                <a:tab pos="8149979" algn="l"/>
              </a:tabLst>
              <a:defRPr/>
            </a:pPr>
            <a:r>
              <a:rPr lang="en-GB" altLang="en-US" dirty="0"/>
              <a:t>Cloud computing shares characteristics with:</a:t>
            </a:r>
            <a:br>
              <a:rPr lang="en-GB" altLang="en-US" dirty="0"/>
            </a:br>
            <a:endParaRPr lang="en-GB" altLang="en-US" dirty="0"/>
          </a:p>
          <a:p>
            <a:pPr marL="391729" indent="-292357" fontAlgn="auto">
              <a:buClr>
                <a:srgbClr val="0E594D"/>
              </a:buClr>
              <a:buSzPct val="45000"/>
              <a:buFont typeface="Wingdings" panose="05000000000000000000" pitchFamily="2" charset="2"/>
              <a:buChar char=""/>
              <a:tabLst>
                <a:tab pos="406131" algn="l"/>
                <a:tab pos="813702" algn="l"/>
                <a:tab pos="1221273" algn="l"/>
                <a:tab pos="1628844" algn="l"/>
                <a:tab pos="2036415" algn="l"/>
                <a:tab pos="2443986" algn="l"/>
                <a:tab pos="2851556" algn="l"/>
                <a:tab pos="3259128" algn="l"/>
                <a:tab pos="3666698" algn="l"/>
                <a:tab pos="4074270" algn="l"/>
                <a:tab pos="4481840" algn="l"/>
                <a:tab pos="4889412" algn="l"/>
                <a:tab pos="5296982" algn="l"/>
                <a:tab pos="5704553" algn="l"/>
                <a:tab pos="6112124" algn="l"/>
                <a:tab pos="6519695" algn="l"/>
                <a:tab pos="6927266" algn="l"/>
                <a:tab pos="7334837" algn="l"/>
                <a:tab pos="7742408" algn="l"/>
                <a:tab pos="8149979" algn="l"/>
              </a:tabLst>
              <a:defRPr/>
            </a:pPr>
            <a:r>
              <a:rPr lang="en-GB" altLang="en-US" sz="2540" dirty="0"/>
              <a:t> Autonomic computing </a:t>
            </a:r>
          </a:p>
          <a:p>
            <a:pPr marL="391729" indent="-292357" fontAlgn="auto">
              <a:buClr>
                <a:srgbClr val="0E594D"/>
              </a:buClr>
              <a:buSzPct val="45000"/>
              <a:buFont typeface="Wingdings" panose="05000000000000000000" pitchFamily="2" charset="2"/>
              <a:buChar char=""/>
              <a:tabLst>
                <a:tab pos="406131" algn="l"/>
                <a:tab pos="813702" algn="l"/>
                <a:tab pos="1221273" algn="l"/>
                <a:tab pos="1628844" algn="l"/>
                <a:tab pos="2036415" algn="l"/>
                <a:tab pos="2443986" algn="l"/>
                <a:tab pos="2851556" algn="l"/>
                <a:tab pos="3259128" algn="l"/>
                <a:tab pos="3666698" algn="l"/>
                <a:tab pos="4074270" algn="l"/>
                <a:tab pos="4481840" algn="l"/>
                <a:tab pos="4889412" algn="l"/>
                <a:tab pos="5296982" algn="l"/>
                <a:tab pos="5704553" algn="l"/>
                <a:tab pos="6112124" algn="l"/>
                <a:tab pos="6519695" algn="l"/>
                <a:tab pos="6927266" algn="l"/>
                <a:tab pos="7334837" algn="l"/>
                <a:tab pos="7742408" algn="l"/>
                <a:tab pos="8149979" algn="l"/>
              </a:tabLst>
              <a:defRPr/>
            </a:pPr>
            <a:r>
              <a:rPr lang="en-GB" altLang="en-US" sz="2540" dirty="0"/>
              <a:t> Client–server model </a:t>
            </a:r>
          </a:p>
          <a:p>
            <a:pPr marL="391729" indent="-292357" fontAlgn="auto">
              <a:buClr>
                <a:srgbClr val="0E594D"/>
              </a:buClr>
              <a:buSzPct val="45000"/>
              <a:buFont typeface="Wingdings" panose="05000000000000000000" pitchFamily="2" charset="2"/>
              <a:buChar char=""/>
              <a:tabLst>
                <a:tab pos="406131" algn="l"/>
                <a:tab pos="813702" algn="l"/>
                <a:tab pos="1221273" algn="l"/>
                <a:tab pos="1628844" algn="l"/>
                <a:tab pos="2036415" algn="l"/>
                <a:tab pos="2443986" algn="l"/>
                <a:tab pos="2851556" algn="l"/>
                <a:tab pos="3259128" algn="l"/>
                <a:tab pos="3666698" algn="l"/>
                <a:tab pos="4074270" algn="l"/>
                <a:tab pos="4481840" algn="l"/>
                <a:tab pos="4889412" algn="l"/>
                <a:tab pos="5296982" algn="l"/>
                <a:tab pos="5704553" algn="l"/>
                <a:tab pos="6112124" algn="l"/>
                <a:tab pos="6519695" algn="l"/>
                <a:tab pos="6927266" algn="l"/>
                <a:tab pos="7334837" algn="l"/>
                <a:tab pos="7742408" algn="l"/>
                <a:tab pos="8149979" algn="l"/>
              </a:tabLst>
              <a:defRPr/>
            </a:pPr>
            <a:r>
              <a:rPr lang="en-GB" altLang="en-US" sz="2540" dirty="0"/>
              <a:t> Grid computing </a:t>
            </a:r>
          </a:p>
          <a:p>
            <a:pPr marL="391729" indent="-292357" fontAlgn="auto">
              <a:buClr>
                <a:srgbClr val="0E594D"/>
              </a:buClr>
              <a:buSzPct val="45000"/>
              <a:buFont typeface="Wingdings" panose="05000000000000000000" pitchFamily="2" charset="2"/>
              <a:buChar char=""/>
              <a:tabLst>
                <a:tab pos="406131" algn="l"/>
                <a:tab pos="813702" algn="l"/>
                <a:tab pos="1221273" algn="l"/>
                <a:tab pos="1628844" algn="l"/>
                <a:tab pos="2036415" algn="l"/>
                <a:tab pos="2443986" algn="l"/>
                <a:tab pos="2851556" algn="l"/>
                <a:tab pos="3259128" algn="l"/>
                <a:tab pos="3666698" algn="l"/>
                <a:tab pos="4074270" algn="l"/>
                <a:tab pos="4481840" algn="l"/>
                <a:tab pos="4889412" algn="l"/>
                <a:tab pos="5296982" algn="l"/>
                <a:tab pos="5704553" algn="l"/>
                <a:tab pos="6112124" algn="l"/>
                <a:tab pos="6519695" algn="l"/>
                <a:tab pos="6927266" algn="l"/>
                <a:tab pos="7334837" algn="l"/>
                <a:tab pos="7742408" algn="l"/>
                <a:tab pos="8149979" algn="l"/>
              </a:tabLst>
              <a:defRPr/>
            </a:pPr>
            <a:r>
              <a:rPr lang="en-GB" altLang="en-US" sz="2540" dirty="0"/>
              <a:t> Mainframe computer</a:t>
            </a:r>
          </a:p>
          <a:p>
            <a:pPr marL="391729" indent="-292357" fontAlgn="auto">
              <a:buClr>
                <a:srgbClr val="0E594D"/>
              </a:buClr>
              <a:buSzPct val="45000"/>
              <a:buFont typeface="Wingdings" panose="05000000000000000000" pitchFamily="2" charset="2"/>
              <a:buChar char=""/>
              <a:tabLst>
                <a:tab pos="406131" algn="l"/>
                <a:tab pos="813702" algn="l"/>
                <a:tab pos="1221273" algn="l"/>
                <a:tab pos="1628844" algn="l"/>
                <a:tab pos="2036415" algn="l"/>
                <a:tab pos="2443986" algn="l"/>
                <a:tab pos="2851556" algn="l"/>
                <a:tab pos="3259128" algn="l"/>
                <a:tab pos="3666698" algn="l"/>
                <a:tab pos="4074270" algn="l"/>
                <a:tab pos="4481840" algn="l"/>
                <a:tab pos="4889412" algn="l"/>
                <a:tab pos="5296982" algn="l"/>
                <a:tab pos="5704553" algn="l"/>
                <a:tab pos="6112124" algn="l"/>
                <a:tab pos="6519695" algn="l"/>
                <a:tab pos="6927266" algn="l"/>
                <a:tab pos="7334837" algn="l"/>
                <a:tab pos="7742408" algn="l"/>
                <a:tab pos="8149979" algn="l"/>
              </a:tabLst>
              <a:defRPr/>
            </a:pPr>
            <a:r>
              <a:rPr lang="en-GB" altLang="en-US" sz="2540" dirty="0"/>
              <a:t> Utility computing</a:t>
            </a:r>
          </a:p>
          <a:p>
            <a:pPr marL="391729" indent="-292357" fontAlgn="auto">
              <a:buClr>
                <a:srgbClr val="0E594D"/>
              </a:buClr>
              <a:buSzPct val="45000"/>
              <a:buFont typeface="Wingdings" panose="05000000000000000000" pitchFamily="2" charset="2"/>
              <a:buChar char=""/>
              <a:tabLst>
                <a:tab pos="406131" algn="l"/>
                <a:tab pos="813702" algn="l"/>
                <a:tab pos="1221273" algn="l"/>
                <a:tab pos="1628844" algn="l"/>
                <a:tab pos="2036415" algn="l"/>
                <a:tab pos="2443986" algn="l"/>
                <a:tab pos="2851556" algn="l"/>
                <a:tab pos="3259128" algn="l"/>
                <a:tab pos="3666698" algn="l"/>
                <a:tab pos="4074270" algn="l"/>
                <a:tab pos="4481840" algn="l"/>
                <a:tab pos="4889412" algn="l"/>
                <a:tab pos="5296982" algn="l"/>
                <a:tab pos="5704553" algn="l"/>
                <a:tab pos="6112124" algn="l"/>
                <a:tab pos="6519695" algn="l"/>
                <a:tab pos="6927266" algn="l"/>
                <a:tab pos="7334837" algn="l"/>
                <a:tab pos="7742408" algn="l"/>
                <a:tab pos="8149979" algn="l"/>
              </a:tabLst>
              <a:defRPr/>
            </a:pPr>
            <a:r>
              <a:rPr lang="en-GB" altLang="en-US" sz="2540" dirty="0"/>
              <a:t> Peer-to-peer </a:t>
            </a:r>
          </a:p>
          <a:p>
            <a:pPr marL="391729" indent="-292357" fontAlgn="auto">
              <a:buClr>
                <a:srgbClr val="0E594D"/>
              </a:buClr>
              <a:buSzPct val="45000"/>
              <a:buFont typeface="Wingdings" panose="05000000000000000000" pitchFamily="2" charset="2"/>
              <a:buChar char=""/>
              <a:tabLst>
                <a:tab pos="406131" algn="l"/>
                <a:tab pos="813702" algn="l"/>
                <a:tab pos="1221273" algn="l"/>
                <a:tab pos="1628844" algn="l"/>
                <a:tab pos="2036415" algn="l"/>
                <a:tab pos="2443986" algn="l"/>
                <a:tab pos="2851556" algn="l"/>
                <a:tab pos="3259128" algn="l"/>
                <a:tab pos="3666698" algn="l"/>
                <a:tab pos="4074270" algn="l"/>
                <a:tab pos="4481840" algn="l"/>
                <a:tab pos="4889412" algn="l"/>
                <a:tab pos="5296982" algn="l"/>
                <a:tab pos="5704553" algn="l"/>
                <a:tab pos="6112124" algn="l"/>
                <a:tab pos="6519695" algn="l"/>
                <a:tab pos="6927266" algn="l"/>
                <a:tab pos="7334837" algn="l"/>
                <a:tab pos="7742408" algn="l"/>
                <a:tab pos="8149979" algn="l"/>
              </a:tabLst>
              <a:defRPr/>
            </a:pPr>
            <a:r>
              <a:rPr lang="en-GB" altLang="en-US" sz="2540" dirty="0"/>
              <a:t> Service-oriented computing</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a:extLst>
              <a:ext uri="{FF2B5EF4-FFF2-40B4-BE49-F238E27FC236}">
                <a16:creationId xmlns:a16="http://schemas.microsoft.com/office/drawing/2014/main" id="{16893C21-F18C-46EA-87E8-5C2407F4C4BB}"/>
              </a:ext>
            </a:extLst>
          </p:cNvPr>
          <p:cNvSpPr>
            <a:spLocks noGrp="1" noChangeArrowheads="1"/>
          </p:cNvSpPr>
          <p:nvPr>
            <p:ph type="title"/>
          </p:nvPr>
        </p:nvSpPr>
        <p:spPr>
          <a:xfrm>
            <a:off x="1371600" y="685800"/>
            <a:ext cx="9601200" cy="989013"/>
          </a:xfrm>
        </p:spPr>
        <p:txBody>
          <a:bodyPr/>
          <a:lstStyle/>
          <a:p>
            <a:r>
              <a:rPr lang="en-US" altLang="en-US"/>
              <a:t>Challenges of Cloud Computing</a:t>
            </a:r>
          </a:p>
        </p:txBody>
      </p:sp>
      <p:sp>
        <p:nvSpPr>
          <p:cNvPr id="3" name="Content Placeholder 2">
            <a:extLst>
              <a:ext uri="{FF2B5EF4-FFF2-40B4-BE49-F238E27FC236}">
                <a16:creationId xmlns:a16="http://schemas.microsoft.com/office/drawing/2014/main" id="{64493AE0-CD9A-40FF-A8B2-5E61DC68754A}"/>
              </a:ext>
            </a:extLst>
          </p:cNvPr>
          <p:cNvSpPr>
            <a:spLocks noGrp="1"/>
          </p:cNvSpPr>
          <p:nvPr>
            <p:ph idx="1"/>
          </p:nvPr>
        </p:nvSpPr>
        <p:spPr>
          <a:xfrm>
            <a:off x="1371600" y="1674813"/>
            <a:ext cx="9601200" cy="4383087"/>
          </a:xfrm>
        </p:spPr>
        <p:txBody>
          <a:bodyPr rtlCol="0">
            <a:normAutofit fontScale="92500" lnSpcReduction="10000"/>
          </a:bodyPr>
          <a:lstStyle/>
          <a:p>
            <a:pPr marL="384048" indent="-384048" fontAlgn="auto">
              <a:defRPr/>
            </a:pPr>
            <a:r>
              <a:rPr lang="en-US" sz="2800" b="1" dirty="0"/>
              <a:t>Security and Privacy </a:t>
            </a:r>
          </a:p>
          <a:p>
            <a:pPr lvl="1" indent="-384048" fontAlgn="auto">
              <a:defRPr/>
            </a:pPr>
            <a:r>
              <a:rPr lang="en-US" sz="2800" dirty="0"/>
              <a:t>Data security and privacy has been always the challenge in cloud computing.</a:t>
            </a:r>
          </a:p>
          <a:p>
            <a:pPr lvl="1" indent="-384048" fontAlgn="auto">
              <a:defRPr/>
            </a:pPr>
            <a:r>
              <a:rPr lang="en-US" sz="2800" i="0" dirty="0"/>
              <a:t>there may be some data or applications that your organization will never feel comfortable letting out of sight. </a:t>
            </a:r>
            <a:endParaRPr lang="en-US" sz="2800" dirty="0"/>
          </a:p>
          <a:p>
            <a:pPr marL="384048" indent="-384048" fontAlgn="auto">
              <a:defRPr/>
            </a:pPr>
            <a:r>
              <a:rPr lang="en-US" sz="2800" b="1" dirty="0"/>
              <a:t>Lack of Standards </a:t>
            </a:r>
          </a:p>
          <a:p>
            <a:pPr lvl="1" indent="-384048" fontAlgn="auto">
              <a:defRPr/>
            </a:pPr>
            <a:r>
              <a:rPr lang="en-US" sz="2800" dirty="0"/>
              <a:t>There is no standard associated with cloud computing.</a:t>
            </a:r>
          </a:p>
          <a:p>
            <a:pPr lvl="1" indent="-384048" fontAlgn="auto">
              <a:defRPr/>
            </a:pPr>
            <a:r>
              <a:rPr lang="en-US" sz="2800" dirty="0"/>
              <a:t>The Open Grid Forum is developing an Open Cloud Computing Interface to resolve this issue and the Open Cloud Consortium is working on cloud computing standards and practices</a:t>
            </a:r>
            <a:endParaRPr lang="en-US" sz="2800" b="1" dirty="0"/>
          </a:p>
          <a:p>
            <a:pPr marL="384048" indent="-384048" fontAlgn="auto">
              <a:defRPr/>
            </a:pPr>
            <a:endParaRPr lang="en-US"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a:extLst>
              <a:ext uri="{FF2B5EF4-FFF2-40B4-BE49-F238E27FC236}">
                <a16:creationId xmlns:a16="http://schemas.microsoft.com/office/drawing/2014/main" id="{3CB3BAD1-21DF-47CF-A088-6B44D6BC8672}"/>
              </a:ext>
            </a:extLst>
          </p:cNvPr>
          <p:cNvSpPr>
            <a:spLocks noGrp="1" noChangeArrowheads="1"/>
          </p:cNvSpPr>
          <p:nvPr>
            <p:ph type="title"/>
          </p:nvPr>
        </p:nvSpPr>
        <p:spPr/>
        <p:txBody>
          <a:bodyPr/>
          <a:lstStyle/>
          <a:p>
            <a:r>
              <a:rPr lang="en-US" altLang="en-US"/>
              <a:t>Challenges of Cloud Computing</a:t>
            </a:r>
          </a:p>
        </p:txBody>
      </p:sp>
      <p:sp>
        <p:nvSpPr>
          <p:cNvPr id="3" name="Content Placeholder 2">
            <a:extLst>
              <a:ext uri="{FF2B5EF4-FFF2-40B4-BE49-F238E27FC236}">
                <a16:creationId xmlns:a16="http://schemas.microsoft.com/office/drawing/2014/main" id="{4BFC4A3E-119E-460F-9768-574C698E0246}"/>
              </a:ext>
            </a:extLst>
          </p:cNvPr>
          <p:cNvSpPr>
            <a:spLocks noGrp="1"/>
          </p:cNvSpPr>
          <p:nvPr>
            <p:ph idx="1"/>
          </p:nvPr>
        </p:nvSpPr>
        <p:spPr>
          <a:xfrm>
            <a:off x="1371600" y="1371600"/>
            <a:ext cx="9601200" cy="5029200"/>
          </a:xfrm>
        </p:spPr>
        <p:txBody>
          <a:bodyPr rtlCol="0">
            <a:normAutofit lnSpcReduction="10000"/>
          </a:bodyPr>
          <a:lstStyle/>
          <a:p>
            <a:pPr marL="384048" indent="-384048" fontAlgn="auto">
              <a:defRPr/>
            </a:pPr>
            <a:r>
              <a:rPr lang="en-US" sz="2800" b="1" dirty="0"/>
              <a:t>Continuously Evolving </a:t>
            </a:r>
          </a:p>
          <a:p>
            <a:pPr lvl="1" indent="-384048" fontAlgn="auto">
              <a:defRPr/>
            </a:pPr>
            <a:r>
              <a:rPr lang="en-US" sz="2800" dirty="0"/>
              <a:t>User requirements are continuously evolving, as are the requirements for interfaces, networking, and storage. So Cloud has to grow accordingly to meet all the requirements for interfaces, networking, storages etc.</a:t>
            </a:r>
            <a:endParaRPr lang="en-US" sz="2800" b="1" dirty="0"/>
          </a:p>
          <a:p>
            <a:pPr marL="384048" indent="-384048" fontAlgn="auto">
              <a:defRPr/>
            </a:pPr>
            <a:r>
              <a:rPr lang="en-US" sz="2800" b="1" dirty="0"/>
              <a:t>Integration with Existing Infrastructure</a:t>
            </a:r>
            <a:r>
              <a:rPr lang="en-US" sz="2800" dirty="0"/>
              <a:t>:</a:t>
            </a:r>
          </a:p>
          <a:p>
            <a:pPr lvl="1" indent="-384048" fontAlgn="auto">
              <a:defRPr/>
            </a:pPr>
            <a:r>
              <a:rPr lang="en-US" sz="2800" i="0" dirty="0"/>
              <a:t>This is a difficult yet essential piece of maximizing the value of cloud services.</a:t>
            </a:r>
            <a:endParaRPr lang="en-US" sz="2800" dirty="0"/>
          </a:p>
          <a:p>
            <a:pPr marL="384048" indent="-384048" fontAlgn="auto">
              <a:defRPr/>
            </a:pPr>
            <a:r>
              <a:rPr lang="en-US" sz="2800" b="1" dirty="0"/>
              <a:t>Vendor Transparency:</a:t>
            </a:r>
          </a:p>
          <a:p>
            <a:pPr lvl="1" indent="-384048" fontAlgn="auto">
              <a:defRPr/>
            </a:pPr>
            <a:r>
              <a:rPr lang="en-US" sz="2800" i="0" dirty="0"/>
              <a:t>“Trust me” is not what you want to hear from your service provider.</a:t>
            </a:r>
            <a:endParaRPr lang="en-US" sz="2800"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a:extLst>
              <a:ext uri="{FF2B5EF4-FFF2-40B4-BE49-F238E27FC236}">
                <a16:creationId xmlns:a16="http://schemas.microsoft.com/office/drawing/2014/main" id="{17040634-A505-4891-81E2-85C9532AA76F}"/>
              </a:ext>
            </a:extLst>
          </p:cNvPr>
          <p:cNvSpPr>
            <a:spLocks noGrp="1" noChangeArrowheads="1"/>
          </p:cNvSpPr>
          <p:nvPr>
            <p:ph type="title"/>
          </p:nvPr>
        </p:nvSpPr>
        <p:spPr/>
        <p:txBody>
          <a:bodyPr/>
          <a:lstStyle/>
          <a:p>
            <a:r>
              <a:rPr lang="en-US" altLang="en-US"/>
              <a:t>Challenges of Cloud Computing</a:t>
            </a:r>
          </a:p>
        </p:txBody>
      </p:sp>
      <p:sp>
        <p:nvSpPr>
          <p:cNvPr id="3" name="Content Placeholder 2">
            <a:extLst>
              <a:ext uri="{FF2B5EF4-FFF2-40B4-BE49-F238E27FC236}">
                <a16:creationId xmlns:a16="http://schemas.microsoft.com/office/drawing/2014/main" id="{2FACC521-8C4E-452B-8DD7-6160498C3B88}"/>
              </a:ext>
            </a:extLst>
          </p:cNvPr>
          <p:cNvSpPr>
            <a:spLocks noGrp="1"/>
          </p:cNvSpPr>
          <p:nvPr>
            <p:ph idx="1"/>
          </p:nvPr>
        </p:nvSpPr>
        <p:spPr>
          <a:xfrm>
            <a:off x="1371600" y="1554163"/>
            <a:ext cx="9601200" cy="4868862"/>
          </a:xfrm>
        </p:spPr>
        <p:txBody>
          <a:bodyPr rtlCol="0">
            <a:normAutofit fontScale="85000" lnSpcReduction="10000"/>
          </a:bodyPr>
          <a:lstStyle/>
          <a:p>
            <a:pPr marL="384048" indent="-384048" fontAlgn="auto">
              <a:defRPr/>
            </a:pPr>
            <a:r>
              <a:rPr lang="en-US" sz="3200" b="1" dirty="0"/>
              <a:t>Performance and Bandwidth Cost:</a:t>
            </a:r>
          </a:p>
          <a:p>
            <a:pPr lvl="1" indent="-384048" fontAlgn="auto">
              <a:defRPr/>
            </a:pPr>
            <a:r>
              <a:rPr lang="en-US" sz="3200" dirty="0"/>
              <a:t>Cloud computing is impossible if you cannot connect to the Internet. </a:t>
            </a:r>
            <a:endParaRPr lang="en-US" sz="2400" dirty="0"/>
          </a:p>
          <a:p>
            <a:pPr lvl="1" indent="-384048" fontAlgn="auto">
              <a:defRPr/>
            </a:pPr>
            <a:r>
              <a:rPr lang="en-US" sz="3200" dirty="0"/>
              <a:t>Since you use the Internet to connect to both your applications and documents, if you do not have an Internet connection you cannot access anything, even your own documents. And slow internet is painful.</a:t>
            </a:r>
            <a:endParaRPr lang="en-US" sz="2400" dirty="0"/>
          </a:p>
          <a:p>
            <a:pPr lvl="1" indent="-384048" fontAlgn="auto">
              <a:defRPr/>
            </a:pPr>
            <a:r>
              <a:rPr lang="en-US" sz="3200" dirty="0"/>
              <a:t>A dead Internet connection means no work and in areas where Internet connections are few or inherently unreliable, this could be a deal-breaker.</a:t>
            </a:r>
          </a:p>
          <a:p>
            <a:pPr lvl="1" indent="-384048" fontAlgn="auto">
              <a:defRPr/>
            </a:pPr>
            <a:r>
              <a:rPr lang="en-US" sz="3200" dirty="0"/>
              <a:t>For smaller applications this is not usually an issue, but cost can be high for the data-intensive applications. </a:t>
            </a:r>
          </a:p>
          <a:p>
            <a:pPr marL="384048" indent="-384048" fontAlgn="auto">
              <a:defRPr/>
            </a:pPr>
            <a:endParaRPr lang="en-US"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a:extLst>
              <a:ext uri="{FF2B5EF4-FFF2-40B4-BE49-F238E27FC236}">
                <a16:creationId xmlns:a16="http://schemas.microsoft.com/office/drawing/2014/main" id="{C441C2B0-1F96-44C0-B239-CF82CDBC2603}"/>
              </a:ext>
            </a:extLst>
          </p:cNvPr>
          <p:cNvSpPr>
            <a:spLocks noGrp="1" noChangeArrowheads="1"/>
          </p:cNvSpPr>
          <p:nvPr>
            <p:ph type="title"/>
          </p:nvPr>
        </p:nvSpPr>
        <p:spPr/>
        <p:txBody>
          <a:bodyPr/>
          <a:lstStyle/>
          <a:p>
            <a:r>
              <a:rPr lang="en-US" altLang="en-US"/>
              <a:t>Distributed Computing</a:t>
            </a:r>
          </a:p>
        </p:txBody>
      </p:sp>
      <p:sp>
        <p:nvSpPr>
          <p:cNvPr id="3" name="Content Placeholder 2">
            <a:extLst>
              <a:ext uri="{FF2B5EF4-FFF2-40B4-BE49-F238E27FC236}">
                <a16:creationId xmlns:a16="http://schemas.microsoft.com/office/drawing/2014/main" id="{0A530C9C-E6C9-47DA-9C50-201CFECF9E39}"/>
              </a:ext>
            </a:extLst>
          </p:cNvPr>
          <p:cNvSpPr>
            <a:spLocks noGrp="1"/>
          </p:cNvSpPr>
          <p:nvPr>
            <p:ph idx="1"/>
          </p:nvPr>
        </p:nvSpPr>
        <p:spPr/>
        <p:txBody>
          <a:bodyPr rtlCol="0">
            <a:normAutofit fontScale="92500" lnSpcReduction="10000"/>
          </a:bodyPr>
          <a:lstStyle/>
          <a:p>
            <a:pPr marL="384048" indent="-384048" fontAlgn="auto">
              <a:defRPr/>
            </a:pPr>
            <a:r>
              <a:rPr lang="en-US" sz="3200" dirty="0"/>
              <a:t>A distributed system is a network of autonomous computers that communicate with each other in order to achieve a goal.</a:t>
            </a:r>
          </a:p>
          <a:p>
            <a:pPr marL="384048" indent="-384048" fontAlgn="auto">
              <a:defRPr/>
            </a:pPr>
            <a:r>
              <a:rPr lang="en-US" sz="3200" dirty="0"/>
              <a:t>The computers in a distributed system are independent and do not physically share memory or processors.</a:t>
            </a:r>
          </a:p>
          <a:p>
            <a:pPr marL="384048" indent="-384048" fontAlgn="auto">
              <a:defRPr/>
            </a:pPr>
            <a:r>
              <a:rPr lang="en-US" sz="3200" dirty="0"/>
              <a:t>hey communicate with each other using </a:t>
            </a:r>
            <a:r>
              <a:rPr lang="en-US" sz="3200" i="1" dirty="0"/>
              <a:t>messages</a:t>
            </a:r>
            <a:r>
              <a:rPr lang="en-US" sz="3200" dirty="0"/>
              <a:t>, pieces of information transferred from one computer to another over a network.</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1">
            <a:extLst>
              <a:ext uri="{FF2B5EF4-FFF2-40B4-BE49-F238E27FC236}">
                <a16:creationId xmlns:a16="http://schemas.microsoft.com/office/drawing/2014/main" id="{43133295-6634-4C54-9EB6-CEE7BE47D46D}"/>
              </a:ext>
            </a:extLst>
          </p:cNvPr>
          <p:cNvSpPr>
            <a:spLocks noGrp="1" noChangeArrowheads="1"/>
          </p:cNvSpPr>
          <p:nvPr>
            <p:ph type="title"/>
          </p:nvPr>
        </p:nvSpPr>
        <p:spPr/>
        <p:txBody>
          <a:bodyPr/>
          <a:lstStyle/>
          <a:p>
            <a:r>
              <a:rPr lang="en-US" altLang="en-US"/>
              <a:t>Distributed computing</a:t>
            </a:r>
          </a:p>
        </p:txBody>
      </p:sp>
      <p:sp>
        <p:nvSpPr>
          <p:cNvPr id="3" name="Content Placeholder 2">
            <a:extLst>
              <a:ext uri="{FF2B5EF4-FFF2-40B4-BE49-F238E27FC236}">
                <a16:creationId xmlns:a16="http://schemas.microsoft.com/office/drawing/2014/main" id="{2017B135-A0B2-4A9D-9401-611AB6BF5EDD}"/>
              </a:ext>
            </a:extLst>
          </p:cNvPr>
          <p:cNvSpPr>
            <a:spLocks noGrp="1"/>
          </p:cNvSpPr>
          <p:nvPr>
            <p:ph idx="1"/>
          </p:nvPr>
        </p:nvSpPr>
        <p:spPr/>
        <p:txBody>
          <a:bodyPr rtlCol="0">
            <a:normAutofit lnSpcReduction="10000"/>
          </a:bodyPr>
          <a:lstStyle/>
          <a:p>
            <a:pPr marL="384048" indent="-384048" fontAlgn="auto">
              <a:defRPr/>
            </a:pPr>
            <a:r>
              <a:rPr lang="en-US" sz="3200" dirty="0"/>
              <a:t>Computers in a distributed system can have different roles. A computer's role depends on the goal of the system and the computer's own hardware and software properties.</a:t>
            </a:r>
          </a:p>
          <a:p>
            <a:pPr marL="384048" indent="-384048" fontAlgn="auto">
              <a:defRPr/>
            </a:pPr>
            <a:r>
              <a:rPr lang="en-US" sz="3200" dirty="0"/>
              <a:t>There are two predominant ways of organizing computers in a distributed system. The first is the client-server architecture, and the second is the peer-to-peer architecture.</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1">
            <a:extLst>
              <a:ext uri="{FF2B5EF4-FFF2-40B4-BE49-F238E27FC236}">
                <a16:creationId xmlns:a16="http://schemas.microsoft.com/office/drawing/2014/main" id="{40D81A7A-A9F2-4DAF-A986-53E91EDFB0A3}"/>
              </a:ext>
            </a:extLst>
          </p:cNvPr>
          <p:cNvSpPr>
            <a:spLocks noGrp="1" noChangeArrowheads="1"/>
          </p:cNvSpPr>
          <p:nvPr>
            <p:ph type="title"/>
          </p:nvPr>
        </p:nvSpPr>
        <p:spPr/>
        <p:txBody>
          <a:bodyPr/>
          <a:lstStyle/>
          <a:p>
            <a:r>
              <a:rPr lang="en-US" altLang="en-US"/>
              <a:t>Distributed vs Parallel Computing</a:t>
            </a:r>
          </a:p>
        </p:txBody>
      </p:sp>
      <p:sp>
        <p:nvSpPr>
          <p:cNvPr id="93187" name="Content Placeholder 2">
            <a:extLst>
              <a:ext uri="{FF2B5EF4-FFF2-40B4-BE49-F238E27FC236}">
                <a16:creationId xmlns:a16="http://schemas.microsoft.com/office/drawing/2014/main" id="{A3EA44A9-0815-450C-AC04-D468D377595F}"/>
              </a:ext>
            </a:extLst>
          </p:cNvPr>
          <p:cNvSpPr>
            <a:spLocks noGrp="1" noChangeArrowheads="1"/>
          </p:cNvSpPr>
          <p:nvPr>
            <p:ph idx="1"/>
          </p:nvPr>
        </p:nvSpPr>
        <p:spPr/>
        <p:txBody>
          <a:bodyPr/>
          <a:lstStyle/>
          <a:p>
            <a:r>
              <a:rPr lang="en-US" altLang="en-US" sz="3200"/>
              <a:t>In parallel computing, all processors may have access to a shared memory to exchange information between processors.</a:t>
            </a:r>
          </a:p>
          <a:p>
            <a:r>
              <a:rPr lang="en-US" altLang="en-US" sz="3200"/>
              <a:t>In distributed computing, each processor has its own private memory (distributed memory). Information is exchanged by passing messages between the processors.</a:t>
            </a:r>
          </a:p>
          <a:p>
            <a:endParaRPr lang="en-US" altLang="en-US"/>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1">
            <a:extLst>
              <a:ext uri="{FF2B5EF4-FFF2-40B4-BE49-F238E27FC236}">
                <a16:creationId xmlns:a16="http://schemas.microsoft.com/office/drawing/2014/main" id="{74D6F4CF-15FD-4E06-B400-922528EF33DC}"/>
              </a:ext>
            </a:extLst>
          </p:cNvPr>
          <p:cNvSpPr>
            <a:spLocks noGrp="1" noChangeArrowheads="1"/>
          </p:cNvSpPr>
          <p:nvPr>
            <p:ph type="title"/>
          </p:nvPr>
        </p:nvSpPr>
        <p:spPr>
          <a:xfrm>
            <a:off x="1371600" y="685800"/>
            <a:ext cx="9601200" cy="1074738"/>
          </a:xfrm>
        </p:spPr>
        <p:txBody>
          <a:bodyPr/>
          <a:lstStyle/>
          <a:p>
            <a:r>
              <a:rPr lang="en-US" altLang="en-US"/>
              <a:t>Distributed vs Parallel Computing</a:t>
            </a:r>
          </a:p>
        </p:txBody>
      </p:sp>
      <p:pic>
        <p:nvPicPr>
          <p:cNvPr id="94211" name="Picture 2" descr="http://lycog.com/wp-content/uploads/2011/03/parallel-and-distributed-computing.png">
            <a:extLst>
              <a:ext uri="{FF2B5EF4-FFF2-40B4-BE49-F238E27FC236}">
                <a16:creationId xmlns:a16="http://schemas.microsoft.com/office/drawing/2014/main" id="{717D95B5-150A-46F0-B603-03D92F97FC95}"/>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527175" y="2171700"/>
            <a:ext cx="9445625" cy="4117975"/>
          </a:xfr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1">
            <a:extLst>
              <a:ext uri="{FF2B5EF4-FFF2-40B4-BE49-F238E27FC236}">
                <a16:creationId xmlns:a16="http://schemas.microsoft.com/office/drawing/2014/main" id="{D9A9D820-F04F-4A9E-B1BC-8A93BAFFBD94}"/>
              </a:ext>
            </a:extLst>
          </p:cNvPr>
          <p:cNvSpPr>
            <a:spLocks noGrp="1" noChangeArrowheads="1"/>
          </p:cNvSpPr>
          <p:nvPr>
            <p:ph type="title"/>
          </p:nvPr>
        </p:nvSpPr>
        <p:spPr>
          <a:xfrm>
            <a:off x="2195513" y="504825"/>
            <a:ext cx="7808912" cy="1144588"/>
          </a:xfrm>
        </p:spPr>
        <p:txBody>
          <a:bodyPr/>
          <a:lstStyle/>
          <a:p>
            <a:pPr>
              <a:tabLst>
                <a:tab pos="0" algn="l"/>
                <a:tab pos="404813" algn="l"/>
                <a:tab pos="812800" algn="l"/>
                <a:tab pos="1220788" algn="l"/>
                <a:tab pos="1628775" algn="l"/>
                <a:tab pos="2035175" algn="l"/>
                <a:tab pos="2443163" algn="l"/>
                <a:tab pos="2851150" algn="l"/>
                <a:tab pos="3257550" algn="l"/>
                <a:tab pos="3665538" algn="l"/>
                <a:tab pos="4073525" algn="l"/>
                <a:tab pos="4481513" algn="l"/>
                <a:tab pos="4887913" algn="l"/>
                <a:tab pos="5295900" algn="l"/>
                <a:tab pos="5703888" algn="l"/>
                <a:tab pos="6111875" algn="l"/>
                <a:tab pos="6518275" algn="l"/>
                <a:tab pos="6926263" algn="l"/>
                <a:tab pos="7334250" algn="l"/>
                <a:tab pos="7742238" algn="l"/>
                <a:tab pos="8148638" algn="l"/>
              </a:tabLst>
            </a:pPr>
            <a:r>
              <a:rPr lang="en-US" altLang="en-US"/>
              <a:t>Pros and Cons</a:t>
            </a:r>
          </a:p>
        </p:txBody>
      </p:sp>
      <p:pic>
        <p:nvPicPr>
          <p:cNvPr id="15363" name="Picture 2">
            <a:extLst>
              <a:ext uri="{FF2B5EF4-FFF2-40B4-BE49-F238E27FC236}">
                <a16:creationId xmlns:a16="http://schemas.microsoft.com/office/drawing/2014/main" id="{F3CFC28E-941D-4618-8438-E0DE1D5644C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6955" b="5046"/>
          <a:stretch>
            <a:fillRect/>
          </a:stretch>
        </p:blipFill>
        <p:spPr bwMode="auto">
          <a:xfrm>
            <a:off x="3300413" y="1590675"/>
            <a:ext cx="5853112" cy="455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F7C6116B-1E75-4353-A4D0-6D6470F9BA96}"/>
              </a:ext>
            </a:extLst>
          </p:cNvPr>
          <p:cNvSpPr>
            <a:spLocks noGrp="1" noChangeArrowheads="1"/>
          </p:cNvSpPr>
          <p:nvPr>
            <p:ph type="title"/>
          </p:nvPr>
        </p:nvSpPr>
        <p:spPr/>
        <p:txBody>
          <a:bodyPr/>
          <a:lstStyle/>
          <a:p>
            <a:r>
              <a:rPr lang="en-US" altLang="en-US"/>
              <a:t>The Emergence of Cloud Computing</a:t>
            </a:r>
          </a:p>
        </p:txBody>
      </p:sp>
      <p:sp>
        <p:nvSpPr>
          <p:cNvPr id="3" name="Content Placeholder 2">
            <a:extLst>
              <a:ext uri="{FF2B5EF4-FFF2-40B4-BE49-F238E27FC236}">
                <a16:creationId xmlns:a16="http://schemas.microsoft.com/office/drawing/2014/main" id="{F2A90348-EDCE-4ACE-B5A0-F07CFB6C8F23}"/>
              </a:ext>
            </a:extLst>
          </p:cNvPr>
          <p:cNvSpPr>
            <a:spLocks noGrp="1" noChangeArrowheads="1"/>
          </p:cNvSpPr>
          <p:nvPr>
            <p:ph idx="1"/>
          </p:nvPr>
        </p:nvSpPr>
        <p:spPr/>
        <p:txBody>
          <a:bodyPr/>
          <a:lstStyle/>
          <a:p>
            <a:r>
              <a:rPr lang="en-AU" altLang="en-US" sz="3600"/>
              <a:t>“When was it invented?” </a:t>
            </a:r>
          </a:p>
          <a:p>
            <a:r>
              <a:rPr lang="en-AU" altLang="en-US" sz="3600"/>
              <a:t>“When was it first mentioned?” </a:t>
            </a:r>
          </a:p>
          <a:p>
            <a:r>
              <a:rPr lang="en-AU" altLang="en-US" sz="3600"/>
              <a:t>“What are the prospects for its future?”</a:t>
            </a:r>
            <a:endParaRPr lang="en-US" altLang="en-US" sz="36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2"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rop">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themeOverride>
</file>

<file path=docProps/app.xml><?xml version="1.0" encoding="utf-8"?>
<Properties xmlns="http://schemas.openxmlformats.org/officeDocument/2006/extended-properties" xmlns:vt="http://schemas.openxmlformats.org/officeDocument/2006/docPropsVTypes">
  <Template>TM10001105[[fn=Crop]]</Template>
  <TotalTime>556</TotalTime>
  <Words>3844</Words>
  <Application>Microsoft Office PowerPoint</Application>
  <PresentationFormat>Widescreen</PresentationFormat>
  <Paragraphs>438</Paragraphs>
  <Slides>78</Slides>
  <Notes>8</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78</vt:i4>
      </vt:variant>
    </vt:vector>
  </HeadingPairs>
  <TitlesOfParts>
    <vt:vector size="88" baseType="lpstr">
      <vt:lpstr>Franklin Gothic Book</vt:lpstr>
      <vt:lpstr>Arial</vt:lpstr>
      <vt:lpstr>Calibri</vt:lpstr>
      <vt:lpstr>Comic Sans MS</vt:lpstr>
      <vt:lpstr>ＭＳ Ｐゴシック</vt:lpstr>
      <vt:lpstr>Cambria</vt:lpstr>
      <vt:lpstr>微軟正黑體</vt:lpstr>
      <vt:lpstr>Wingdings</vt:lpstr>
      <vt:lpstr>Times New Roman</vt:lpstr>
      <vt:lpstr>Crop</vt:lpstr>
      <vt:lpstr>Introduction  Cloud Computing</vt:lpstr>
      <vt:lpstr>Cloud</vt:lpstr>
      <vt:lpstr>Cloud Computing</vt:lpstr>
      <vt:lpstr>Cloud Computing</vt:lpstr>
      <vt:lpstr>Cloud Computing</vt:lpstr>
      <vt:lpstr>Cloud Summary</vt:lpstr>
      <vt:lpstr>PowerPoint Presentation</vt:lpstr>
      <vt:lpstr>Pros and Cons</vt:lpstr>
      <vt:lpstr>The Emergence of Cloud Computing</vt:lpstr>
      <vt:lpstr>Emergence of Cloud Computing contd.</vt:lpstr>
      <vt:lpstr>Emergence of Cloud Computing contd.</vt:lpstr>
      <vt:lpstr>Emergence of Cloud Computing contd.</vt:lpstr>
      <vt:lpstr>Emergence of Cloud Computing contd.</vt:lpstr>
      <vt:lpstr>Evolution of Cloud Computing</vt:lpstr>
      <vt:lpstr>Type of cloud computing </vt:lpstr>
      <vt:lpstr>PowerPoint Presentation</vt:lpstr>
      <vt:lpstr>Infrastructure as a Service</vt:lpstr>
      <vt:lpstr>Infrastructure as a Service</vt:lpstr>
      <vt:lpstr>Infrastructure as a Service</vt:lpstr>
      <vt:lpstr>Infrastructure as a Service</vt:lpstr>
      <vt:lpstr>Infrastructure as a Service</vt:lpstr>
      <vt:lpstr>Infrastructure as a Service</vt:lpstr>
      <vt:lpstr>IaaS - Summary</vt:lpstr>
      <vt:lpstr>Platform as a Service</vt:lpstr>
      <vt:lpstr>Platform as a Service</vt:lpstr>
      <vt:lpstr>Platform as a Service</vt:lpstr>
      <vt:lpstr>Platform as a Service</vt:lpstr>
      <vt:lpstr>Platform as a Service </vt:lpstr>
      <vt:lpstr>PaaS - Summary</vt:lpstr>
      <vt:lpstr>Software as a Service</vt:lpstr>
      <vt:lpstr>Software as a Service</vt:lpstr>
      <vt:lpstr>Software as a Service</vt:lpstr>
      <vt:lpstr>Software as a Service</vt:lpstr>
      <vt:lpstr>Software as a Service</vt:lpstr>
      <vt:lpstr>SaaS - Summary</vt:lpstr>
      <vt:lpstr>Cloud computing Types contd.</vt:lpstr>
      <vt:lpstr>Cloud Computing Deployment models</vt:lpstr>
      <vt:lpstr>Deployment Model</vt:lpstr>
      <vt:lpstr>Public Cloud</vt:lpstr>
      <vt:lpstr>Private Cloud</vt:lpstr>
      <vt:lpstr>Public vs. Private</vt:lpstr>
      <vt:lpstr>Community Cloud</vt:lpstr>
      <vt:lpstr>Hybrid Cloud</vt:lpstr>
      <vt:lpstr>Cloud Ecosystem</vt:lpstr>
      <vt:lpstr>Grid Computing or Cloud Computing</vt:lpstr>
      <vt:lpstr>Grid Computing or Cloud Computing</vt:lpstr>
      <vt:lpstr>Grid Computing or Cloud Computing</vt:lpstr>
      <vt:lpstr>PowerPoint Presentation</vt:lpstr>
      <vt:lpstr>Cloud vs Grid computing: Conclusion </vt:lpstr>
      <vt:lpstr>Components of Cloud computing</vt:lpstr>
      <vt:lpstr>Components of Cloud computing</vt:lpstr>
      <vt:lpstr>Components of Cloud computing</vt:lpstr>
      <vt:lpstr>Components of Cloud computing</vt:lpstr>
      <vt:lpstr>Virtualization</vt:lpstr>
      <vt:lpstr>What Virtual Machines provide (characteristics)</vt:lpstr>
      <vt:lpstr>Virtual Machines Classification</vt:lpstr>
      <vt:lpstr>Virtualization</vt:lpstr>
      <vt:lpstr>PowerPoint Presentation</vt:lpstr>
      <vt:lpstr>Hardware Virtualization techniques</vt:lpstr>
      <vt:lpstr>Hardware Virtualization techniques</vt:lpstr>
      <vt:lpstr>Benefits of Using Cloud Computing</vt:lpstr>
      <vt:lpstr>Benefits of Using Cloud Computing</vt:lpstr>
      <vt:lpstr>Legal issues in Using Cloud Models</vt:lpstr>
      <vt:lpstr>Cloud Computing Characteristics</vt:lpstr>
      <vt:lpstr>Characteristics of Cloud computing</vt:lpstr>
      <vt:lpstr>On-demand self-service:</vt:lpstr>
      <vt:lpstr>Broad network access:</vt:lpstr>
      <vt:lpstr>Resource pooling:</vt:lpstr>
      <vt:lpstr>Rapid elasticity:</vt:lpstr>
      <vt:lpstr>Measured service: </vt:lpstr>
      <vt:lpstr>PowerPoint Presentation</vt:lpstr>
      <vt:lpstr>Challenges of Cloud Computing</vt:lpstr>
      <vt:lpstr>Challenges of Cloud Computing</vt:lpstr>
      <vt:lpstr>Challenges of Cloud Computing</vt:lpstr>
      <vt:lpstr>Distributed Computing</vt:lpstr>
      <vt:lpstr>Distributed computing</vt:lpstr>
      <vt:lpstr>Distributed vs Parallel Computing</vt:lpstr>
      <vt:lpstr>Distributed vs Parallel Computing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Cloud Computing</dc:title>
  <dc:creator>admin</dc:creator>
  <cp:lastModifiedBy>Anshu Sharma</cp:lastModifiedBy>
  <cp:revision>39</cp:revision>
  <dcterms:created xsi:type="dcterms:W3CDTF">2017-08-23T16:04:06Z</dcterms:created>
  <dcterms:modified xsi:type="dcterms:W3CDTF">2017-12-04T13:51:09Z</dcterms:modified>
</cp:coreProperties>
</file>