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3"/>
  </p:notesMasterIdLst>
  <p:sldIdLst>
    <p:sldId id="256" r:id="rId2"/>
    <p:sldId id="259" r:id="rId3"/>
    <p:sldId id="260" r:id="rId4"/>
    <p:sldId id="28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5" r:id="rId28"/>
    <p:sldId id="283" r:id="rId29"/>
    <p:sldId id="284" r:id="rId30"/>
    <p:sldId id="286" r:id="rId31"/>
    <p:sldId id="287" r:id="rId3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1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7993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9724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1897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0293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1744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62393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0831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4677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1982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4756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0670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73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9824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89950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19168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78533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8170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91819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6915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9538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5662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1554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26692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9700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7282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830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5864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0161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7877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5310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itre vertical et text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re de sec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4000" b="1" cap="none"/>
            </a:lvl1pPr>
            <a:lvl2pPr lvl="1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lvl="1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lvl="2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lvl="3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lvl="4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lvl="5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lvl="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lvl="7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lvl="8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u avec légend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/>
            </a:lvl1pPr>
            <a:lvl2pPr lvl="1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/>
            </a:lvl1pPr>
            <a:lvl2pPr lvl="1" rtl="0">
              <a:spcBef>
                <a:spcPts val="0"/>
              </a:spcBef>
              <a:defRPr sz="2800"/>
            </a:lvl2pPr>
            <a:lvl3pPr lvl="2" rtl="0">
              <a:spcBef>
                <a:spcPts val="0"/>
              </a:spcBef>
              <a:defRPr sz="2400"/>
            </a:lvl3pPr>
            <a:lvl4pPr lvl="3" rtl="0">
              <a:spcBef>
                <a:spcPts val="0"/>
              </a:spcBef>
              <a:defRPr sz="2000"/>
            </a:lvl4pPr>
            <a:lvl5pPr lvl="4" rtl="0">
              <a:spcBef>
                <a:spcPts val="0"/>
              </a:spcBef>
              <a:defRPr sz="2000"/>
            </a:lvl5pPr>
            <a:lvl6pPr lvl="5" rtl="0">
              <a:spcBef>
                <a:spcPts val="0"/>
              </a:spcBef>
              <a:defRPr sz="2000"/>
            </a:lvl6pPr>
            <a:lvl7pPr lvl="6" rtl="0">
              <a:spcBef>
                <a:spcPts val="0"/>
              </a:spcBef>
              <a:defRPr sz="2000"/>
            </a:lvl7pPr>
            <a:lvl8pPr lvl="7" rtl="0">
              <a:spcBef>
                <a:spcPts val="0"/>
              </a:spcBef>
              <a:defRPr sz="2000"/>
            </a:lvl8pPr>
            <a:lvl9pPr lvl="8"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1200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000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900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900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900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900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900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 avec légend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/>
            </a:lvl1pPr>
            <a:lvl2pPr lvl="1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1200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000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900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900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900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900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900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re et texte vertical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2.emf"/><Relationship Id="rId4" Type="http://schemas.openxmlformats.org/officeDocument/2006/relationships/image" Target="../media/image1.jpg"/><Relationship Id="rId9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5.emf"/><Relationship Id="rId4" Type="http://schemas.openxmlformats.org/officeDocument/2006/relationships/image" Target="../media/image1.jpg"/><Relationship Id="rId9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17.emf"/><Relationship Id="rId4" Type="http://schemas.openxmlformats.org/officeDocument/2006/relationships/image" Target="../media/image1.jpg"/><Relationship Id="rId9" Type="http://schemas.openxmlformats.org/officeDocument/2006/relationships/oleObject" Target="../embeddings/oleObject2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1289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/>
          <p:nvPr/>
        </p:nvSpPr>
        <p:spPr>
          <a:xfrm>
            <a:off x="381000" y="1905000"/>
            <a:ext cx="8458200" cy="50167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ct val="100000"/>
            </a:pPr>
            <a:r>
              <a:rPr lang="en-US" sz="5400" dirty="0"/>
              <a:t>RELATIONAL</a:t>
            </a:r>
          </a:p>
          <a:p>
            <a:pPr lvl="0" algn="ctr">
              <a:buClr>
                <a:schemeClr val="dk1"/>
              </a:buClr>
              <a:buSzPct val="100000"/>
            </a:pPr>
            <a:r>
              <a:rPr lang="en-US" sz="5400" dirty="0">
                <a:solidFill>
                  <a:schemeClr val="dk1"/>
                </a:solidFill>
              </a:rPr>
              <a:t>ALGEBRA</a:t>
            </a:r>
            <a:endParaRPr sz="5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CARTESIAN PRODUCT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Text Box 3">
            <a:extLst>
              <a:ext uri="{FF2B5EF4-FFF2-40B4-BE49-F238E27FC236}">
                <a16:creationId xmlns:a16="http://schemas.microsoft.com/office/drawing/2014/main" id="{43849CA4-B419-404A-B0DF-32CCC5FB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58627"/>
            <a:ext cx="8229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Cartesian product of two sets is a set of pairs of elements (tuples), one from each set. 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If the original sets are already sets of tuples then the tuples in the Cartesian product are all that bigger.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As we have seen, Cartesian products are usually unrelated to a real-world thing. They normally contain some </a:t>
            </a:r>
            <a:r>
              <a:rPr lang="en-US" altLang="en-US" sz="2000" i="1" dirty="0">
                <a:solidFill>
                  <a:srgbClr val="000000"/>
                </a:solidFill>
              </a:rPr>
              <a:t>noise</a:t>
            </a:r>
            <a:r>
              <a:rPr lang="en-US" altLang="en-US" sz="2000" dirty="0">
                <a:solidFill>
                  <a:srgbClr val="000000"/>
                </a:solidFill>
              </a:rPr>
              <a:t> tuples.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However they may be useful as a first step.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929B2EBD-A872-4D80-841A-415CAF7F4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050" y="3795893"/>
            <a:ext cx="27543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&lt;</a:t>
            </a:r>
            <a:r>
              <a:rPr lang="en-US" altLang="en-US" sz="1400" b="1" dirty="0" err="1">
                <a:solidFill>
                  <a:srgbClr val="000000"/>
                </a:solidFill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</a:rPr>
              <a:t>&gt; x &lt;</a:t>
            </a:r>
            <a:r>
              <a:rPr lang="en-US" altLang="en-US" sz="1400" b="1" dirty="0" err="1">
                <a:solidFill>
                  <a:srgbClr val="000000"/>
                </a:solidFill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76357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CARTESIAN PRODUCT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45474EBE-0274-45EB-AA73-BBDDBE70E6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931731"/>
              </p:ext>
            </p:extLst>
          </p:nvPr>
        </p:nvGraphicFramePr>
        <p:xfrm>
          <a:off x="914400" y="2105377"/>
          <a:ext cx="7543800" cy="474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r:id="rId5" imgW="6290280" imgH="3952080" progId="">
                  <p:embed/>
                </p:oleObj>
              </mc:Choice>
              <mc:Fallback>
                <p:oleObj r:id="rId5" imgW="6290280" imgH="3952080" progId="">
                  <p:embed/>
                  <p:pic>
                    <p:nvPicPr>
                      <p:cNvPr id="13315" name="Object 3">
                        <a:extLst>
                          <a:ext uri="{FF2B5EF4-FFF2-40B4-BE49-F238E27FC236}">
                            <a16:creationId xmlns:a16="http://schemas.microsoft.com/office/drawing/2014/main" id="{D95DD519-7016-4510-BA46-A3A2C653AB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105377"/>
                        <a:ext cx="7543800" cy="47418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4">
            <a:extLst>
              <a:ext uri="{FF2B5EF4-FFF2-40B4-BE49-F238E27FC236}">
                <a16:creationId xmlns:a16="http://schemas.microsoft.com/office/drawing/2014/main" id="{377C47B6-189C-4D73-9471-8AEE8EA1F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725" y="1887890"/>
            <a:ext cx="750888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5 rows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9957D2FC-20EC-402F-9200-44151D026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475" y="1876777"/>
            <a:ext cx="750888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4 rows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AC5AE798-9B86-46DD-A076-FBCF0A603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5475" y="4086577"/>
            <a:ext cx="8493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20 rows</a:t>
            </a:r>
          </a:p>
        </p:txBody>
      </p:sp>
    </p:spTree>
    <p:extLst>
      <p:ext uri="{BB962C8B-B14F-4D97-AF65-F5344CB8AC3E}">
        <p14:creationId xmlns:p14="http://schemas.microsoft.com/office/powerpoint/2010/main" val="1745447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UNION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Text Box 3">
            <a:extLst>
              <a:ext uri="{FF2B5EF4-FFF2-40B4-BE49-F238E27FC236}">
                <a16:creationId xmlns:a16="http://schemas.microsoft.com/office/drawing/2014/main" id="{1CD76D1E-9C5E-44D7-9B64-A089B32C2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90891"/>
            <a:ext cx="85344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Treat two tables as sets and perform a set union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Keys:</a:t>
            </a:r>
          </a:p>
          <a:p>
            <a:pPr marL="0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This operation is impossible unless both tables involved have the same schemas. Why?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Because rows from both tables must fit into a single answer table; hence they must “look alike”.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Because some rows might already belong to both tables</a:t>
            </a: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078D9E58-5E56-436D-B348-D1A218064B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88633"/>
              </p:ext>
            </p:extLst>
          </p:nvPr>
        </p:nvGraphicFramePr>
        <p:xfrm>
          <a:off x="4848225" y="2438579"/>
          <a:ext cx="3636963" cy="219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r:id="rId5" imgW="3637440" imgH="2194560" progId="">
                  <p:embed/>
                </p:oleObj>
              </mc:Choice>
              <mc:Fallback>
                <p:oleObj r:id="rId5" imgW="3637440" imgH="2194560" progId="">
                  <p:embed/>
                  <p:pic>
                    <p:nvPicPr>
                      <p:cNvPr id="15364" name="Object 4">
                        <a:extLst>
                          <a:ext uri="{FF2B5EF4-FFF2-40B4-BE49-F238E27FC236}">
                            <a16:creationId xmlns:a16="http://schemas.microsoft.com/office/drawing/2014/main" id="{ABD6FCD7-CC0D-4774-BD52-903426A183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8225" y="2438579"/>
                        <a:ext cx="3636963" cy="2195512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5">
            <a:extLst>
              <a:ext uri="{FF2B5EF4-FFF2-40B4-BE49-F238E27FC236}">
                <a16:creationId xmlns:a16="http://schemas.microsoft.com/office/drawing/2014/main" id="{4BC41202-D21B-4A89-A6A9-F2518CDF3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2968804"/>
            <a:ext cx="19558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Table1 UNION Table2</a:t>
            </a:r>
            <a:br>
              <a:rPr lang="en-US" altLang="en-US" sz="1400" b="1">
                <a:solidFill>
                  <a:srgbClr val="000000"/>
                </a:solidFill>
              </a:rPr>
            </a:b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         </a:t>
            </a:r>
            <a:r>
              <a:rPr lang="en-US" altLang="en-US" sz="1400" b="1" i="1">
                <a:solidFill>
                  <a:srgbClr val="000000"/>
                </a:solidFill>
              </a:rPr>
              <a:t>alternatively</a:t>
            </a:r>
            <a:br>
              <a:rPr lang="en-US" altLang="en-US" sz="1400" b="1" i="1">
                <a:solidFill>
                  <a:srgbClr val="000000"/>
                </a:solidFill>
              </a:rPr>
            </a:br>
            <a:br>
              <a:rPr lang="en-US" altLang="en-US" sz="1400" b="1" i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Table1        Table2</a:t>
            </a:r>
          </a:p>
        </p:txBody>
      </p:sp>
      <p:sp>
        <p:nvSpPr>
          <p:cNvPr id="20" name="Text Box 6">
            <a:extLst>
              <a:ext uri="{FF2B5EF4-FFF2-40B4-BE49-F238E27FC236}">
                <a16:creationId xmlns:a16="http://schemas.microsoft.com/office/drawing/2014/main" id="{A0F75E94-4632-4E85-B943-CDB79E94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1950" y="3797479"/>
            <a:ext cx="3444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vert="eaVert"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b="1">
                <a:solidFill>
                  <a:srgbClr val="000000"/>
                </a:solidFill>
              </a:rPr>
              <a:t>∩</a:t>
            </a:r>
          </a:p>
        </p:txBody>
      </p:sp>
      <p:graphicFrame>
        <p:nvGraphicFramePr>
          <p:cNvPr id="21" name="Object 7">
            <a:extLst>
              <a:ext uri="{FF2B5EF4-FFF2-40B4-BE49-F238E27FC236}">
                <a16:creationId xmlns:a16="http://schemas.microsoft.com/office/drawing/2014/main" id="{4667D209-8240-4F56-81CF-D2D1BB8C1F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530992"/>
              </p:ext>
            </p:extLst>
          </p:nvPr>
        </p:nvGraphicFramePr>
        <p:xfrm>
          <a:off x="5029200" y="2352854"/>
          <a:ext cx="3733800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r:id="rId7" imgW="3454560" imgH="2194560" progId="">
                  <p:embed/>
                </p:oleObj>
              </mc:Choice>
              <mc:Fallback>
                <p:oleObj r:id="rId7" imgW="3454560" imgH="2194560" progId="">
                  <p:embed/>
                  <p:pic>
                    <p:nvPicPr>
                      <p:cNvPr id="15367" name="Object 7">
                        <a:extLst>
                          <a:ext uri="{FF2B5EF4-FFF2-40B4-BE49-F238E27FC236}">
                            <a16:creationId xmlns:a16="http://schemas.microsoft.com/office/drawing/2014/main" id="{C88C7204-1450-457B-8D7D-E07FA2693D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352854"/>
                        <a:ext cx="3733800" cy="2373312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235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UNION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5AC16238-4EAF-4717-AB0A-24898202B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048971"/>
              </p:ext>
            </p:extLst>
          </p:nvPr>
        </p:nvGraphicFramePr>
        <p:xfrm>
          <a:off x="1143000" y="5037669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r:id="rId5" imgW="1027800" imgH="1244520" progId="">
                  <p:embed/>
                </p:oleObj>
              </mc:Choice>
              <mc:Fallback>
                <p:oleObj r:id="rId5" imgW="1027800" imgH="1244520" progId="">
                  <p:embed/>
                  <p:pic>
                    <p:nvPicPr>
                      <p:cNvPr id="16387" name="Object 3">
                        <a:extLst>
                          <a:ext uri="{FF2B5EF4-FFF2-40B4-BE49-F238E27FC236}">
                            <a16:creationId xmlns:a16="http://schemas.microsoft.com/office/drawing/2014/main" id="{225E0EDB-36BD-4AA5-A51B-DD43C29CF7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037669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>
            <a:extLst>
              <a:ext uri="{FF2B5EF4-FFF2-40B4-BE49-F238E27FC236}">
                <a16:creationId xmlns:a16="http://schemas.microsoft.com/office/drawing/2014/main" id="{694FA1C8-26C3-4411-B284-1CF55DAF9E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370875"/>
              </p:ext>
            </p:extLst>
          </p:nvPr>
        </p:nvGraphicFramePr>
        <p:xfrm>
          <a:off x="2857500" y="5037669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r:id="rId7" imgW="1027800" imgH="1244520" progId="">
                  <p:embed/>
                </p:oleObj>
              </mc:Choice>
              <mc:Fallback>
                <p:oleObj r:id="rId7" imgW="1027800" imgH="1244520" progId="">
                  <p:embed/>
                  <p:pic>
                    <p:nvPicPr>
                      <p:cNvPr id="16388" name="Object 4">
                        <a:extLst>
                          <a:ext uri="{FF2B5EF4-FFF2-40B4-BE49-F238E27FC236}">
                            <a16:creationId xmlns:a16="http://schemas.microsoft.com/office/drawing/2014/main" id="{4F4E64D2-AC51-4471-B90A-09272B99DD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5037669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5">
            <a:extLst>
              <a:ext uri="{FF2B5EF4-FFF2-40B4-BE49-F238E27FC236}">
                <a16:creationId xmlns:a16="http://schemas.microsoft.com/office/drawing/2014/main" id="{B0E811F9-192C-41DE-ACB2-0A4BDF6BB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938" y="1819807"/>
            <a:ext cx="5999056" cy="26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= project (select Supplies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dirty="0">
                <a:solidFill>
                  <a:srgbClr val="000000"/>
                </a:solidFill>
              </a:rPr>
              <a:t> = ‘p1’) over </a:t>
            </a:r>
            <a:r>
              <a:rPr lang="en-US" altLang="en-US" sz="1400" b="1" dirty="0" err="1">
                <a:solidFill>
                  <a:srgbClr val="000000"/>
                </a:solidFill>
              </a:rPr>
              <a:t>Sno</a:t>
            </a: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Part2Suppliers = project (select Supplies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dirty="0">
                <a:solidFill>
                  <a:srgbClr val="000000"/>
                </a:solidFill>
              </a:rPr>
              <a:t> = ‘p2’) over </a:t>
            </a:r>
            <a:r>
              <a:rPr lang="en-US" altLang="en-US" sz="1400" b="1" dirty="0" err="1">
                <a:solidFill>
                  <a:srgbClr val="000000"/>
                </a:solidFill>
              </a:rPr>
              <a:t>Sno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UNION Part2Suppliers</a:t>
            </a:r>
          </a:p>
          <a:p>
            <a:pPr>
              <a:buClrTx/>
              <a:buFontTx/>
              <a:buNone/>
            </a:pP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                       </a:t>
            </a:r>
            <a:r>
              <a:rPr lang="en-US" altLang="en-US" sz="1400" b="1" i="1" dirty="0">
                <a:solidFill>
                  <a:srgbClr val="000000"/>
                </a:solidFill>
              </a:rPr>
              <a:t>alternatively</a:t>
            </a:r>
          </a:p>
          <a:p>
            <a:pPr>
              <a:buClrTx/>
              <a:buFontTx/>
              <a:buNone/>
            </a:pPr>
            <a:endParaRPr lang="en-US" altLang="en-US" sz="1400" b="1" i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= </a:t>
            </a:r>
            <a:r>
              <a:rPr lang="el-GR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π</a:t>
            </a:r>
            <a:r>
              <a:rPr lang="en-US" altLang="en-US" sz="1400" b="1" baseline="-25000" dirty="0" err="1">
                <a:solidFill>
                  <a:srgbClr val="000000"/>
                </a:solidFill>
                <a:cs typeface="Arial" panose="020B0604020202020204" pitchFamily="34" charset="0"/>
              </a:rPr>
              <a:t>Sno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(</a:t>
            </a:r>
            <a:r>
              <a:rPr lang="el-GR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σ</a:t>
            </a:r>
            <a:r>
              <a:rPr lang="en-US" altLang="en-US" sz="1400" b="1" baseline="-25000" dirty="0" err="1">
                <a:solidFill>
                  <a:srgbClr val="000000"/>
                </a:solidFill>
                <a:cs typeface="Arial" panose="020B0604020202020204" pitchFamily="34" charset="0"/>
              </a:rPr>
              <a:t>Pno</a:t>
            </a:r>
            <a:r>
              <a:rPr lang="en-US" altLang="en-US" sz="1400" b="1" baseline="-25000" dirty="0">
                <a:solidFill>
                  <a:srgbClr val="000000"/>
                </a:solidFill>
                <a:cs typeface="Arial" panose="020B0604020202020204" pitchFamily="34" charset="0"/>
              </a:rPr>
              <a:t> = ‘p1’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 (Supplies) )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Part2Suppliers = </a:t>
            </a:r>
            <a:r>
              <a:rPr lang="el-GR" altLang="en-US" sz="1400" b="1" dirty="0">
                <a:solidFill>
                  <a:srgbClr val="000000"/>
                </a:solidFill>
              </a:rPr>
              <a:t>π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Sno</a:t>
            </a:r>
            <a:r>
              <a:rPr lang="en-US" altLang="en-US" sz="1400" b="1" dirty="0">
                <a:solidFill>
                  <a:srgbClr val="000000"/>
                </a:solidFill>
              </a:rPr>
              <a:t>(</a:t>
            </a:r>
            <a:r>
              <a:rPr lang="el-GR" altLang="en-US" sz="1400" b="1" dirty="0">
                <a:solidFill>
                  <a:srgbClr val="000000"/>
                </a:solidFill>
              </a:rPr>
              <a:t>σ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baseline="-25000" dirty="0">
                <a:solidFill>
                  <a:srgbClr val="000000"/>
                </a:solidFill>
              </a:rPr>
              <a:t> = ‘p2’</a:t>
            </a:r>
            <a:r>
              <a:rPr lang="en-US" altLang="en-US" sz="1400" b="1" dirty="0">
                <a:solidFill>
                  <a:srgbClr val="000000"/>
                </a:solidFill>
              </a:rPr>
              <a:t> (Supplies) )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Answer = Part1Suppliers</a:t>
            </a:r>
            <a:r>
              <a:rPr lang="en-US" altLang="en-US" sz="1400" dirty="0">
                <a:solidFill>
                  <a:srgbClr val="000000"/>
                </a:solidFill>
              </a:rPr>
              <a:t>        </a:t>
            </a:r>
            <a:r>
              <a:rPr lang="en-US" altLang="en-US" sz="1400" b="1" dirty="0">
                <a:solidFill>
                  <a:srgbClr val="000000"/>
                </a:solidFill>
              </a:rPr>
              <a:t>Part2Suppliers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</a:p>
          <a:p>
            <a:pPr>
              <a:buClrTx/>
              <a:buFontTx/>
              <a:buNone/>
            </a:pPr>
            <a:endParaRPr lang="en-US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EF069693-E59C-494F-A4D8-1A04ECDAF0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002801"/>
              </p:ext>
            </p:extLst>
          </p:nvPr>
        </p:nvGraphicFramePr>
        <p:xfrm>
          <a:off x="6137275" y="4650319"/>
          <a:ext cx="106045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r:id="rId9" imgW="1060920" imgH="1784160" progId="">
                  <p:embed/>
                </p:oleObj>
              </mc:Choice>
              <mc:Fallback>
                <p:oleObj r:id="rId9" imgW="1060920" imgH="1784160" progId="">
                  <p:embed/>
                  <p:pic>
                    <p:nvPicPr>
                      <p:cNvPr id="16390" name="Object 6">
                        <a:extLst>
                          <a:ext uri="{FF2B5EF4-FFF2-40B4-BE49-F238E27FC236}">
                            <a16:creationId xmlns:a16="http://schemas.microsoft.com/office/drawing/2014/main" id="{25DD0EAD-6B9F-4547-A818-837B991C13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650319"/>
                        <a:ext cx="1060450" cy="17843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7">
            <a:extLst>
              <a:ext uri="{FF2B5EF4-FFF2-40B4-BE49-F238E27FC236}">
                <a16:creationId xmlns:a16="http://schemas.microsoft.com/office/drawing/2014/main" id="{F3214123-D017-4766-A904-8B24E8C80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8433" y="3856924"/>
            <a:ext cx="3444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vert="eaVert"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b="1">
                <a:solidFill>
                  <a:srgbClr val="000000"/>
                </a:solidFill>
              </a:rPr>
              <a:t>∩</a:t>
            </a:r>
          </a:p>
        </p:txBody>
      </p:sp>
    </p:spTree>
    <p:extLst>
      <p:ext uri="{BB962C8B-B14F-4D97-AF65-F5344CB8AC3E}">
        <p14:creationId xmlns:p14="http://schemas.microsoft.com/office/powerpoint/2010/main" val="1232526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INTERSECTION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Text Box 3">
            <a:extLst>
              <a:ext uri="{FF2B5EF4-FFF2-40B4-BE49-F238E27FC236}">
                <a16:creationId xmlns:a16="http://schemas.microsoft.com/office/drawing/2014/main" id="{EEA165AE-A8BA-4A3B-A02E-DD9A56EC9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66715"/>
            <a:ext cx="85344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Treat two tables as sets and perform a set intersection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Keys: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This operation is impossible unless both tables involved have the same schemas. Why?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Because rows from both tables must fit into a single answer table; hence they must “look alike”.</a:t>
            </a:r>
          </a:p>
          <a:p>
            <a:pPr marL="739775" lvl="1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8" name="Text Box 4">
            <a:extLst>
              <a:ext uri="{FF2B5EF4-FFF2-40B4-BE49-F238E27FC236}">
                <a16:creationId xmlns:a16="http://schemas.microsoft.com/office/drawing/2014/main" id="{DF642397-13CF-4D7D-A2C8-D76E9B065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844628"/>
            <a:ext cx="27082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Table1 INTERSECTION Table2</a:t>
            </a:r>
            <a:br>
              <a:rPr lang="en-US" altLang="en-US" sz="1400" b="1">
                <a:solidFill>
                  <a:srgbClr val="000000"/>
                </a:solidFill>
              </a:rPr>
            </a:b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         </a:t>
            </a:r>
            <a:r>
              <a:rPr lang="en-US" altLang="en-US" sz="1400" b="1" i="1">
                <a:solidFill>
                  <a:srgbClr val="000000"/>
                </a:solidFill>
              </a:rPr>
              <a:t>alternatively</a:t>
            </a:r>
            <a:br>
              <a:rPr lang="en-US" altLang="en-US" sz="1400" b="1" i="1">
                <a:solidFill>
                  <a:srgbClr val="000000"/>
                </a:solidFill>
              </a:rPr>
            </a:br>
            <a:br>
              <a:rPr lang="en-US" altLang="en-US" sz="1400" b="1" i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Table1        Table2</a:t>
            </a:r>
          </a:p>
        </p:txBody>
      </p:sp>
      <p:sp>
        <p:nvSpPr>
          <p:cNvPr id="29" name="Text Box 5">
            <a:extLst>
              <a:ext uri="{FF2B5EF4-FFF2-40B4-BE49-F238E27FC236}">
                <a16:creationId xmlns:a16="http://schemas.microsoft.com/office/drawing/2014/main" id="{ECFEA3B7-41C2-4943-9262-5C7C48855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2788" y="3671715"/>
            <a:ext cx="3444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b="1">
                <a:solidFill>
                  <a:srgbClr val="000000"/>
                </a:solidFill>
              </a:rPr>
              <a:t>∩</a:t>
            </a:r>
          </a:p>
        </p:txBody>
      </p:sp>
      <p:graphicFrame>
        <p:nvGraphicFramePr>
          <p:cNvPr id="30" name="Object 6">
            <a:extLst>
              <a:ext uri="{FF2B5EF4-FFF2-40B4-BE49-F238E27FC236}">
                <a16:creationId xmlns:a16="http://schemas.microsoft.com/office/drawing/2014/main" id="{936C4963-D85C-4C36-A95A-CBBACCEE2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460234"/>
              </p:ext>
            </p:extLst>
          </p:nvPr>
        </p:nvGraphicFramePr>
        <p:xfrm>
          <a:off x="4648200" y="2258840"/>
          <a:ext cx="4038600" cy="225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5" imgW="3511080" imgH="1958040" progId="">
                  <p:embed/>
                </p:oleObj>
              </mc:Choice>
              <mc:Fallback>
                <p:oleObj r:id="rId5" imgW="3511080" imgH="1958040" progId="">
                  <p:embed/>
                  <p:pic>
                    <p:nvPicPr>
                      <p:cNvPr id="18438" name="Object 6">
                        <a:extLst>
                          <a:ext uri="{FF2B5EF4-FFF2-40B4-BE49-F238E27FC236}">
                            <a16:creationId xmlns:a16="http://schemas.microsoft.com/office/drawing/2014/main" id="{D612050C-1EF9-425B-894F-E0627E569D5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58840"/>
                        <a:ext cx="4038600" cy="22510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7">
            <a:extLst>
              <a:ext uri="{FF2B5EF4-FFF2-40B4-BE49-F238E27FC236}">
                <a16:creationId xmlns:a16="http://schemas.microsoft.com/office/drawing/2014/main" id="{FCC2994B-618D-4285-B96C-864FD4FA79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342489"/>
              </p:ext>
            </p:extLst>
          </p:nvPr>
        </p:nvGraphicFramePr>
        <p:xfrm>
          <a:off x="4648200" y="2258840"/>
          <a:ext cx="4038600" cy="225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r:id="rId7" imgW="3511080" imgH="1958040" progId="">
                  <p:embed/>
                </p:oleObj>
              </mc:Choice>
              <mc:Fallback>
                <p:oleObj r:id="rId7" imgW="3511080" imgH="1958040" progId="">
                  <p:embed/>
                  <p:pic>
                    <p:nvPicPr>
                      <p:cNvPr id="18439" name="Object 7">
                        <a:extLst>
                          <a:ext uri="{FF2B5EF4-FFF2-40B4-BE49-F238E27FC236}">
                            <a16:creationId xmlns:a16="http://schemas.microsoft.com/office/drawing/2014/main" id="{634430B3-CA70-4ED8-8A50-07CB64B75C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58840"/>
                        <a:ext cx="4038600" cy="22510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327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INTERSECTION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88D8B91F-135B-48E7-ABE4-B3BF3B68B1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012716"/>
              </p:ext>
            </p:extLst>
          </p:nvPr>
        </p:nvGraphicFramePr>
        <p:xfrm>
          <a:off x="914400" y="5218295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r:id="rId5" imgW="1027800" imgH="1244520" progId="">
                  <p:embed/>
                </p:oleObj>
              </mc:Choice>
              <mc:Fallback>
                <p:oleObj r:id="rId5" imgW="1027800" imgH="1244520" progId="">
                  <p:embed/>
                  <p:pic>
                    <p:nvPicPr>
                      <p:cNvPr id="19459" name="Object 3">
                        <a:extLst>
                          <a:ext uri="{FF2B5EF4-FFF2-40B4-BE49-F238E27FC236}">
                            <a16:creationId xmlns:a16="http://schemas.microsoft.com/office/drawing/2014/main" id="{F599C363-D993-4DF3-8D96-B34749BB5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218295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>
            <a:extLst>
              <a:ext uri="{FF2B5EF4-FFF2-40B4-BE49-F238E27FC236}">
                <a16:creationId xmlns:a16="http://schemas.microsoft.com/office/drawing/2014/main" id="{F44A995A-15EB-418E-A8CC-BD968B362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826931"/>
              </p:ext>
            </p:extLst>
          </p:nvPr>
        </p:nvGraphicFramePr>
        <p:xfrm>
          <a:off x="3124200" y="5218295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r:id="rId7" imgW="1027800" imgH="1244520" progId="">
                  <p:embed/>
                </p:oleObj>
              </mc:Choice>
              <mc:Fallback>
                <p:oleObj r:id="rId7" imgW="1027800" imgH="1244520" progId="">
                  <p:embed/>
                  <p:pic>
                    <p:nvPicPr>
                      <p:cNvPr id="19460" name="Object 4">
                        <a:extLst>
                          <a:ext uri="{FF2B5EF4-FFF2-40B4-BE49-F238E27FC236}">
                            <a16:creationId xmlns:a16="http://schemas.microsoft.com/office/drawing/2014/main" id="{0CE85DB9-A2BD-458A-91B0-5A5DEA2C42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218295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5">
            <a:extLst>
              <a:ext uri="{FF2B5EF4-FFF2-40B4-BE49-F238E27FC236}">
                <a16:creationId xmlns:a16="http://schemas.microsoft.com/office/drawing/2014/main" id="{B99EB9CC-A491-4652-AE72-0E2B1E854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38" y="1713095"/>
            <a:ext cx="5984875" cy="255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Part1Suppliers = project (select Supplies where Pno = ‘p1’) over Sno</a:t>
            </a: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Part2Suppliers = project (select Supplies where Pno = ‘p2’) over Sno</a:t>
            </a:r>
            <a:br>
              <a:rPr lang="en-US" altLang="en-US" sz="1400" b="1">
                <a:solidFill>
                  <a:srgbClr val="000000"/>
                </a:solidFill>
              </a:rPr>
            </a:b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Part1Suppliers INTERSECT Part2Suppliers</a:t>
            </a:r>
          </a:p>
          <a:p>
            <a:pPr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</a:rPr>
              <a:t>                       </a:t>
            </a:r>
            <a:r>
              <a:rPr lang="en-US" altLang="en-US" sz="1400" b="1" i="1">
                <a:solidFill>
                  <a:srgbClr val="000000"/>
                </a:solidFill>
              </a:rPr>
              <a:t>alternatively</a:t>
            </a: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Part1Suppliers = </a:t>
            </a:r>
            <a:r>
              <a:rPr lang="el-GR" altLang="en-US" sz="1400" b="1">
                <a:solidFill>
                  <a:srgbClr val="000000"/>
                </a:solidFill>
              </a:rPr>
              <a:t>π</a:t>
            </a:r>
            <a:r>
              <a:rPr lang="en-US" altLang="en-US" sz="1400" b="1" baseline="-25000">
                <a:solidFill>
                  <a:srgbClr val="000000"/>
                </a:solidFill>
              </a:rPr>
              <a:t>Sno</a:t>
            </a:r>
            <a:r>
              <a:rPr lang="en-US" altLang="en-US" sz="1400" b="1">
                <a:solidFill>
                  <a:srgbClr val="000000"/>
                </a:solidFill>
              </a:rPr>
              <a:t>(</a:t>
            </a:r>
            <a:r>
              <a:rPr lang="el-GR" altLang="en-US" sz="1400" b="1">
                <a:solidFill>
                  <a:srgbClr val="000000"/>
                </a:solidFill>
              </a:rPr>
              <a:t>σ</a:t>
            </a:r>
            <a:r>
              <a:rPr lang="en-US" altLang="en-US" sz="1400" b="1" baseline="-25000">
                <a:solidFill>
                  <a:srgbClr val="000000"/>
                </a:solidFill>
              </a:rPr>
              <a:t>Pno = ‘p1’</a:t>
            </a:r>
            <a:r>
              <a:rPr lang="en-US" altLang="en-US" sz="1400" b="1">
                <a:solidFill>
                  <a:srgbClr val="000000"/>
                </a:solidFill>
              </a:rPr>
              <a:t> (Supplies) )</a:t>
            </a: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Part2Suppliers = </a:t>
            </a:r>
            <a:r>
              <a:rPr lang="el-GR" altLang="en-US" sz="1400" b="1">
                <a:solidFill>
                  <a:srgbClr val="000000"/>
                </a:solidFill>
              </a:rPr>
              <a:t>π</a:t>
            </a:r>
            <a:r>
              <a:rPr lang="en-US" altLang="en-US" sz="1400" b="1" baseline="-25000">
                <a:solidFill>
                  <a:srgbClr val="000000"/>
                </a:solidFill>
              </a:rPr>
              <a:t>Sno</a:t>
            </a:r>
            <a:r>
              <a:rPr lang="en-US" altLang="en-US" sz="1400" b="1">
                <a:solidFill>
                  <a:srgbClr val="000000"/>
                </a:solidFill>
              </a:rPr>
              <a:t>(</a:t>
            </a:r>
            <a:r>
              <a:rPr lang="el-GR" altLang="en-US" sz="1400" b="1" baseline="-25000">
                <a:solidFill>
                  <a:srgbClr val="000000"/>
                </a:solidFill>
              </a:rPr>
              <a:t>σ</a:t>
            </a:r>
            <a:r>
              <a:rPr lang="en-US" altLang="en-US" sz="1400" b="1" baseline="-25000">
                <a:solidFill>
                  <a:srgbClr val="000000"/>
                </a:solidFill>
              </a:rPr>
              <a:t>Pno = ‘p2’</a:t>
            </a:r>
            <a:r>
              <a:rPr lang="en-US" altLang="en-US" sz="1400" b="1">
                <a:solidFill>
                  <a:srgbClr val="000000"/>
                </a:solidFill>
              </a:rPr>
              <a:t> (Supplies) )</a:t>
            </a:r>
            <a:br>
              <a:rPr lang="en-US" altLang="en-US" sz="1400" b="1">
                <a:solidFill>
                  <a:srgbClr val="000000"/>
                </a:solidFill>
              </a:rPr>
            </a:b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Answer = Part1Suppliers</a:t>
            </a:r>
            <a:r>
              <a:rPr lang="en-US" altLang="en-US" sz="1400">
                <a:solidFill>
                  <a:srgbClr val="000000"/>
                </a:solidFill>
              </a:rPr>
              <a:t>        </a:t>
            </a:r>
            <a:r>
              <a:rPr lang="en-US" altLang="en-US" sz="1400" b="1">
                <a:solidFill>
                  <a:srgbClr val="000000"/>
                </a:solidFill>
              </a:rPr>
              <a:t>Part2Suppliers</a:t>
            </a:r>
            <a:r>
              <a:rPr lang="en-US" altLang="en-US" sz="1400">
                <a:solidFill>
                  <a:srgbClr val="000000"/>
                </a:solidFill>
              </a:rPr>
              <a:t> </a:t>
            </a: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3D03BE1A-85C3-46AC-AC18-6F9E86374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388" y="3389495"/>
            <a:ext cx="3444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b="1">
                <a:solidFill>
                  <a:srgbClr val="000000"/>
                </a:solidFill>
              </a:rPr>
              <a:t>∩</a:t>
            </a:r>
          </a:p>
        </p:txBody>
      </p:sp>
      <p:graphicFrame>
        <p:nvGraphicFramePr>
          <p:cNvPr id="15" name="Object 7">
            <a:extLst>
              <a:ext uri="{FF2B5EF4-FFF2-40B4-BE49-F238E27FC236}">
                <a16:creationId xmlns:a16="http://schemas.microsoft.com/office/drawing/2014/main" id="{28DDDAA2-DD82-4A9E-A16F-D95B5E62F0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68341"/>
              </p:ext>
            </p:extLst>
          </p:nvPr>
        </p:nvGraphicFramePr>
        <p:xfrm>
          <a:off x="6137275" y="4953183"/>
          <a:ext cx="106045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r:id="rId9" imgW="1060920" imgH="1335960" progId="">
                  <p:embed/>
                </p:oleObj>
              </mc:Choice>
              <mc:Fallback>
                <p:oleObj r:id="rId9" imgW="1060920" imgH="1335960" progId="">
                  <p:embed/>
                  <p:pic>
                    <p:nvPicPr>
                      <p:cNvPr id="19463" name="Object 7">
                        <a:extLst>
                          <a:ext uri="{FF2B5EF4-FFF2-40B4-BE49-F238E27FC236}">
                            <a16:creationId xmlns:a16="http://schemas.microsoft.com/office/drawing/2014/main" id="{8E968011-3FB3-4115-B9BA-764AD5EA78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953183"/>
                        <a:ext cx="1060450" cy="13366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8">
            <a:extLst>
              <a:ext uri="{FF2B5EF4-FFF2-40B4-BE49-F238E27FC236}">
                <a16:creationId xmlns:a16="http://schemas.microsoft.com/office/drawing/2014/main" id="{3A857876-B8F1-4E30-BB79-0F5BABD97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394383"/>
            <a:ext cx="4038600" cy="245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44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SET DIFFERENCE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Text Box 3">
            <a:extLst>
              <a:ext uri="{FF2B5EF4-FFF2-40B4-BE49-F238E27FC236}">
                <a16:creationId xmlns:a16="http://schemas.microsoft.com/office/drawing/2014/main" id="{55DFEF50-6664-4F58-AC87-881AA1291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23162"/>
            <a:ext cx="85344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Treat two tables as sets and perform a set intersection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5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Keys: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This operation is impossible unless both tables involved have the same schemas. Why?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Because it only makes sense to calculate the set difference if the two sets have elements in common.</a:t>
            </a:r>
          </a:p>
          <a:p>
            <a:pPr marL="739775" lvl="1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D29F2DB9-24E0-4238-8A1C-DB271E14F5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501981"/>
              </p:ext>
            </p:extLst>
          </p:nvPr>
        </p:nvGraphicFramePr>
        <p:xfrm>
          <a:off x="5029200" y="2432762"/>
          <a:ext cx="3657600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r:id="rId5" imgW="3511080" imgH="1958040" progId="">
                  <p:embed/>
                </p:oleObj>
              </mc:Choice>
              <mc:Fallback>
                <p:oleObj r:id="rId5" imgW="3511080" imgH="1958040" progId="">
                  <p:embed/>
                  <p:pic>
                    <p:nvPicPr>
                      <p:cNvPr id="21508" name="Object 4">
                        <a:extLst>
                          <a:ext uri="{FF2B5EF4-FFF2-40B4-BE49-F238E27FC236}">
                            <a16:creationId xmlns:a16="http://schemas.microsoft.com/office/drawing/2014/main" id="{76D21EBE-FD9F-4DE2-9F9F-1869E3A663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432762"/>
                        <a:ext cx="3657600" cy="20383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5">
            <a:extLst>
              <a:ext uri="{FF2B5EF4-FFF2-40B4-BE49-F238E27FC236}">
                <a16:creationId xmlns:a16="http://schemas.microsoft.com/office/drawing/2014/main" id="{D3E9AE85-B11D-4928-8C80-EE192F880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4038" y="2901075"/>
            <a:ext cx="2259012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Table1    MINUS    Table2</a:t>
            </a:r>
            <a:br>
              <a:rPr lang="en-US" altLang="en-US" sz="1400" b="1">
                <a:solidFill>
                  <a:srgbClr val="000000"/>
                </a:solidFill>
              </a:rPr>
            </a:b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         </a:t>
            </a:r>
            <a:r>
              <a:rPr lang="en-US" altLang="en-US" sz="1400" b="1" i="1">
                <a:solidFill>
                  <a:srgbClr val="000000"/>
                </a:solidFill>
              </a:rPr>
              <a:t>alternatively</a:t>
            </a:r>
            <a:br>
              <a:rPr lang="en-US" altLang="en-US" sz="1400" b="1" i="1">
                <a:solidFill>
                  <a:srgbClr val="000000"/>
                </a:solidFill>
              </a:rPr>
            </a:br>
            <a:br>
              <a:rPr lang="en-US" altLang="en-US" sz="1400" b="1" i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Table1 </a:t>
            </a:r>
            <a:r>
              <a:rPr lang="en-US" altLang="en-US" sz="1400">
                <a:solidFill>
                  <a:srgbClr val="000000"/>
                </a:solidFill>
              </a:rPr>
              <a:t> </a:t>
            </a:r>
            <a:r>
              <a:rPr lang="en-US" altLang="en-US" sz="1400" b="1">
                <a:solidFill>
                  <a:srgbClr val="000000"/>
                </a:solidFill>
              </a:rPr>
              <a:t>\  Table2</a:t>
            </a:r>
          </a:p>
        </p:txBody>
      </p:sp>
      <p:graphicFrame>
        <p:nvGraphicFramePr>
          <p:cNvPr id="20" name="Object 6">
            <a:extLst>
              <a:ext uri="{FF2B5EF4-FFF2-40B4-BE49-F238E27FC236}">
                <a16:creationId xmlns:a16="http://schemas.microsoft.com/office/drawing/2014/main" id="{8C8D2B2B-993C-4A49-95E3-62D7CD877A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480369"/>
              </p:ext>
            </p:extLst>
          </p:nvPr>
        </p:nvGraphicFramePr>
        <p:xfrm>
          <a:off x="5099050" y="2508962"/>
          <a:ext cx="3511550" cy="195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r:id="rId7" imgW="3511080" imgH="1958040" progId="">
                  <p:embed/>
                </p:oleObj>
              </mc:Choice>
              <mc:Fallback>
                <p:oleObj r:id="rId7" imgW="3511080" imgH="1958040" progId="">
                  <p:embed/>
                  <p:pic>
                    <p:nvPicPr>
                      <p:cNvPr id="21510" name="Object 6">
                        <a:extLst>
                          <a:ext uri="{FF2B5EF4-FFF2-40B4-BE49-F238E27FC236}">
                            <a16:creationId xmlns:a16="http://schemas.microsoft.com/office/drawing/2014/main" id="{C5D7DA69-A757-45C8-9074-71E69B6259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2508962"/>
                        <a:ext cx="3511550" cy="1957388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30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SET DIFFERENCE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D4B0934E-6DDB-4E86-9616-FE9078775F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104704"/>
              </p:ext>
            </p:extLst>
          </p:nvPr>
        </p:nvGraphicFramePr>
        <p:xfrm>
          <a:off x="914400" y="5252159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r:id="rId5" imgW="1027800" imgH="1244520" progId="">
                  <p:embed/>
                </p:oleObj>
              </mc:Choice>
              <mc:Fallback>
                <p:oleObj r:id="rId5" imgW="1027800" imgH="1244520" progId="">
                  <p:embed/>
                  <p:pic>
                    <p:nvPicPr>
                      <p:cNvPr id="22531" name="Object 3">
                        <a:extLst>
                          <a:ext uri="{FF2B5EF4-FFF2-40B4-BE49-F238E27FC236}">
                            <a16:creationId xmlns:a16="http://schemas.microsoft.com/office/drawing/2014/main" id="{74DFBE78-7D4B-40A3-BE04-1EF4390749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252159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>
            <a:extLst>
              <a:ext uri="{FF2B5EF4-FFF2-40B4-BE49-F238E27FC236}">
                <a16:creationId xmlns:a16="http://schemas.microsoft.com/office/drawing/2014/main" id="{3E7733EF-E96A-49D3-B889-8DF2D5E280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298834"/>
              </p:ext>
            </p:extLst>
          </p:nvPr>
        </p:nvGraphicFramePr>
        <p:xfrm>
          <a:off x="3124200" y="5252159"/>
          <a:ext cx="1028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r:id="rId7" imgW="1027800" imgH="1244520" progId="">
                  <p:embed/>
                </p:oleObj>
              </mc:Choice>
              <mc:Fallback>
                <p:oleObj r:id="rId7" imgW="1027800" imgH="1244520" progId="">
                  <p:embed/>
                  <p:pic>
                    <p:nvPicPr>
                      <p:cNvPr id="22532" name="Object 4">
                        <a:extLst>
                          <a:ext uri="{FF2B5EF4-FFF2-40B4-BE49-F238E27FC236}">
                            <a16:creationId xmlns:a16="http://schemas.microsoft.com/office/drawing/2014/main" id="{9E160248-9E14-44F7-A527-B0345181E6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252159"/>
                        <a:ext cx="1028700" cy="12446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5">
            <a:extLst>
              <a:ext uri="{FF2B5EF4-FFF2-40B4-BE49-F238E27FC236}">
                <a16:creationId xmlns:a16="http://schemas.microsoft.com/office/drawing/2014/main" id="{44A9A970-70D1-412C-BFF3-FAFC1DC01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38" y="1746959"/>
            <a:ext cx="5984875" cy="255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= project (select Supplies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dirty="0">
                <a:solidFill>
                  <a:srgbClr val="000000"/>
                </a:solidFill>
              </a:rPr>
              <a:t> = ‘p1’) over </a:t>
            </a:r>
            <a:r>
              <a:rPr lang="en-US" altLang="en-US" sz="1400" b="1" dirty="0" err="1">
                <a:solidFill>
                  <a:srgbClr val="000000"/>
                </a:solidFill>
              </a:rPr>
              <a:t>Sno</a:t>
            </a: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Part2Suppliers = project (select Supplies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dirty="0">
                <a:solidFill>
                  <a:srgbClr val="000000"/>
                </a:solidFill>
              </a:rPr>
              <a:t> = ‘p2’) over </a:t>
            </a:r>
            <a:r>
              <a:rPr lang="en-US" altLang="en-US" sz="1400" b="1" dirty="0" err="1">
                <a:solidFill>
                  <a:srgbClr val="000000"/>
                </a:solidFill>
              </a:rPr>
              <a:t>Sno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MINUS Part2Suppliers</a:t>
            </a:r>
          </a:p>
          <a:p>
            <a:pPr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                       </a:t>
            </a:r>
            <a:r>
              <a:rPr lang="en-US" altLang="en-US" sz="1400" b="1" i="1" dirty="0">
                <a:solidFill>
                  <a:srgbClr val="000000"/>
                </a:solidFill>
              </a:rPr>
              <a:t>alternatively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Part1Suppliers = </a:t>
            </a:r>
            <a:r>
              <a:rPr lang="el-GR" altLang="en-US" sz="1400" b="1" dirty="0">
                <a:solidFill>
                  <a:srgbClr val="000000"/>
                </a:solidFill>
              </a:rPr>
              <a:t>π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Sno</a:t>
            </a:r>
            <a:r>
              <a:rPr lang="en-US" altLang="en-US" sz="1400" b="1" dirty="0">
                <a:solidFill>
                  <a:srgbClr val="000000"/>
                </a:solidFill>
              </a:rPr>
              <a:t>(</a:t>
            </a:r>
            <a:r>
              <a:rPr lang="el-GR" altLang="en-US" sz="1400" b="1" dirty="0">
                <a:solidFill>
                  <a:srgbClr val="000000"/>
                </a:solidFill>
              </a:rPr>
              <a:t>σ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baseline="-25000" dirty="0">
                <a:solidFill>
                  <a:srgbClr val="000000"/>
                </a:solidFill>
              </a:rPr>
              <a:t> = ‘p1’</a:t>
            </a:r>
            <a:r>
              <a:rPr lang="en-US" altLang="en-US" sz="1400" b="1" dirty="0">
                <a:solidFill>
                  <a:srgbClr val="000000"/>
                </a:solidFill>
              </a:rPr>
              <a:t> (Supplies) )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Part2Suppliers = </a:t>
            </a:r>
            <a:r>
              <a:rPr lang="el-GR" altLang="en-US" sz="1400" b="1" dirty="0">
                <a:solidFill>
                  <a:srgbClr val="000000"/>
                </a:solidFill>
              </a:rPr>
              <a:t>π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Sno</a:t>
            </a:r>
            <a:r>
              <a:rPr lang="en-US" altLang="en-US" sz="1400" b="1" dirty="0">
                <a:solidFill>
                  <a:srgbClr val="000000"/>
                </a:solidFill>
              </a:rPr>
              <a:t>(</a:t>
            </a:r>
            <a:r>
              <a:rPr lang="el-GR" altLang="en-US" sz="1400" b="1" dirty="0">
                <a:solidFill>
                  <a:srgbClr val="000000"/>
                </a:solidFill>
              </a:rPr>
              <a:t>σ</a:t>
            </a:r>
            <a:r>
              <a:rPr lang="en-US" altLang="en-US" sz="1400" b="1" baseline="-25000" dirty="0" err="1">
                <a:solidFill>
                  <a:srgbClr val="000000"/>
                </a:solidFill>
              </a:rPr>
              <a:t>Pno</a:t>
            </a:r>
            <a:r>
              <a:rPr lang="en-US" altLang="en-US" sz="1400" b="1" baseline="-25000" dirty="0">
                <a:solidFill>
                  <a:srgbClr val="000000"/>
                </a:solidFill>
              </a:rPr>
              <a:t> = ‘p2’</a:t>
            </a:r>
            <a:r>
              <a:rPr lang="en-US" altLang="en-US" sz="1400" b="1" dirty="0">
                <a:solidFill>
                  <a:srgbClr val="000000"/>
                </a:solidFill>
              </a:rPr>
              <a:t> (Supplies) )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Answer = Part1Suppliers</a:t>
            </a:r>
            <a:r>
              <a:rPr lang="en-US" altLang="en-US" sz="1400" dirty="0">
                <a:solidFill>
                  <a:srgbClr val="000000"/>
                </a:solidFill>
              </a:rPr>
              <a:t>    </a:t>
            </a:r>
            <a:r>
              <a:rPr lang="en-US" altLang="en-US" sz="1400" b="1" dirty="0">
                <a:solidFill>
                  <a:srgbClr val="000000"/>
                </a:solidFill>
              </a:rPr>
              <a:t>\</a:t>
            </a:r>
            <a:r>
              <a:rPr lang="en-US" altLang="en-US" sz="1400" dirty="0">
                <a:solidFill>
                  <a:srgbClr val="000000"/>
                </a:solidFill>
              </a:rPr>
              <a:t>    </a:t>
            </a:r>
            <a:r>
              <a:rPr lang="en-US" altLang="en-US" sz="1400" b="1" dirty="0">
                <a:solidFill>
                  <a:srgbClr val="000000"/>
                </a:solidFill>
              </a:rPr>
              <a:t>Part2Suppliers</a:t>
            </a:r>
            <a:r>
              <a:rPr lang="en-US" altLang="en-US" sz="1400" dirty="0">
                <a:solidFill>
                  <a:srgbClr val="000000"/>
                </a:solidFill>
              </a:rPr>
              <a:t> </a:t>
            </a:r>
          </a:p>
          <a:p>
            <a:pPr>
              <a:buClrTx/>
              <a:buFontTx/>
              <a:buNone/>
            </a:pPr>
            <a:endParaRPr lang="en-US" altLang="en-US" sz="1400" b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F4DF5ED7-F12F-499D-B17E-F4D6BAD31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428247"/>
            <a:ext cx="4038600" cy="245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" name="Object 7">
            <a:extLst>
              <a:ext uri="{FF2B5EF4-FFF2-40B4-BE49-F238E27FC236}">
                <a16:creationId xmlns:a16="http://schemas.microsoft.com/office/drawing/2014/main" id="{425C0D4C-B8A5-4F89-8C36-56D682E926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09967"/>
              </p:ext>
            </p:extLst>
          </p:nvPr>
        </p:nvGraphicFramePr>
        <p:xfrm>
          <a:off x="6446838" y="4718759"/>
          <a:ext cx="13255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r:id="rId9" imgW="1060920" imgH="1427400" progId="">
                  <p:embed/>
                </p:oleObj>
              </mc:Choice>
              <mc:Fallback>
                <p:oleObj r:id="rId9" imgW="1060920" imgH="1427400" progId="">
                  <p:embed/>
                  <p:pic>
                    <p:nvPicPr>
                      <p:cNvPr id="22535" name="Object 7">
                        <a:extLst>
                          <a:ext uri="{FF2B5EF4-FFF2-40B4-BE49-F238E27FC236}">
                            <a16:creationId xmlns:a16="http://schemas.microsoft.com/office/drawing/2014/main" id="{DF29338B-9937-45D2-9C35-2F24603FAC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6838" y="4718759"/>
                        <a:ext cx="1325562" cy="17827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036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" name="Text Box 3">
            <a:extLst>
              <a:ext uri="{FF2B5EF4-FFF2-40B4-BE49-F238E27FC236}">
                <a16:creationId xmlns:a16="http://schemas.microsoft.com/office/drawing/2014/main" id="{7F75C1B0-C557-4B43-92A9-055AC471E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57028"/>
            <a:ext cx="8229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most useful and most common operation.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Tables are “related” by having columns in common; </a:t>
            </a:r>
            <a:r>
              <a:rPr lang="en-US" altLang="en-US" sz="2000" i="1" dirty="0">
                <a:solidFill>
                  <a:srgbClr val="000000"/>
                </a:solidFill>
              </a:rPr>
              <a:t>primary key</a:t>
            </a:r>
            <a:r>
              <a:rPr lang="en-US" altLang="en-US" sz="2000" dirty="0">
                <a:solidFill>
                  <a:srgbClr val="000000"/>
                </a:solidFill>
              </a:rPr>
              <a:t> on one table appears as a </a:t>
            </a:r>
            <a:r>
              <a:rPr lang="en-US" altLang="en-US" sz="2000" i="1" dirty="0">
                <a:solidFill>
                  <a:srgbClr val="000000"/>
                </a:solidFill>
              </a:rPr>
              <a:t>“foreign” key</a:t>
            </a:r>
            <a:r>
              <a:rPr lang="en-US" altLang="en-US" sz="2000" dirty="0">
                <a:solidFill>
                  <a:srgbClr val="000000"/>
                </a:solidFill>
              </a:rPr>
              <a:t> in another.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 uses this relatedness to combine the two tables into one.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 is usually needed when a database query involves knowing something found in one table but wanting to know something found in a different table.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 is useful because both </a:t>
            </a:r>
            <a:r>
              <a:rPr lang="en-US" altLang="en-US" sz="2000" i="1" dirty="0">
                <a:solidFill>
                  <a:srgbClr val="000000"/>
                </a:solidFill>
              </a:rPr>
              <a:t>Select</a:t>
            </a:r>
            <a:r>
              <a:rPr lang="en-US" altLang="en-US" sz="2000" dirty="0">
                <a:solidFill>
                  <a:srgbClr val="000000"/>
                </a:solidFill>
              </a:rPr>
              <a:t> and </a:t>
            </a:r>
            <a:r>
              <a:rPr lang="en-US" altLang="en-US" sz="2000" i="1" dirty="0">
                <a:solidFill>
                  <a:srgbClr val="000000"/>
                </a:solidFill>
              </a:rPr>
              <a:t>Project</a:t>
            </a:r>
            <a:r>
              <a:rPr lang="en-US" altLang="en-US" sz="2000" dirty="0">
                <a:solidFill>
                  <a:srgbClr val="000000"/>
                </a:solidFill>
              </a:rPr>
              <a:t> work on only one table at a time.</a:t>
            </a:r>
          </a:p>
        </p:txBody>
      </p:sp>
    </p:spTree>
    <p:extLst>
      <p:ext uri="{BB962C8B-B14F-4D97-AF65-F5344CB8AC3E}">
        <p14:creationId xmlns:p14="http://schemas.microsoft.com/office/powerpoint/2010/main" val="3587069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CDFF44E8-8922-44D2-94CF-BAD844820984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1958631"/>
            <a:ext cx="5329238" cy="4491038"/>
            <a:chOff x="1200" y="672"/>
            <a:chExt cx="3357" cy="2829"/>
          </a:xfrm>
        </p:grpSpPr>
        <p:graphicFrame>
          <p:nvGraphicFramePr>
            <p:cNvPr id="8" name="Object 3">
              <a:extLst>
                <a:ext uri="{FF2B5EF4-FFF2-40B4-BE49-F238E27FC236}">
                  <a16:creationId xmlns:a16="http://schemas.microsoft.com/office/drawing/2014/main" id="{44D14772-02A2-4380-9C18-8AE7470F6E5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00" y="686"/>
            <a:ext cx="3357" cy="28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2" r:id="rId5" imgW="6290280" imgH="5384520" progId="">
                    <p:embed/>
                  </p:oleObj>
                </mc:Choice>
                <mc:Fallback>
                  <p:oleObj r:id="rId5" imgW="6290280" imgH="5384520" progId="">
                    <p:embed/>
                    <p:pic>
                      <p:nvPicPr>
                        <p:cNvPr id="25603" name="Object 3">
                          <a:extLst>
                            <a:ext uri="{FF2B5EF4-FFF2-40B4-BE49-F238E27FC236}">
                              <a16:creationId xmlns:a16="http://schemas.microsoft.com/office/drawing/2014/main" id="{1657AE3D-341E-4472-88A8-D24BB4350C56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686"/>
                          <a:ext cx="3357" cy="2815"/>
                        </a:xfrm>
                        <a:prstGeom prst="rect">
                          <a:avLst/>
                        </a:prstGeom>
                        <a:noFill/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64D0C820-AE4B-461F-A42A-C24332769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672"/>
              <a:ext cx="3069" cy="7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" name="Text Box 6">
            <a:extLst>
              <a:ext uri="{FF2B5EF4-FFF2-40B4-BE49-F238E27FC236}">
                <a16:creationId xmlns:a16="http://schemas.microsoft.com/office/drawing/2014/main" id="{CA173056-A6F4-4232-A89E-39ADFC6F8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958631"/>
            <a:ext cx="8610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Suppose we want to know the names of all parts ordered between Nov 4 and Nov 6.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AEB033E6-252D-4B30-B28D-161CF2C68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0225" y="5235231"/>
            <a:ext cx="3333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3600">
                <a:solidFill>
                  <a:srgbClr val="000000"/>
                </a:solidFill>
                <a:cs typeface="Arial" panose="020B0604020202020204" pitchFamily="34" charset="0"/>
              </a:rPr>
              <a:t>}</a:t>
            </a:r>
          </a:p>
        </p:txBody>
      </p:sp>
      <p:sp>
        <p:nvSpPr>
          <p:cNvPr id="12" name="Line 8">
            <a:extLst>
              <a:ext uri="{FF2B5EF4-FFF2-40B4-BE49-F238E27FC236}">
                <a16:creationId xmlns:a16="http://schemas.microsoft.com/office/drawing/2014/main" id="{1C174D80-44CB-4E98-BB49-0A63FAE8AE8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5616231"/>
            <a:ext cx="457200" cy="1588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3694C927-0B9C-485A-A693-57DC9A378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650" y="5463831"/>
            <a:ext cx="2149475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What we know is here?</a:t>
            </a:r>
          </a:p>
        </p:txBody>
      </p:sp>
      <p:sp>
        <p:nvSpPr>
          <p:cNvPr id="14" name="Line 10">
            <a:extLst>
              <a:ext uri="{FF2B5EF4-FFF2-40B4-BE49-F238E27FC236}">
                <a16:creationId xmlns:a16="http://schemas.microsoft.com/office/drawing/2014/main" id="{1F440DA6-8DF9-478C-BD6F-D6A7413CD6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19600" y="4087469"/>
            <a:ext cx="762000" cy="13811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1">
            <a:extLst>
              <a:ext uri="{FF2B5EF4-FFF2-40B4-BE49-F238E27FC236}">
                <a16:creationId xmlns:a16="http://schemas.microsoft.com/office/drawing/2014/main" id="{DF4721DD-4693-4672-B0E8-DB8DFDA4E3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3935069"/>
            <a:ext cx="685800" cy="16097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2">
            <a:extLst>
              <a:ext uri="{FF2B5EF4-FFF2-40B4-BE49-F238E27FC236}">
                <a16:creationId xmlns:a16="http://schemas.microsoft.com/office/drawing/2014/main" id="{09379152-6F58-4CDA-A1DB-D090E2E481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4239869"/>
            <a:ext cx="685800" cy="15335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Text Box 13">
            <a:extLst>
              <a:ext uri="{FF2B5EF4-FFF2-40B4-BE49-F238E27FC236}">
                <a16:creationId xmlns:a16="http://schemas.microsoft.com/office/drawing/2014/main" id="{FC5511EC-CBDA-460E-9548-74CDE1E4B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175" y="2884144"/>
            <a:ext cx="2608263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The names we want are here</a:t>
            </a:r>
          </a:p>
        </p:txBody>
      </p:sp>
      <p:sp>
        <p:nvSpPr>
          <p:cNvPr id="19" name="Line 14">
            <a:extLst>
              <a:ext uri="{FF2B5EF4-FFF2-40B4-BE49-F238E27FC236}">
                <a16:creationId xmlns:a16="http://schemas.microsoft.com/office/drawing/2014/main" id="{A851A469-7EA2-424D-8EE1-AF13A3B422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67438" y="3177831"/>
            <a:ext cx="390525" cy="6096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Text Box 15">
            <a:extLst>
              <a:ext uri="{FF2B5EF4-FFF2-40B4-BE49-F238E27FC236}">
                <a16:creationId xmlns:a16="http://schemas.microsoft.com/office/drawing/2014/main" id="{26A4F3D0-DF60-46E0-BD0B-FC8631472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8" y="2736506"/>
            <a:ext cx="76676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related</a:t>
            </a: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tables</a:t>
            </a:r>
          </a:p>
        </p:txBody>
      </p:sp>
      <p:sp>
        <p:nvSpPr>
          <p:cNvPr id="21" name="Line 16">
            <a:extLst>
              <a:ext uri="{FF2B5EF4-FFF2-40B4-BE49-F238E27FC236}">
                <a16:creationId xmlns:a16="http://schemas.microsoft.com/office/drawing/2014/main" id="{7AD07E35-87C4-4B9F-9D4C-50F3E4A607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3177831"/>
            <a:ext cx="381000" cy="2286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7">
            <a:extLst>
              <a:ext uri="{FF2B5EF4-FFF2-40B4-BE49-F238E27FC236}">
                <a16:creationId xmlns:a16="http://schemas.microsoft.com/office/drawing/2014/main" id="{A422E0EC-6BC5-4BB4-8AEB-FFD3BBD8C8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3838" y="3254031"/>
            <a:ext cx="466725" cy="1524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45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Relational Algebra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" name="Shape 93"/>
          <p:cNvSpPr/>
          <p:nvPr/>
        </p:nvSpPr>
        <p:spPr>
          <a:xfrm>
            <a:off x="381000" y="1905000"/>
            <a:ext cx="8458200" cy="50167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just">
              <a:spcBef>
                <a:spcPts val="12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dirty="0"/>
              <a:t> Relational Algebra is procedural query language</a:t>
            </a:r>
          </a:p>
          <a:p>
            <a:pPr lvl="0" algn="just">
              <a:spcBef>
                <a:spcPts val="12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dirty="0"/>
              <a:t> Which takes Relation as input and generate relation as output.</a:t>
            </a:r>
          </a:p>
          <a:p>
            <a:pPr lvl="0" algn="just">
              <a:spcBef>
                <a:spcPts val="12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dirty="0"/>
              <a:t> Relational algebra mainly provides theoretical foundation for relational databases and SQL.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88916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Text Box 3">
            <a:extLst>
              <a:ext uri="{FF2B5EF4-FFF2-40B4-BE49-F238E27FC236}">
                <a16:creationId xmlns:a16="http://schemas.microsoft.com/office/drawing/2014/main" id="{75C4229A-F93E-4248-9DED-032EABD78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23162"/>
            <a:ext cx="8229600" cy="560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1: Without the join operator we would start by combining the two tables using Cartesian Product.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table, </a:t>
            </a:r>
            <a:r>
              <a:rPr lang="en-US" altLang="en-US" sz="2000" i="1" dirty="0">
                <a:solidFill>
                  <a:srgbClr val="000000"/>
                </a:solidFill>
              </a:rPr>
              <a:t>Supplies x Part</a:t>
            </a:r>
            <a:r>
              <a:rPr lang="en-US" altLang="en-US" sz="2000" dirty="0">
                <a:solidFill>
                  <a:srgbClr val="000000"/>
                </a:solidFill>
              </a:rPr>
              <a:t>, now contains both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What we know (</a:t>
            </a:r>
            <a:r>
              <a:rPr lang="en-US" altLang="en-US" sz="2000" i="1" dirty="0" err="1">
                <a:solidFill>
                  <a:srgbClr val="000000"/>
                </a:solidFill>
              </a:rPr>
              <a:t>OrderDate</a:t>
            </a:r>
            <a:r>
              <a:rPr lang="en-US" altLang="en-US" sz="2000" dirty="0">
                <a:solidFill>
                  <a:srgbClr val="000000"/>
                </a:solidFill>
              </a:rPr>
              <a:t>) and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What we want (</a:t>
            </a:r>
            <a:r>
              <a:rPr lang="en-US" altLang="en-US" sz="2000" i="1" dirty="0" err="1">
                <a:solidFill>
                  <a:srgbClr val="000000"/>
                </a:solidFill>
              </a:rPr>
              <a:t>PartDescription</a:t>
            </a:r>
            <a:r>
              <a:rPr lang="en-US" altLang="en-US" sz="2000" dirty="0">
                <a:solidFill>
                  <a:srgbClr val="000000"/>
                </a:solidFill>
              </a:rPr>
              <a:t>)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schema of </a:t>
            </a:r>
            <a:r>
              <a:rPr lang="en-US" altLang="en-US" sz="2000" i="1" dirty="0">
                <a:solidFill>
                  <a:srgbClr val="000000"/>
                </a:solidFill>
              </a:rPr>
              <a:t>Supplies x Part</a:t>
            </a:r>
            <a:r>
              <a:rPr lang="en-US" altLang="en-US" sz="2000" dirty="0">
                <a:solidFill>
                  <a:srgbClr val="000000"/>
                </a:solidFill>
              </a:rPr>
              <a:t> is: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0" indent="0">
              <a:spcBef>
                <a:spcPts val="600"/>
              </a:spcBef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:a16="http://schemas.microsoft.com/office/drawing/2014/main" id="{3DC306F1-1B15-49ED-B40F-0BBB7F993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425" y="2545649"/>
            <a:ext cx="1520825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Part x Supplies</a:t>
            </a:r>
          </a:p>
        </p:txBody>
      </p:sp>
      <p:sp>
        <p:nvSpPr>
          <p:cNvPr id="25" name="Text Box 5">
            <a:extLst>
              <a:ext uri="{FF2B5EF4-FFF2-40B4-BE49-F238E27FC236}">
                <a16:creationId xmlns:a16="http://schemas.microsoft.com/office/drawing/2014/main" id="{0FA673D2-5ABF-4818-BD0D-66062E012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4936250"/>
            <a:ext cx="4968875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u="sng">
                <a:solidFill>
                  <a:srgbClr val="000000"/>
                </a:solidFill>
              </a:rPr>
              <a:t>Supplies x Part</a:t>
            </a:r>
            <a:r>
              <a:rPr lang="en-US" altLang="en-US" sz="1400" b="1">
                <a:solidFill>
                  <a:srgbClr val="000000"/>
                </a:solidFill>
              </a:rPr>
              <a:t> = {Sno, Pno, ODate, Pno, PDesc, Colour}</a:t>
            </a: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id="{B9FAAE7C-3C24-46D9-B948-61A3E69D5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88" y="5373339"/>
            <a:ext cx="1458912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What we know.</a:t>
            </a:r>
          </a:p>
        </p:txBody>
      </p:sp>
      <p:sp>
        <p:nvSpPr>
          <p:cNvPr id="27" name="Line 7">
            <a:extLst>
              <a:ext uri="{FF2B5EF4-FFF2-40B4-BE49-F238E27FC236}">
                <a16:creationId xmlns:a16="http://schemas.microsoft.com/office/drawing/2014/main" id="{8830B987-0A18-4FB4-AC41-E4FA730F44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94150" y="5100643"/>
            <a:ext cx="457200" cy="3905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8">
            <a:extLst>
              <a:ext uri="{FF2B5EF4-FFF2-40B4-BE49-F238E27FC236}">
                <a16:creationId xmlns:a16="http://schemas.microsoft.com/office/drawing/2014/main" id="{B90E1A1A-737D-4863-8B4C-2C89CFF95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5075" y="5376162"/>
            <a:ext cx="1366838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What we want</a:t>
            </a:r>
          </a:p>
        </p:txBody>
      </p:sp>
      <p:sp>
        <p:nvSpPr>
          <p:cNvPr id="29" name="Line 9">
            <a:extLst>
              <a:ext uri="{FF2B5EF4-FFF2-40B4-BE49-F238E27FC236}">
                <a16:creationId xmlns:a16="http://schemas.microsoft.com/office/drawing/2014/main" id="{401CB4A5-0ED9-4F51-819E-6F619F4B49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89588" y="5134510"/>
            <a:ext cx="85725" cy="3143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7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Text Box 3">
            <a:extLst>
              <a:ext uri="{FF2B5EF4-FFF2-40B4-BE49-F238E27FC236}">
                <a16:creationId xmlns:a16="http://schemas.microsoft.com/office/drawing/2014/main" id="{972DC0BF-61C0-4A6A-B0CB-E8650491B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834447"/>
            <a:ext cx="87630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Cartesian Product has </a:t>
            </a:r>
            <a:r>
              <a:rPr lang="en-US" altLang="en-US" sz="2000" u="sng" dirty="0">
                <a:solidFill>
                  <a:srgbClr val="000000"/>
                </a:solidFill>
              </a:rPr>
              <a:t>noise</a:t>
            </a:r>
            <a:r>
              <a:rPr lang="en-US" altLang="en-US" sz="2000" dirty="0">
                <a:solidFill>
                  <a:srgbClr val="000000"/>
                </a:solidFill>
              </a:rPr>
              <a:t> rows we need to get rid of</a:t>
            </a:r>
          </a:p>
        </p:txBody>
      </p: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65F3E247-9B8A-4ABE-BD20-94E6AFF68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452483"/>
              </p:ext>
            </p:extLst>
          </p:nvPr>
        </p:nvGraphicFramePr>
        <p:xfrm>
          <a:off x="1066800" y="3129847"/>
          <a:ext cx="6858000" cy="285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r:id="rId5" imgW="4769280" imgH="2031840" progId="">
                  <p:embed/>
                </p:oleObj>
              </mc:Choice>
              <mc:Fallback>
                <p:oleObj r:id="rId5" imgW="4769280" imgH="2031840" progId="">
                  <p:embed/>
                  <p:pic>
                    <p:nvPicPr>
                      <p:cNvPr id="27652" name="Object 4">
                        <a:extLst>
                          <a:ext uri="{FF2B5EF4-FFF2-40B4-BE49-F238E27FC236}">
                            <a16:creationId xmlns:a16="http://schemas.microsoft.com/office/drawing/2014/main" id="{C3E6457B-CA2D-456B-A414-400122D879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129847"/>
                        <a:ext cx="6858000" cy="28559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5">
            <a:extLst>
              <a:ext uri="{FF2B5EF4-FFF2-40B4-BE49-F238E27FC236}">
                <a16:creationId xmlns:a16="http://schemas.microsoft.com/office/drawing/2014/main" id="{250349C8-14F1-429B-92AF-1A2840AA5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4664960"/>
            <a:ext cx="506413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info</a:t>
            </a:r>
          </a:p>
        </p:txBody>
      </p:sp>
      <p:sp>
        <p:nvSpPr>
          <p:cNvPr id="16" name="Line 6">
            <a:extLst>
              <a:ext uri="{FF2B5EF4-FFF2-40B4-BE49-F238E27FC236}">
                <a16:creationId xmlns:a16="http://schemas.microsoft.com/office/drawing/2014/main" id="{9CD98A1A-7078-4810-949A-078E5CE704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" y="4115685"/>
            <a:ext cx="914400" cy="6953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7">
            <a:extLst>
              <a:ext uri="{FF2B5EF4-FFF2-40B4-BE49-F238E27FC236}">
                <a16:creationId xmlns:a16="http://schemas.microsoft.com/office/drawing/2014/main" id="{7F4769E3-EFEE-4885-981E-944089D15AD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4882447"/>
            <a:ext cx="838200" cy="762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C89C40E4-384B-4259-90DE-CABB0CDCE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113" y="4283960"/>
            <a:ext cx="646112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noise</a:t>
            </a:r>
          </a:p>
        </p:txBody>
      </p:sp>
      <p:sp>
        <p:nvSpPr>
          <p:cNvPr id="19" name="Line 9">
            <a:extLst>
              <a:ext uri="{FF2B5EF4-FFF2-40B4-BE49-F238E27FC236}">
                <a16:creationId xmlns:a16="http://schemas.microsoft.com/office/drawing/2014/main" id="{F779FD50-1074-4551-BBB8-04894F31F58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539038" y="4344285"/>
            <a:ext cx="695325" cy="857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01CDD2A2-86F1-4F9F-8770-B4AC3319AF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15238" y="4425247"/>
            <a:ext cx="619125" cy="1524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11">
            <a:extLst>
              <a:ext uri="{FF2B5EF4-FFF2-40B4-BE49-F238E27FC236}">
                <a16:creationId xmlns:a16="http://schemas.microsoft.com/office/drawing/2014/main" id="{827F61AA-13EA-4E13-A36A-4BEE6B27BA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86638" y="4425247"/>
            <a:ext cx="847725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A333EF4D-BC53-4308-A5BB-A64E68C9355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0438" y="4425247"/>
            <a:ext cx="923925" cy="685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Text Box 13">
            <a:extLst>
              <a:ext uri="{FF2B5EF4-FFF2-40B4-BE49-F238E27FC236}">
                <a16:creationId xmlns:a16="http://schemas.microsoft.com/office/drawing/2014/main" id="{F8B34D5D-90B2-40A1-AE67-C8B10D504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950" y="2455160"/>
            <a:ext cx="2301875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Supplies.Pno != Part.Pno</a:t>
            </a:r>
          </a:p>
        </p:txBody>
      </p:sp>
      <p:sp>
        <p:nvSpPr>
          <p:cNvPr id="31" name="Line 14">
            <a:extLst>
              <a:ext uri="{FF2B5EF4-FFF2-40B4-BE49-F238E27FC236}">
                <a16:creationId xmlns:a16="http://schemas.microsoft.com/office/drawing/2014/main" id="{D4D34267-1984-4A89-9154-B2C133BE9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2825047"/>
            <a:ext cx="1588" cy="1447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F947560A-5276-4B34-9AFD-79D4A55AD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" y="2444047"/>
            <a:ext cx="22463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Supplies.Pno = Part.Pno</a:t>
            </a:r>
          </a:p>
        </p:txBody>
      </p:sp>
      <p:sp>
        <p:nvSpPr>
          <p:cNvPr id="33" name="Line 16">
            <a:extLst>
              <a:ext uri="{FF2B5EF4-FFF2-40B4-BE49-F238E27FC236}">
                <a16:creationId xmlns:a16="http://schemas.microsoft.com/office/drawing/2014/main" id="{994D952A-FF6A-490E-844A-984B31A0D1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8638" y="2825047"/>
            <a:ext cx="466725" cy="1828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96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Text Box 3">
            <a:extLst>
              <a:ext uri="{FF2B5EF4-FFF2-40B4-BE49-F238E27FC236}">
                <a16:creationId xmlns:a16="http://schemas.microsoft.com/office/drawing/2014/main" id="{DD9D9E94-FA70-4DEE-B1EF-D45E117DC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44136"/>
            <a:ext cx="83058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2: Let’s get rid of all the </a:t>
            </a:r>
            <a:r>
              <a:rPr lang="en-US" altLang="en-US" sz="2000" u="sng" dirty="0">
                <a:solidFill>
                  <a:srgbClr val="000000"/>
                </a:solidFill>
              </a:rPr>
              <a:t>noise</a:t>
            </a:r>
            <a:r>
              <a:rPr lang="en-US" altLang="en-US" sz="2000" dirty="0">
                <a:solidFill>
                  <a:srgbClr val="000000"/>
                </a:solidFill>
              </a:rPr>
              <a:t> rows from the Cartesian Product.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table, </a:t>
            </a:r>
            <a:r>
              <a:rPr lang="en-US" altLang="en-US" sz="2000" i="1" dirty="0">
                <a:solidFill>
                  <a:srgbClr val="000000"/>
                </a:solidFill>
              </a:rPr>
              <a:t>A</a:t>
            </a:r>
            <a:r>
              <a:rPr lang="en-US" altLang="en-US" sz="2000" dirty="0">
                <a:solidFill>
                  <a:srgbClr val="000000"/>
                </a:solidFill>
              </a:rPr>
              <a:t>, now contains both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What we know (</a:t>
            </a:r>
            <a:r>
              <a:rPr lang="en-US" altLang="en-US" sz="2000" i="1" dirty="0" err="1">
                <a:solidFill>
                  <a:srgbClr val="000000"/>
                </a:solidFill>
              </a:rPr>
              <a:t>OrderDate</a:t>
            </a:r>
            <a:r>
              <a:rPr lang="en-US" altLang="en-US" sz="2000" dirty="0">
                <a:solidFill>
                  <a:srgbClr val="000000"/>
                </a:solidFill>
              </a:rPr>
              <a:t>) and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What we want (</a:t>
            </a:r>
            <a:r>
              <a:rPr lang="en-US" altLang="en-US" sz="2000" i="1" dirty="0" err="1">
                <a:solidFill>
                  <a:srgbClr val="000000"/>
                </a:solidFill>
              </a:rPr>
              <a:t>PartDescription</a:t>
            </a:r>
            <a:r>
              <a:rPr lang="en-US" altLang="en-US" sz="2000" dirty="0">
                <a:solidFill>
                  <a:srgbClr val="000000"/>
                </a:solidFill>
              </a:rPr>
              <a:t>)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And no noise rows!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:a16="http://schemas.microsoft.com/office/drawing/2014/main" id="{FF3AFAE6-A628-453F-8582-5FC336161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900" y="2206976"/>
            <a:ext cx="51943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A = select (Supplies x Part)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Supplies.PNo</a:t>
            </a:r>
            <a:r>
              <a:rPr lang="en-US" altLang="en-US" sz="1400" b="1" dirty="0">
                <a:solidFill>
                  <a:srgbClr val="000000"/>
                </a:solidFill>
              </a:rPr>
              <a:t> = </a:t>
            </a:r>
            <a:r>
              <a:rPr lang="en-US" altLang="en-US" sz="1400" b="1" dirty="0" err="1">
                <a:solidFill>
                  <a:srgbClr val="000000"/>
                </a:solidFill>
              </a:rPr>
              <a:t>Part.PNo</a:t>
            </a:r>
            <a:endParaRPr lang="en-US" altLang="en-US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25" name="Object 5">
            <a:extLst>
              <a:ext uri="{FF2B5EF4-FFF2-40B4-BE49-F238E27FC236}">
                <a16:creationId xmlns:a16="http://schemas.microsoft.com/office/drawing/2014/main" id="{25DAA76B-16C4-4C0D-933A-860A19014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454245"/>
              </p:ext>
            </p:extLst>
          </p:nvPr>
        </p:nvGraphicFramePr>
        <p:xfrm>
          <a:off x="2362200" y="4264379"/>
          <a:ext cx="4724400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r:id="rId5" imgW="4775760" imgH="2031840" progId="">
                  <p:embed/>
                </p:oleObj>
              </mc:Choice>
              <mc:Fallback>
                <p:oleObj r:id="rId5" imgW="4775760" imgH="2031840" progId="">
                  <p:embed/>
                  <p:pic>
                    <p:nvPicPr>
                      <p:cNvPr id="28677" name="Object 5">
                        <a:extLst>
                          <a:ext uri="{FF2B5EF4-FFF2-40B4-BE49-F238E27FC236}">
                            <a16:creationId xmlns:a16="http://schemas.microsoft.com/office/drawing/2014/main" id="{5CBA4A58-0735-47CD-AC67-FE65AA21A1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64379"/>
                        <a:ext cx="4724400" cy="20986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6">
            <a:extLst>
              <a:ext uri="{FF2B5EF4-FFF2-40B4-BE49-F238E27FC236}">
                <a16:creationId xmlns:a16="http://schemas.microsoft.com/office/drawing/2014/main" id="{2F239BDC-4A49-459A-A814-B43EC2A5E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7513" y="3513492"/>
            <a:ext cx="9128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identical</a:t>
            </a: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columns</a:t>
            </a:r>
          </a:p>
        </p:txBody>
      </p:sp>
      <p:sp>
        <p:nvSpPr>
          <p:cNvPr id="27" name="Line 7">
            <a:extLst>
              <a:ext uri="{FF2B5EF4-FFF2-40B4-BE49-F238E27FC236}">
                <a16:creationId xmlns:a16="http://schemas.microsoft.com/office/drawing/2014/main" id="{2AAA8807-63BF-44E9-8031-2B774AEA44F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29038" y="3654779"/>
            <a:ext cx="2981325" cy="9144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8">
            <a:extLst>
              <a:ext uri="{FF2B5EF4-FFF2-40B4-BE49-F238E27FC236}">
                <a16:creationId xmlns:a16="http://schemas.microsoft.com/office/drawing/2014/main" id="{0E51D3C6-F892-4D40-B687-1EFF4F9D16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81638" y="3883379"/>
            <a:ext cx="1304925" cy="685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555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Text Box 3">
            <a:extLst>
              <a:ext uri="{FF2B5EF4-FFF2-40B4-BE49-F238E27FC236}">
                <a16:creationId xmlns:a16="http://schemas.microsoft.com/office/drawing/2014/main" id="{DD9D9E94-FA70-4DEE-B1EF-D45E117DC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44136"/>
            <a:ext cx="83058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2: Let’s get rid of all the </a:t>
            </a:r>
            <a:r>
              <a:rPr lang="en-US" altLang="en-US" sz="2000" u="sng" dirty="0">
                <a:solidFill>
                  <a:srgbClr val="000000"/>
                </a:solidFill>
              </a:rPr>
              <a:t>noise</a:t>
            </a:r>
            <a:r>
              <a:rPr lang="en-US" altLang="en-US" sz="2000" dirty="0">
                <a:solidFill>
                  <a:srgbClr val="000000"/>
                </a:solidFill>
              </a:rPr>
              <a:t> rows from the Cartesian Product.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table, </a:t>
            </a:r>
            <a:r>
              <a:rPr lang="en-US" altLang="en-US" sz="2000" i="1" dirty="0">
                <a:solidFill>
                  <a:srgbClr val="000000"/>
                </a:solidFill>
              </a:rPr>
              <a:t>A</a:t>
            </a:r>
            <a:r>
              <a:rPr lang="en-US" altLang="en-US" sz="2000" dirty="0">
                <a:solidFill>
                  <a:srgbClr val="000000"/>
                </a:solidFill>
              </a:rPr>
              <a:t>, now contains both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What we know (</a:t>
            </a:r>
            <a:r>
              <a:rPr lang="en-US" altLang="en-US" sz="2000" i="1" dirty="0" err="1">
                <a:solidFill>
                  <a:srgbClr val="000000"/>
                </a:solidFill>
              </a:rPr>
              <a:t>OrderDate</a:t>
            </a:r>
            <a:r>
              <a:rPr lang="en-US" altLang="en-US" sz="2000" dirty="0">
                <a:solidFill>
                  <a:srgbClr val="000000"/>
                </a:solidFill>
              </a:rPr>
              <a:t>) and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What we want (</a:t>
            </a:r>
            <a:r>
              <a:rPr lang="en-US" altLang="en-US" sz="2000" i="1" dirty="0" err="1">
                <a:solidFill>
                  <a:srgbClr val="000000"/>
                </a:solidFill>
              </a:rPr>
              <a:t>PartDescription</a:t>
            </a:r>
            <a:r>
              <a:rPr lang="en-US" altLang="en-US" sz="2000" dirty="0">
                <a:solidFill>
                  <a:srgbClr val="000000"/>
                </a:solidFill>
              </a:rPr>
              <a:t>)</a:t>
            </a:r>
          </a:p>
          <a:p>
            <a:pPr marL="457200" lvl="1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And no noise rows!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:a16="http://schemas.microsoft.com/office/drawing/2014/main" id="{FF3AFAE6-A628-453F-8582-5FC336161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900" y="2206976"/>
            <a:ext cx="51943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A = select (Supplies x Part)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Supplies.PNo</a:t>
            </a:r>
            <a:r>
              <a:rPr lang="en-US" altLang="en-US" sz="1400" b="1" dirty="0">
                <a:solidFill>
                  <a:srgbClr val="000000"/>
                </a:solidFill>
              </a:rPr>
              <a:t> = </a:t>
            </a:r>
            <a:r>
              <a:rPr lang="en-US" altLang="en-US" sz="1400" b="1" dirty="0" err="1">
                <a:solidFill>
                  <a:srgbClr val="000000"/>
                </a:solidFill>
              </a:rPr>
              <a:t>Part.PNo</a:t>
            </a:r>
            <a:endParaRPr lang="en-US" altLang="en-US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25" name="Object 5">
            <a:extLst>
              <a:ext uri="{FF2B5EF4-FFF2-40B4-BE49-F238E27FC236}">
                <a16:creationId xmlns:a16="http://schemas.microsoft.com/office/drawing/2014/main" id="{25DAA76B-16C4-4C0D-933A-860A190142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4264379"/>
          <a:ext cx="4724400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r:id="rId5" imgW="4775760" imgH="2031840" progId="">
                  <p:embed/>
                </p:oleObj>
              </mc:Choice>
              <mc:Fallback>
                <p:oleObj r:id="rId5" imgW="4775760" imgH="2031840" progId="">
                  <p:embed/>
                  <p:pic>
                    <p:nvPicPr>
                      <p:cNvPr id="25" name="Object 5">
                        <a:extLst>
                          <a:ext uri="{FF2B5EF4-FFF2-40B4-BE49-F238E27FC236}">
                            <a16:creationId xmlns:a16="http://schemas.microsoft.com/office/drawing/2014/main" id="{25DAA76B-16C4-4C0D-933A-860A190142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64379"/>
                        <a:ext cx="4724400" cy="20986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6">
            <a:extLst>
              <a:ext uri="{FF2B5EF4-FFF2-40B4-BE49-F238E27FC236}">
                <a16:creationId xmlns:a16="http://schemas.microsoft.com/office/drawing/2014/main" id="{2F239BDC-4A49-459A-A814-B43EC2A5E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7513" y="3513492"/>
            <a:ext cx="9128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identical</a:t>
            </a: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columns</a:t>
            </a:r>
          </a:p>
        </p:txBody>
      </p:sp>
      <p:sp>
        <p:nvSpPr>
          <p:cNvPr id="27" name="Line 7">
            <a:extLst>
              <a:ext uri="{FF2B5EF4-FFF2-40B4-BE49-F238E27FC236}">
                <a16:creationId xmlns:a16="http://schemas.microsoft.com/office/drawing/2014/main" id="{2AAA8807-63BF-44E9-8031-2B774AEA44F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29038" y="3654779"/>
            <a:ext cx="2981325" cy="9144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8">
            <a:extLst>
              <a:ext uri="{FF2B5EF4-FFF2-40B4-BE49-F238E27FC236}">
                <a16:creationId xmlns:a16="http://schemas.microsoft.com/office/drawing/2014/main" id="{0E51D3C6-F892-4D40-B687-1EFF4F9D16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81638" y="3883379"/>
            <a:ext cx="1304925" cy="685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47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Text Box 3">
            <a:extLst>
              <a:ext uri="{FF2B5EF4-FFF2-40B4-BE49-F238E27FC236}">
                <a16:creationId xmlns:a16="http://schemas.microsoft.com/office/drawing/2014/main" id="{267DE49B-EEFC-4F8A-95D9-80F901DEE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21559"/>
            <a:ext cx="79248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738188" indent="-28098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3: We now have two identical columns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000" i="1" dirty="0" err="1">
                <a:solidFill>
                  <a:srgbClr val="000000"/>
                </a:solidFill>
              </a:rPr>
              <a:t>Supplies.Pno</a:t>
            </a:r>
            <a:r>
              <a:rPr lang="en-US" altLang="en-US" sz="2000" dirty="0">
                <a:solidFill>
                  <a:srgbClr val="000000"/>
                </a:solidFill>
              </a:rPr>
              <a:t>   and   </a:t>
            </a:r>
            <a:r>
              <a:rPr lang="en-US" altLang="en-US" sz="2000" i="1" dirty="0" err="1">
                <a:solidFill>
                  <a:srgbClr val="000000"/>
                </a:solidFill>
              </a:rPr>
              <a:t>Part.Pno</a:t>
            </a:r>
            <a:endParaRPr lang="en-US" altLang="en-US" sz="2000" i="1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We can safely get rid of one of these</a:t>
            </a:r>
          </a:p>
        </p:txBody>
      </p:sp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DF15ADC6-019B-4BAD-8283-F4F19B40FC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311649"/>
              </p:ext>
            </p:extLst>
          </p:nvPr>
        </p:nvGraphicFramePr>
        <p:xfrm>
          <a:off x="838200" y="3129846"/>
          <a:ext cx="76200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r:id="rId5" imgW="4318560" imgH="2214720" progId="">
                  <p:embed/>
                </p:oleObj>
              </mc:Choice>
              <mc:Fallback>
                <p:oleObj r:id="rId5" imgW="4318560" imgH="2214720" progId="">
                  <p:embed/>
                  <p:pic>
                    <p:nvPicPr>
                      <p:cNvPr id="29700" name="Object 4">
                        <a:extLst>
                          <a:ext uri="{FF2B5EF4-FFF2-40B4-BE49-F238E27FC236}">
                            <a16:creationId xmlns:a16="http://schemas.microsoft.com/office/drawing/2014/main" id="{CEED660D-FB0C-42BA-A4E4-B3FA37C70F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129846"/>
                        <a:ext cx="7620000" cy="35052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3274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Text Box 3">
            <a:extLst>
              <a:ext uri="{FF2B5EF4-FFF2-40B4-BE49-F238E27FC236}">
                <a16:creationId xmlns:a16="http://schemas.microsoft.com/office/drawing/2014/main" id="{D7F89435-BE4A-49F8-BB7A-3155C4D3A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11874"/>
            <a:ext cx="8229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457200" indent="-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 marL="914400" indent="-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 marL="0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Because the idea of: 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en-US" sz="2000" dirty="0">
                <a:solidFill>
                  <a:srgbClr val="000000"/>
                </a:solidFill>
              </a:rPr>
              <a:t>taking the </a:t>
            </a:r>
            <a:r>
              <a:rPr lang="en-US" altLang="en-US" sz="2000" i="1" dirty="0">
                <a:solidFill>
                  <a:srgbClr val="000000"/>
                </a:solidFill>
              </a:rPr>
              <a:t>Cartesian Product</a:t>
            </a:r>
            <a:r>
              <a:rPr lang="en-US" altLang="en-US" sz="2000" dirty="0">
                <a:solidFill>
                  <a:srgbClr val="000000"/>
                </a:solidFill>
              </a:rPr>
              <a:t> of two tables with a common column, 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en-US" sz="2000" dirty="0">
                <a:solidFill>
                  <a:srgbClr val="000000"/>
                </a:solidFill>
              </a:rPr>
              <a:t>then </a:t>
            </a:r>
            <a:r>
              <a:rPr lang="en-US" altLang="en-US" sz="2000" i="1" dirty="0">
                <a:solidFill>
                  <a:srgbClr val="000000"/>
                </a:solidFill>
              </a:rPr>
              <a:t>select</a:t>
            </a:r>
            <a:r>
              <a:rPr lang="en-US" altLang="en-US" sz="2000" dirty="0">
                <a:solidFill>
                  <a:srgbClr val="000000"/>
                </a:solidFill>
              </a:rPr>
              <a:t> getting rid of the noise rows and finally 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en-US" sz="2000" i="1" dirty="0">
                <a:solidFill>
                  <a:srgbClr val="000000"/>
                </a:solidFill>
              </a:rPr>
              <a:t>project</a:t>
            </a:r>
            <a:r>
              <a:rPr lang="en-US" altLang="en-US" sz="2000" dirty="0">
                <a:solidFill>
                  <a:srgbClr val="000000"/>
                </a:solidFill>
              </a:rPr>
              <a:t> getting rid of the duplicate column</a:t>
            </a:r>
          </a:p>
          <a:p>
            <a:pPr indent="-455613">
              <a:spcBef>
                <a:spcPts val="600"/>
              </a:spcBef>
              <a:buClr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             is so common we give it a name - </a:t>
            </a: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9B80F33B-BD07-49E1-A186-8ADBF7E56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13" y="4690534"/>
            <a:ext cx="5976614" cy="95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Project (                                                                                              ) over</a:t>
            </a:r>
            <a:br>
              <a:rPr lang="en-US" altLang="en-US" dirty="0">
                <a:solidFill>
                  <a:srgbClr val="000000"/>
                </a:solidFill>
              </a:rPr>
            </a:br>
            <a:r>
              <a:rPr lang="en-US" altLang="en-US" dirty="0">
                <a:solidFill>
                  <a:srgbClr val="000000"/>
                </a:solidFill>
              </a:rPr>
              <a:t> </a:t>
            </a:r>
          </a:p>
          <a:p>
            <a:pPr>
              <a:buClrTx/>
              <a:buFontTx/>
              <a:buNone/>
            </a:pPr>
            <a:r>
              <a:rPr lang="en-US" altLang="en-US" dirty="0" err="1">
                <a:solidFill>
                  <a:srgbClr val="000000"/>
                </a:solidFill>
              </a:rPr>
              <a:t>Sno</a:t>
            </a:r>
            <a:r>
              <a:rPr lang="en-US" altLang="en-US" dirty="0">
                <a:solidFill>
                  <a:srgbClr val="000000"/>
                </a:solidFill>
              </a:rPr>
              <a:t>, </a:t>
            </a:r>
            <a:r>
              <a:rPr lang="en-US" altLang="en-US" dirty="0" err="1">
                <a:solidFill>
                  <a:srgbClr val="000000"/>
                </a:solidFill>
              </a:rPr>
              <a:t>Supplies.Sno</a:t>
            </a:r>
            <a:r>
              <a:rPr lang="en-US" altLang="en-US" dirty="0">
                <a:solidFill>
                  <a:srgbClr val="000000"/>
                </a:solidFill>
              </a:rPr>
              <a:t>,  </a:t>
            </a:r>
            <a:r>
              <a:rPr lang="en-US" altLang="en-US" dirty="0" err="1">
                <a:solidFill>
                  <a:srgbClr val="000000"/>
                </a:solidFill>
              </a:rPr>
              <a:t>O_date</a:t>
            </a:r>
            <a:r>
              <a:rPr lang="en-US" altLang="en-US" dirty="0">
                <a:solidFill>
                  <a:srgbClr val="000000"/>
                </a:solidFill>
              </a:rPr>
              <a:t>, </a:t>
            </a:r>
            <a:r>
              <a:rPr lang="en-US" altLang="en-US" dirty="0" err="1">
                <a:solidFill>
                  <a:srgbClr val="000000"/>
                </a:solidFill>
              </a:rPr>
              <a:t>Pdesc</a:t>
            </a:r>
            <a:r>
              <a:rPr lang="en-US" altLang="en-US" dirty="0">
                <a:solidFill>
                  <a:srgbClr val="000000"/>
                </a:solidFill>
              </a:rPr>
              <a:t>, </a:t>
            </a:r>
            <a:r>
              <a:rPr lang="en-US" altLang="en-US" dirty="0" err="1">
                <a:solidFill>
                  <a:srgbClr val="000000"/>
                </a:solidFill>
              </a:rPr>
              <a:t>Colour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br>
              <a:rPr lang="en-US" altLang="en-US" dirty="0">
                <a:solidFill>
                  <a:srgbClr val="000000"/>
                </a:solidFill>
              </a:rPr>
            </a:br>
            <a:r>
              <a:rPr lang="en-US" altLang="en-US" dirty="0">
                <a:solidFill>
                  <a:srgbClr val="000000"/>
                </a:solidFill>
              </a:rPr>
              <a:t>          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CAD6C12A-2E27-429B-BEB0-144F15E2C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964" y="4713116"/>
            <a:ext cx="58689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Select (                         ) where </a:t>
            </a:r>
            <a:r>
              <a:rPr lang="en-US" altLang="en-US" dirty="0" err="1">
                <a:solidFill>
                  <a:srgbClr val="000000"/>
                </a:solidFill>
              </a:rPr>
              <a:t>Supplies.Pno</a:t>
            </a:r>
            <a:r>
              <a:rPr lang="en-US" altLang="en-US" dirty="0">
                <a:solidFill>
                  <a:srgbClr val="000000"/>
                </a:solidFill>
              </a:rPr>
              <a:t> = </a:t>
            </a:r>
            <a:r>
              <a:rPr lang="en-US" altLang="en-US" dirty="0" err="1">
                <a:solidFill>
                  <a:srgbClr val="000000"/>
                </a:solidFill>
              </a:rPr>
              <a:t>Part.Pno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6D6324EE-A279-4E7E-AFB9-3E8D7700E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851" y="4713115"/>
            <a:ext cx="17145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Supplies x Part</a:t>
            </a:r>
          </a:p>
        </p:txBody>
      </p:sp>
    </p:spTree>
    <p:extLst>
      <p:ext uri="{BB962C8B-B14F-4D97-AF65-F5344CB8AC3E}">
        <p14:creationId xmlns:p14="http://schemas.microsoft.com/office/powerpoint/2010/main" val="214712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Text Box 3">
            <a:extLst>
              <a:ext uri="{FF2B5EF4-FFF2-40B4-BE49-F238E27FC236}">
                <a16:creationId xmlns:a16="http://schemas.microsoft.com/office/drawing/2014/main" id="{7F1F758B-DE9B-4BE6-9859-DA7826F64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11874"/>
            <a:ext cx="81534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</p:txBody>
      </p:sp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12ED3CC4-E5C8-4EFA-8B87-397661581E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723465"/>
              </p:ext>
            </p:extLst>
          </p:nvPr>
        </p:nvGraphicFramePr>
        <p:xfrm>
          <a:off x="762000" y="3773319"/>
          <a:ext cx="7391400" cy="275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r:id="rId5" imgW="4318560" imgH="2214720" progId="">
                  <p:embed/>
                </p:oleObj>
              </mc:Choice>
              <mc:Fallback>
                <p:oleObj r:id="rId5" imgW="4318560" imgH="2214720" progId="">
                  <p:embed/>
                  <p:pic>
                    <p:nvPicPr>
                      <p:cNvPr id="31748" name="Object 4">
                        <a:extLst>
                          <a:ext uri="{FF2B5EF4-FFF2-40B4-BE49-F238E27FC236}">
                            <a16:creationId xmlns:a16="http://schemas.microsoft.com/office/drawing/2014/main" id="{F4B52DCF-A1CA-46B7-818E-E4DBFD8811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773319"/>
                        <a:ext cx="7391400" cy="27559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5">
            <a:extLst>
              <a:ext uri="{FF2B5EF4-FFF2-40B4-BE49-F238E27FC236}">
                <a16:creationId xmlns:a16="http://schemas.microsoft.com/office/drawing/2014/main" id="{8352BE07-F5D3-46A9-9783-28DBC1A07180}"/>
              </a:ext>
            </a:extLst>
          </p:cNvPr>
          <p:cNvGrpSpPr>
            <a:grpSpLocks/>
          </p:cNvGrpSpPr>
          <p:nvPr/>
        </p:nvGrpSpPr>
        <p:grpSpPr bwMode="auto">
          <a:xfrm>
            <a:off x="2787650" y="2040474"/>
            <a:ext cx="1787525" cy="731838"/>
            <a:chOff x="1756" y="816"/>
            <a:chExt cx="1126" cy="461"/>
          </a:xfrm>
        </p:grpSpPr>
        <p:sp>
          <p:nvSpPr>
            <p:cNvPr id="15" name="Text Box 6">
              <a:extLst>
                <a:ext uri="{FF2B5EF4-FFF2-40B4-BE49-F238E27FC236}">
                  <a16:creationId xmlns:a16="http://schemas.microsoft.com/office/drawing/2014/main" id="{079DD6D9-5733-4FE0-B6F1-D9FAA909C6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6" y="816"/>
              <a:ext cx="1126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1pPr>
              <a:lvl2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2pPr>
              <a:lvl3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3pPr>
              <a:lvl4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4pPr>
              <a:lvl5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FFFFFF"/>
                  </a:solidFill>
                  <a:latin typeface="Arial" panose="020B0604020202020204" pitchFamily="34" charset="0"/>
                  <a:cs typeface="WenQuanYi Zen Hei" charset="0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Supplies JOIN Part</a:t>
              </a:r>
            </a:p>
            <a:p>
              <a:pPr algn="ctr">
                <a:buClrTx/>
                <a:buFontTx/>
                <a:buNone/>
              </a:pPr>
              <a:r>
                <a:rPr lang="en-US" altLang="en-US" sz="1400" b="1" i="1">
                  <a:solidFill>
                    <a:srgbClr val="000000"/>
                  </a:solidFill>
                </a:rPr>
                <a:t>alternatively</a:t>
              </a:r>
            </a:p>
            <a:p>
              <a:pPr algn="ctr"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Supplies         Part</a:t>
              </a:r>
            </a:p>
          </p:txBody>
        </p: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4A970185-6FDC-4EBF-ACC8-89EB1773F4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82" y="1132"/>
              <a:ext cx="93" cy="93"/>
              <a:chOff x="2382" y="1132"/>
              <a:chExt cx="93" cy="93"/>
            </a:xfrm>
          </p:grpSpPr>
          <p:sp>
            <p:nvSpPr>
              <p:cNvPr id="17" name="Line 8">
                <a:extLst>
                  <a:ext uri="{FF2B5EF4-FFF2-40B4-BE49-F238E27FC236}">
                    <a16:creationId xmlns:a16="http://schemas.microsoft.com/office/drawing/2014/main" id="{02B88839-8991-42FC-8DAF-B9D727EC6E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4" y="1134"/>
                <a:ext cx="0" cy="89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9">
                <a:extLst>
                  <a:ext uri="{FF2B5EF4-FFF2-40B4-BE49-F238E27FC236}">
                    <a16:creationId xmlns:a16="http://schemas.microsoft.com/office/drawing/2014/main" id="{C76ABE9D-38AD-4595-A4CD-9376E0513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6" y="1134"/>
                <a:ext cx="0" cy="89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10">
                <a:extLst>
                  <a:ext uri="{FF2B5EF4-FFF2-40B4-BE49-F238E27FC236}">
                    <a16:creationId xmlns:a16="http://schemas.microsoft.com/office/drawing/2014/main" id="{8398EBD1-F1C0-46A0-BB4A-0769C59690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381" y="1131"/>
                <a:ext cx="95" cy="95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11">
                <a:extLst>
                  <a:ext uri="{FF2B5EF4-FFF2-40B4-BE49-F238E27FC236}">
                    <a16:creationId xmlns:a16="http://schemas.microsoft.com/office/drawing/2014/main" id="{2E833D48-1ACF-4C06-870D-10D1D61402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84" y="1131"/>
                <a:ext cx="89" cy="95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1" name="Text Box 12">
            <a:extLst>
              <a:ext uri="{FF2B5EF4-FFF2-40B4-BE49-F238E27FC236}">
                <a16:creationId xmlns:a16="http://schemas.microsoft.com/office/drawing/2014/main" id="{5A2D15E1-0336-4903-A883-5B87F6492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325" y="3372387"/>
            <a:ext cx="21828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</a:rPr>
              <a:t>Supplies      Part  = </a:t>
            </a:r>
          </a:p>
        </p:txBody>
      </p:sp>
      <p:grpSp>
        <p:nvGrpSpPr>
          <p:cNvPr id="22" name="Group 13">
            <a:extLst>
              <a:ext uri="{FF2B5EF4-FFF2-40B4-BE49-F238E27FC236}">
                <a16:creationId xmlns:a16="http://schemas.microsoft.com/office/drawing/2014/main" id="{E05BC645-B634-4F76-AB92-9735D7239C7F}"/>
              </a:ext>
            </a:extLst>
          </p:cNvPr>
          <p:cNvGrpSpPr>
            <a:grpSpLocks/>
          </p:cNvGrpSpPr>
          <p:nvPr/>
        </p:nvGrpSpPr>
        <p:grpSpPr bwMode="auto">
          <a:xfrm>
            <a:off x="2833509" y="3443118"/>
            <a:ext cx="147638" cy="147638"/>
            <a:chOff x="1920" y="1728"/>
            <a:chExt cx="93" cy="93"/>
          </a:xfrm>
        </p:grpSpPr>
        <p:sp>
          <p:nvSpPr>
            <p:cNvPr id="23" name="Line 14">
              <a:extLst>
                <a:ext uri="{FF2B5EF4-FFF2-40B4-BE49-F238E27FC236}">
                  <a16:creationId xmlns:a16="http://schemas.microsoft.com/office/drawing/2014/main" id="{9B52D611-8438-4994-B4A3-D4E3D01133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" y="1730"/>
              <a:ext cx="0" cy="89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15">
              <a:extLst>
                <a:ext uri="{FF2B5EF4-FFF2-40B4-BE49-F238E27FC236}">
                  <a16:creationId xmlns:a16="http://schemas.microsoft.com/office/drawing/2014/main" id="{0F3CB5FB-3665-4672-9499-5DE9CE799B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4" y="1730"/>
              <a:ext cx="0" cy="89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16">
              <a:extLst>
                <a:ext uri="{FF2B5EF4-FFF2-40B4-BE49-F238E27FC236}">
                  <a16:creationId xmlns:a16="http://schemas.microsoft.com/office/drawing/2014/main" id="{BF6C8DF0-268F-4977-941E-6CF4DDB193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19" y="1727"/>
              <a:ext cx="95" cy="95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17">
              <a:extLst>
                <a:ext uri="{FF2B5EF4-FFF2-40B4-BE49-F238E27FC236}">
                  <a16:creationId xmlns:a16="http://schemas.microsoft.com/office/drawing/2014/main" id="{22D39DE6-6CE8-4DFD-A7A6-29347277B4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22" y="1727"/>
              <a:ext cx="89" cy="95"/>
            </a:xfrm>
            <a:prstGeom prst="line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722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" name="Text Box 3">
            <a:extLst>
              <a:ext uri="{FF2B5EF4-FFF2-40B4-BE49-F238E27FC236}">
                <a16:creationId xmlns:a16="http://schemas.microsoft.com/office/drawing/2014/main" id="{10324539-C01B-467F-9FF1-C4BE6D9AB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21561"/>
            <a:ext cx="80772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 marL="342900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4: We know that the only rows that really interest us are those for Nov 4, 5 and 6. 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301124D6-F02B-4981-B097-8682A8352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3022606"/>
            <a:ext cx="4800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A = Supplies JOIN Part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br>
              <a:rPr lang="en-US" altLang="en-US" sz="1400" b="1" dirty="0">
                <a:solidFill>
                  <a:srgbClr val="000000"/>
                </a:solidFill>
              </a:rPr>
            </a:br>
            <a:r>
              <a:rPr lang="en-US" altLang="en-US" sz="1400" b="1" dirty="0">
                <a:solidFill>
                  <a:srgbClr val="000000"/>
                </a:solidFill>
              </a:rPr>
              <a:t>B = select A where </a:t>
            </a:r>
            <a:r>
              <a:rPr lang="en-US" altLang="en-US" sz="1400" b="1" dirty="0" err="1">
                <a:solidFill>
                  <a:srgbClr val="000000"/>
                </a:solidFill>
              </a:rPr>
              <a:t>O_date</a:t>
            </a:r>
            <a:r>
              <a:rPr lang="en-US" altLang="en-US" sz="1400" b="1" dirty="0">
                <a:solidFill>
                  <a:srgbClr val="000000"/>
                </a:solidFill>
              </a:rPr>
              <a:t> between ‘Nov 4’ and ‘Nov 6’</a:t>
            </a:r>
          </a:p>
          <a:p>
            <a:pPr>
              <a:buClrTx/>
              <a:buFontTx/>
              <a:buNone/>
            </a:pPr>
            <a:endParaRPr lang="en-US" altLang="en-US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93B94963-D916-4D24-B9E5-7885DDA18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209012"/>
              </p:ext>
            </p:extLst>
          </p:nvPr>
        </p:nvGraphicFramePr>
        <p:xfrm>
          <a:off x="2133600" y="3992569"/>
          <a:ext cx="3832225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r:id="rId5" imgW="3832560" imgH="1391760" progId="">
                  <p:embed/>
                </p:oleObj>
              </mc:Choice>
              <mc:Fallback>
                <p:oleObj r:id="rId5" imgW="3832560" imgH="1391760" progId="">
                  <p:embed/>
                  <p:pic>
                    <p:nvPicPr>
                      <p:cNvPr id="33797" name="Object 5">
                        <a:extLst>
                          <a:ext uri="{FF2B5EF4-FFF2-40B4-BE49-F238E27FC236}">
                            <a16:creationId xmlns:a16="http://schemas.microsoft.com/office/drawing/2014/main" id="{B54D4D8E-3E97-41B1-BBEA-59D6E2938C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992569"/>
                        <a:ext cx="3832225" cy="1392237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87546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Text Box 3">
            <a:extLst>
              <a:ext uri="{FF2B5EF4-FFF2-40B4-BE49-F238E27FC236}">
                <a16:creationId xmlns:a16="http://schemas.microsoft.com/office/drawing/2014/main" id="{6A6FCE7B-79FE-4D68-898B-373A8630F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00583"/>
            <a:ext cx="79248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Step 5: What we wanted to know in the first place was the list of parts ordered on certain days.</a:t>
            </a: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339725">
              <a:spcBef>
                <a:spcPts val="600"/>
              </a:spcBef>
              <a:buClr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Final Answer: </a:t>
            </a:r>
          </a:p>
        </p:txBody>
      </p:sp>
      <p:graphicFrame>
        <p:nvGraphicFramePr>
          <p:cNvPr id="28" name="Object 4">
            <a:extLst>
              <a:ext uri="{FF2B5EF4-FFF2-40B4-BE49-F238E27FC236}">
                <a16:creationId xmlns:a16="http://schemas.microsoft.com/office/drawing/2014/main" id="{D95F8F25-C70A-4814-922B-1904B91AD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15964"/>
              </p:ext>
            </p:extLst>
          </p:nvPr>
        </p:nvGraphicFramePr>
        <p:xfrm>
          <a:off x="2286000" y="2922946"/>
          <a:ext cx="3832225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r:id="rId5" imgW="3832560" imgH="1391760" progId="">
                  <p:embed/>
                </p:oleObj>
              </mc:Choice>
              <mc:Fallback>
                <p:oleObj r:id="rId5" imgW="3832560" imgH="1391760" progId="">
                  <p:embed/>
                  <p:pic>
                    <p:nvPicPr>
                      <p:cNvPr id="34820" name="Object 4">
                        <a:extLst>
                          <a:ext uri="{FF2B5EF4-FFF2-40B4-BE49-F238E27FC236}">
                            <a16:creationId xmlns:a16="http://schemas.microsoft.com/office/drawing/2014/main" id="{3F84B75E-9440-4090-AD0F-357646D65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922946"/>
                        <a:ext cx="3832225" cy="1392237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5">
            <a:extLst>
              <a:ext uri="{FF2B5EF4-FFF2-40B4-BE49-F238E27FC236}">
                <a16:creationId xmlns:a16="http://schemas.microsoft.com/office/drawing/2014/main" id="{1DB2DAD5-FBF4-465D-A755-CF43EF1CE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563" y="4478696"/>
            <a:ext cx="18542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we want the values </a:t>
            </a: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in this column</a:t>
            </a:r>
          </a:p>
        </p:txBody>
      </p:sp>
      <p:sp>
        <p:nvSpPr>
          <p:cNvPr id="30" name="Line 6">
            <a:extLst>
              <a:ext uri="{FF2B5EF4-FFF2-40B4-BE49-F238E27FC236}">
                <a16:creationId xmlns:a16="http://schemas.microsoft.com/office/drawing/2014/main" id="{BC0515D3-274A-48F4-97B4-ADC1ECB839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24438" y="4158021"/>
            <a:ext cx="238125" cy="3905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19807D82-B167-4986-A408-5869E87EF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9350" y="5774096"/>
            <a:ext cx="2801938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Answer = project B over Pdesc</a:t>
            </a:r>
          </a:p>
        </p:txBody>
      </p:sp>
      <p:graphicFrame>
        <p:nvGraphicFramePr>
          <p:cNvPr id="32" name="Object 8">
            <a:extLst>
              <a:ext uri="{FF2B5EF4-FFF2-40B4-BE49-F238E27FC236}">
                <a16:creationId xmlns:a16="http://schemas.microsoft.com/office/drawing/2014/main" id="{43980F54-AE95-4ECD-AAFE-0C2502478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444517"/>
              </p:ext>
            </p:extLst>
          </p:nvPr>
        </p:nvGraphicFramePr>
        <p:xfrm>
          <a:off x="6438900" y="5264508"/>
          <a:ext cx="9525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r:id="rId7" imgW="952200" imgH="1335960" progId="">
                  <p:embed/>
                </p:oleObj>
              </mc:Choice>
              <mc:Fallback>
                <p:oleObj r:id="rId7" imgW="952200" imgH="1335960" progId="">
                  <p:embed/>
                  <p:pic>
                    <p:nvPicPr>
                      <p:cNvPr id="34824" name="Object 8">
                        <a:extLst>
                          <a:ext uri="{FF2B5EF4-FFF2-40B4-BE49-F238E27FC236}">
                            <a16:creationId xmlns:a16="http://schemas.microsoft.com/office/drawing/2014/main" id="{BEE0E379-1675-490D-8F2D-178241F78F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900" y="5264508"/>
                        <a:ext cx="952500" cy="13366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01612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JOIN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" name="Text Box 3">
            <a:extLst>
              <a:ext uri="{FF2B5EF4-FFF2-40B4-BE49-F238E27FC236}">
                <a16:creationId xmlns:a16="http://schemas.microsoft.com/office/drawing/2014/main" id="{6E2DE1B5-F6AA-4C4D-B645-AB56F52AE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66713"/>
            <a:ext cx="8229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 is the operation most often used to combine two tables into one.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kind of </a:t>
            </a:r>
            <a:r>
              <a:rPr lang="en-US" altLang="en-US" sz="2000" i="1" dirty="0">
                <a:solidFill>
                  <a:srgbClr val="000000"/>
                </a:solidFill>
              </a:rPr>
              <a:t>JOIN</a:t>
            </a:r>
            <a:r>
              <a:rPr lang="en-US" altLang="en-US" sz="2000" dirty="0">
                <a:solidFill>
                  <a:srgbClr val="000000"/>
                </a:solidFill>
              </a:rPr>
              <a:t> we performed where we compare two columns using the </a:t>
            </a:r>
            <a:r>
              <a:rPr lang="en-US" altLang="en-US" sz="2000" i="1" dirty="0">
                <a:solidFill>
                  <a:srgbClr val="000000"/>
                </a:solidFill>
              </a:rPr>
              <a:t>=</a:t>
            </a:r>
            <a:r>
              <a:rPr lang="en-US" altLang="en-US" sz="2000" dirty="0">
                <a:solidFill>
                  <a:srgbClr val="000000"/>
                </a:solidFill>
              </a:rPr>
              <a:t> operator is called the </a:t>
            </a:r>
            <a:r>
              <a:rPr lang="en-US" altLang="en-US" sz="2000" i="1" dirty="0">
                <a:solidFill>
                  <a:srgbClr val="000000"/>
                </a:solidFill>
              </a:rPr>
              <a:t>natural </a:t>
            </a:r>
            <a:r>
              <a:rPr lang="en-US" altLang="en-US" sz="2000" i="1" dirty="0" err="1">
                <a:solidFill>
                  <a:srgbClr val="000000"/>
                </a:solidFill>
              </a:rPr>
              <a:t>equi</a:t>
            </a:r>
            <a:r>
              <a:rPr lang="en-US" altLang="en-US" sz="2000" i="1" dirty="0">
                <a:solidFill>
                  <a:srgbClr val="000000"/>
                </a:solidFill>
              </a:rPr>
              <a:t>-join</a:t>
            </a:r>
            <a:r>
              <a:rPr lang="en-US" altLang="en-US" sz="2000" dirty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It is also possible to compare columns using other operators such as </a:t>
            </a:r>
            <a:r>
              <a:rPr lang="en-US" altLang="en-US" sz="2000" i="1" dirty="0">
                <a:solidFill>
                  <a:srgbClr val="000000"/>
                </a:solidFill>
              </a:rPr>
              <a:t>&lt;, &gt;, &lt;=,</a:t>
            </a:r>
            <a:r>
              <a:rPr lang="en-US" altLang="en-US" sz="2000" dirty="0">
                <a:solidFill>
                  <a:srgbClr val="000000"/>
                </a:solidFill>
              </a:rPr>
              <a:t> != etc. Such joins are called </a:t>
            </a:r>
            <a:r>
              <a:rPr lang="en-US" altLang="en-US" sz="2000" i="1" dirty="0">
                <a:solidFill>
                  <a:srgbClr val="000000"/>
                </a:solidFill>
              </a:rPr>
              <a:t>theta-joins</a:t>
            </a:r>
            <a:r>
              <a:rPr lang="en-US" altLang="en-US" sz="2000" dirty="0">
                <a:solidFill>
                  <a:srgbClr val="000000"/>
                </a:solidFill>
              </a:rPr>
              <a:t>.  These are expressed with  a subscripted condition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08A9CA63-075B-4106-9946-49D867416AE1}"/>
              </a:ext>
            </a:extLst>
          </p:cNvPr>
          <p:cNvGrpSpPr>
            <a:grpSpLocks/>
          </p:cNvGrpSpPr>
          <p:nvPr/>
        </p:nvGrpSpPr>
        <p:grpSpPr bwMode="auto">
          <a:xfrm>
            <a:off x="3048000" y="4893735"/>
            <a:ext cx="147638" cy="147638"/>
            <a:chOff x="1920" y="3168"/>
            <a:chExt cx="93" cy="93"/>
          </a:xfrm>
        </p:grpSpPr>
        <p:sp>
          <p:nvSpPr>
            <p:cNvPr id="8" name="Line 5">
              <a:extLst>
                <a:ext uri="{FF2B5EF4-FFF2-40B4-BE49-F238E27FC236}">
                  <a16:creationId xmlns:a16="http://schemas.microsoft.com/office/drawing/2014/main" id="{7AC8FBF6-DCC8-4A60-856A-FE1FD565B0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2" y="3170"/>
              <a:ext cx="0" cy="89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6">
              <a:extLst>
                <a:ext uri="{FF2B5EF4-FFF2-40B4-BE49-F238E27FC236}">
                  <a16:creationId xmlns:a16="http://schemas.microsoft.com/office/drawing/2014/main" id="{12C25EA2-26DC-4870-806E-2B966E9EE5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4" y="3170"/>
              <a:ext cx="0" cy="89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7">
              <a:extLst>
                <a:ext uri="{FF2B5EF4-FFF2-40B4-BE49-F238E27FC236}">
                  <a16:creationId xmlns:a16="http://schemas.microsoft.com/office/drawing/2014/main" id="{4546F22B-B838-440C-8475-044D126FAC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19" y="3167"/>
              <a:ext cx="95" cy="95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8">
              <a:extLst>
                <a:ext uri="{FF2B5EF4-FFF2-40B4-BE49-F238E27FC236}">
                  <a16:creationId xmlns:a16="http://schemas.microsoft.com/office/drawing/2014/main" id="{C5D1BFFF-183D-48E8-8476-7602947BBA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22" y="3167"/>
              <a:ext cx="89" cy="95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 Box 9">
            <a:extLst>
              <a:ext uri="{FF2B5EF4-FFF2-40B4-BE49-F238E27FC236}">
                <a16:creationId xmlns:a16="http://schemas.microsoft.com/office/drawing/2014/main" id="{80CA93C0-FBBD-4BFF-969F-B3DF37C55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4941712"/>
            <a:ext cx="423862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R.A </a:t>
            </a:r>
            <a:r>
              <a:rPr lang="el-GR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θ</a:t>
            </a:r>
            <a:r>
              <a:rPr lang="en-US" altLang="en-US" sz="1400" b="1" dirty="0">
                <a:solidFill>
                  <a:srgbClr val="000000"/>
                </a:solidFill>
              </a:rPr>
              <a:t> S.B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r>
              <a:rPr lang="en-US" altLang="en-US" sz="1400" b="1" dirty="0">
                <a:solidFill>
                  <a:srgbClr val="000000"/>
                </a:solidFill>
              </a:rPr>
              <a:t>    where </a:t>
            </a:r>
            <a:r>
              <a:rPr lang="el-GR" altLang="en-US" b="1" dirty="0">
                <a:solidFill>
                  <a:srgbClr val="000000"/>
                </a:solidFill>
              </a:rPr>
              <a:t>θ</a:t>
            </a:r>
            <a:r>
              <a:rPr lang="en-US" altLang="en-US" b="1" dirty="0">
                <a:solidFill>
                  <a:srgbClr val="000000"/>
                </a:solidFill>
              </a:rPr>
              <a:t> </a:t>
            </a:r>
            <a:r>
              <a:rPr lang="en-US" altLang="en-US" sz="1400" b="1" dirty="0">
                <a:solidFill>
                  <a:srgbClr val="000000"/>
                </a:solidFill>
              </a:rPr>
              <a:t>is any comparison operator except =</a:t>
            </a:r>
          </a:p>
        </p:txBody>
      </p:sp>
    </p:spTree>
    <p:extLst>
      <p:ext uri="{BB962C8B-B14F-4D97-AF65-F5344CB8AC3E}">
        <p14:creationId xmlns:p14="http://schemas.microsoft.com/office/powerpoint/2010/main" val="207465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Relational Algebra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Rectangle 4">
            <a:extLst>
              <a:ext uri="{FF2B5EF4-FFF2-40B4-BE49-F238E27FC236}">
                <a16:creationId xmlns:a16="http://schemas.microsoft.com/office/drawing/2014/main" id="{4F6FF569-8A96-41F3-81B4-A05C82C9F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413" y="3019777"/>
            <a:ext cx="1463675" cy="1196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en-US" altLang="en-US">
                <a:latin typeface="Times New Roman" panose="02020603050405020304" pitchFamily="18" charset="0"/>
              </a:rPr>
              <a:t>Declartive</a:t>
            </a: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query</a:t>
            </a: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language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2610CC-EE9F-41BF-A97E-FCEAA89A3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063" y="3384902"/>
            <a:ext cx="117475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en-US" altLang="en-US">
                <a:latin typeface="Times New Roman" panose="02020603050405020304" pitchFamily="18" charset="0"/>
              </a:rPr>
              <a:t>Algebra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6A08086-A4DF-42E3-8F85-4147E4AC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7650" y="3384902"/>
            <a:ext cx="212407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en-US" altLang="en-US">
                <a:latin typeface="Times New Roman" panose="02020603050405020304" pitchFamily="18" charset="0"/>
              </a:rPr>
              <a:t>Implementation</a:t>
            </a:r>
          </a:p>
        </p:txBody>
      </p:sp>
      <p:cxnSp>
        <p:nvCxnSpPr>
          <p:cNvPr id="10" name="AutoShape 7">
            <a:extLst>
              <a:ext uri="{FF2B5EF4-FFF2-40B4-BE49-F238E27FC236}">
                <a16:creationId xmlns:a16="http://schemas.microsoft.com/office/drawing/2014/main" id="{5B124FA6-060D-4065-A962-98AC0BA6C787}"/>
              </a:ext>
            </a:extLst>
          </p:cNvPr>
          <p:cNvCxnSpPr>
            <a:cxnSpLocks noChangeShapeType="1"/>
            <a:stCxn id="7" idx="3"/>
            <a:endCxn id="8" idx="1"/>
          </p:cNvCxnSpPr>
          <p:nvPr/>
        </p:nvCxnSpPr>
        <p:spPr bwMode="auto">
          <a:xfrm>
            <a:off x="2605088" y="3618265"/>
            <a:ext cx="15779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8">
            <a:extLst>
              <a:ext uri="{FF2B5EF4-FFF2-40B4-BE49-F238E27FC236}">
                <a16:creationId xmlns:a16="http://schemas.microsoft.com/office/drawing/2014/main" id="{90749ACC-39C5-43DC-9FF0-05BC229EDDF4}"/>
              </a:ext>
            </a:extLst>
          </p:cNvPr>
          <p:cNvCxnSpPr>
            <a:cxnSpLocks noChangeShapeType="1"/>
            <a:stCxn id="8" idx="3"/>
            <a:endCxn id="9" idx="1"/>
          </p:cNvCxnSpPr>
          <p:nvPr/>
        </p:nvCxnSpPr>
        <p:spPr bwMode="auto">
          <a:xfrm>
            <a:off x="5357813" y="3618265"/>
            <a:ext cx="123983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 Box 10">
            <a:extLst>
              <a:ext uri="{FF2B5EF4-FFF2-40B4-BE49-F238E27FC236}">
                <a16:creationId xmlns:a16="http://schemas.microsoft.com/office/drawing/2014/main" id="{8CF888C5-3405-463C-ADC4-AD45B7EFD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7138" y="4407252"/>
            <a:ext cx="29257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</a:rPr>
              <a:t>Relational algebra</a:t>
            </a: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Relational bag algebra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4222F134-DF9C-443A-92EC-A3BD96D29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892" y="4463696"/>
            <a:ext cx="24098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dirty="0">
                <a:latin typeface="Times New Roman" panose="02020603050405020304" pitchFamily="18" charset="0"/>
              </a:rPr>
              <a:t>SQL,</a:t>
            </a:r>
            <a:br>
              <a:rPr lang="en-US" altLang="en-US" dirty="0">
                <a:latin typeface="Times New Roman" panose="02020603050405020304" pitchFamily="18" charset="0"/>
              </a:rPr>
            </a:br>
            <a:r>
              <a:rPr lang="en-US" altLang="en-US" dirty="0">
                <a:latin typeface="Times New Roman" panose="02020603050405020304" pitchFamily="18" charset="0"/>
              </a:rPr>
              <a:t>relational calculus</a:t>
            </a:r>
          </a:p>
        </p:txBody>
      </p:sp>
    </p:spTree>
    <p:extLst>
      <p:ext uri="{BB962C8B-B14F-4D97-AF65-F5344CB8AC3E}">
        <p14:creationId xmlns:p14="http://schemas.microsoft.com/office/powerpoint/2010/main" val="2979895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dirty="0"/>
                <a:t>Renaming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Rectangle 3">
            <a:extLst>
              <a:ext uri="{FF2B5EF4-FFF2-40B4-BE49-F238E27FC236}">
                <a16:creationId xmlns:a16="http://schemas.microsoft.com/office/drawing/2014/main" id="{E2F0FC55-1D03-4574-81FE-2DAB80C545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890888"/>
            <a:ext cx="7772400" cy="4114800"/>
          </a:xfrm>
        </p:spPr>
        <p:txBody>
          <a:bodyPr/>
          <a:lstStyle/>
          <a:p>
            <a:r>
              <a:rPr lang="en-US" altLang="en-US" sz="2000" dirty="0">
                <a:latin typeface="+mj-lt"/>
              </a:rPr>
              <a:t>Changes the schema, not the instance</a:t>
            </a:r>
          </a:p>
          <a:p>
            <a:r>
              <a:rPr lang="en-US" altLang="en-US" sz="2000" dirty="0">
                <a:latin typeface="+mj-lt"/>
              </a:rPr>
              <a:t>Notation: </a:t>
            </a:r>
            <a:r>
              <a:rPr lang="en-US" altLang="en-US" sz="2000" dirty="0">
                <a:latin typeface="Symbol" panose="05050102010706020507" pitchFamily="18" charset="2"/>
              </a:rPr>
              <a:t>r</a:t>
            </a:r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baseline="-25000" dirty="0">
                <a:latin typeface="+mj-lt"/>
              </a:rPr>
              <a:t>B1,…,</a:t>
            </a:r>
            <a:r>
              <a:rPr lang="en-US" altLang="en-US" sz="2000" baseline="-25000" dirty="0" err="1">
                <a:latin typeface="+mj-lt"/>
              </a:rPr>
              <a:t>Bn</a:t>
            </a:r>
            <a:r>
              <a:rPr lang="en-US" altLang="en-US" sz="2000" dirty="0">
                <a:latin typeface="+mj-lt"/>
              </a:rPr>
              <a:t> (R)</a:t>
            </a:r>
          </a:p>
          <a:p>
            <a:r>
              <a:rPr lang="en-US" altLang="en-US" sz="2000" dirty="0">
                <a:latin typeface="+mj-lt"/>
              </a:rPr>
              <a:t>Example:</a:t>
            </a:r>
          </a:p>
          <a:p>
            <a:pPr lvl="1"/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dirty="0" err="1">
                <a:latin typeface="Symbol" panose="05050102010706020507" pitchFamily="18" charset="2"/>
              </a:rPr>
              <a:t>r</a:t>
            </a:r>
            <a:r>
              <a:rPr lang="en-US" altLang="en-US" sz="2000" baseline="-25000" dirty="0" err="1">
                <a:latin typeface="+mj-lt"/>
              </a:rPr>
              <a:t>LastName</a:t>
            </a:r>
            <a:r>
              <a:rPr lang="en-US" altLang="en-US" sz="2000" baseline="-25000" dirty="0">
                <a:latin typeface="+mj-lt"/>
              </a:rPr>
              <a:t>, </a:t>
            </a:r>
            <a:r>
              <a:rPr lang="en-US" altLang="en-US" sz="2000" baseline="-25000" dirty="0" err="1">
                <a:latin typeface="+mj-lt"/>
              </a:rPr>
              <a:t>SocSocNo</a:t>
            </a:r>
            <a:r>
              <a:rPr lang="en-US" altLang="en-US" sz="2000" dirty="0">
                <a:latin typeface="+mj-lt"/>
              </a:rPr>
              <a:t> (Employee)</a:t>
            </a:r>
          </a:p>
          <a:p>
            <a:pPr lvl="1"/>
            <a:r>
              <a:rPr lang="en-US" altLang="en-US" sz="2000" dirty="0">
                <a:latin typeface="+mj-lt"/>
              </a:rPr>
              <a:t>Output schema: </a:t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Answer(</a:t>
            </a:r>
            <a:r>
              <a:rPr lang="en-US" altLang="en-US" sz="2000" dirty="0" err="1">
                <a:latin typeface="+mj-lt"/>
              </a:rPr>
              <a:t>LastName</a:t>
            </a:r>
            <a:r>
              <a:rPr lang="en-US" altLang="en-US" sz="2000" dirty="0">
                <a:latin typeface="+mj-lt"/>
              </a:rPr>
              <a:t>, </a:t>
            </a:r>
            <a:r>
              <a:rPr lang="en-US" altLang="en-US" sz="2000" dirty="0" err="1">
                <a:latin typeface="+mj-lt"/>
              </a:rPr>
              <a:t>SocSocNo</a:t>
            </a:r>
            <a:r>
              <a:rPr lang="en-US" altLang="en-US" sz="2000" dirty="0"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74391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dirty="0"/>
                <a:t>Renaming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" name="Rectangle 3">
            <a:extLst>
              <a:ext uri="{FF2B5EF4-FFF2-40B4-BE49-F238E27FC236}">
                <a16:creationId xmlns:a16="http://schemas.microsoft.com/office/drawing/2014/main" id="{038B9ED3-D96C-4FFA-A66B-657EAEC57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42" y="2115610"/>
            <a:ext cx="1287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Employee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86907AB-B2F1-448D-A8EB-3452B1CB5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42" y="2487085"/>
            <a:ext cx="727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Name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A3423DB-1DED-446D-955C-A87E54A2F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42" y="2487085"/>
            <a:ext cx="558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SSN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0221D5E1-81DF-4C2F-9835-BA2C31187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779" y="2456923"/>
            <a:ext cx="3314700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04D6BE61-FC3A-4FEF-89E0-3326F912F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479" y="2456923"/>
            <a:ext cx="22225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80139DFF-D1A6-48A9-AB6F-8660F2841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0704" y="2456923"/>
            <a:ext cx="3292475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F1FA053B-5A86-467E-AD7C-19FF9CF27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42" y="2841098"/>
            <a:ext cx="5762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John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6CE34E05-5B5B-4F30-B45F-3A4AA4B0E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42" y="2841098"/>
            <a:ext cx="1371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999999999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5FCFA4B1-BCCE-4C12-BFC0-5C2F7C8B9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779" y="2822048"/>
            <a:ext cx="3314700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86B1EE7A-01F3-427E-BA59-CA1525CAA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479" y="2822048"/>
            <a:ext cx="11113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749BBC97-4E20-46B0-AD19-472864BEFC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9592" y="2822048"/>
            <a:ext cx="3303587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26C97CB4-7567-4E22-87F2-198FDB4EF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42" y="3185585"/>
            <a:ext cx="6429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Tony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2" name="Rectangle 15">
            <a:extLst>
              <a:ext uri="{FF2B5EF4-FFF2-40B4-BE49-F238E27FC236}">
                <a16:creationId xmlns:a16="http://schemas.microsoft.com/office/drawing/2014/main" id="{7960A51B-7297-4F7B-9178-E0257E8CD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42" y="3185585"/>
            <a:ext cx="1371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777777777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912693FE-560C-4AFB-B7F3-59177209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779" y="3522135"/>
            <a:ext cx="3314700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Rectangle 17">
            <a:extLst>
              <a:ext uri="{FF2B5EF4-FFF2-40B4-BE49-F238E27FC236}">
                <a16:creationId xmlns:a16="http://schemas.microsoft.com/office/drawing/2014/main" id="{F33F3AD4-B597-405E-A084-9DEB64C67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479" y="3522135"/>
            <a:ext cx="22225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Rectangle 18">
            <a:extLst>
              <a:ext uri="{FF2B5EF4-FFF2-40B4-BE49-F238E27FC236}">
                <a16:creationId xmlns:a16="http://schemas.microsoft.com/office/drawing/2014/main" id="{D168243B-5E4F-4E7A-939B-5192F53FF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0704" y="3522135"/>
            <a:ext cx="3292475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Rectangle 19">
            <a:extLst>
              <a:ext uri="{FF2B5EF4-FFF2-40B4-BE49-F238E27FC236}">
                <a16:creationId xmlns:a16="http://schemas.microsoft.com/office/drawing/2014/main" id="{5BAF44BF-6492-44D5-A5E4-1BB6FD961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142" y="5230285"/>
            <a:ext cx="12525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LastName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1335E541-D366-43E4-825D-94E59CBD8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842" y="5230285"/>
            <a:ext cx="1287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SocSocNo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8" name="Rectangle 21">
            <a:extLst>
              <a:ext uri="{FF2B5EF4-FFF2-40B4-BE49-F238E27FC236}">
                <a16:creationId xmlns:a16="http://schemas.microsoft.com/office/drawing/2014/main" id="{B3F0449B-5432-497C-9D74-AA99450A6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179" y="5200123"/>
            <a:ext cx="3314700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22">
            <a:extLst>
              <a:ext uri="{FF2B5EF4-FFF2-40B4-BE49-F238E27FC236}">
                <a16:creationId xmlns:a16="http://schemas.microsoft.com/office/drawing/2014/main" id="{643C0395-B3CD-4AA3-8F54-36AC8CBEF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879" y="5200123"/>
            <a:ext cx="22225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408A85A0-36DF-4D7A-BE5E-B31DCC166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104" y="5200123"/>
            <a:ext cx="3292475" cy="2063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FCB7941A-D4F6-49E9-986B-EC076B97A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142" y="5584298"/>
            <a:ext cx="5762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John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0FEB9490-6CEA-4A73-A7DE-F79BEDFC5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842" y="5584298"/>
            <a:ext cx="1371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999999999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id="{1D7D370A-E07A-454F-A5B0-145A79F9C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179" y="5565248"/>
            <a:ext cx="3314700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tangle 27">
            <a:extLst>
              <a:ext uri="{FF2B5EF4-FFF2-40B4-BE49-F238E27FC236}">
                <a16:creationId xmlns:a16="http://schemas.microsoft.com/office/drawing/2014/main" id="{D2E1043E-2046-40A6-BEF2-BA7609B6B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879" y="5565248"/>
            <a:ext cx="11113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id="{A9425A0F-6721-47F7-9721-FF2E18FCC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92" y="5565248"/>
            <a:ext cx="3303587" cy="11112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5EDE063E-5FA1-4711-BBD0-50FEAF698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142" y="5928785"/>
            <a:ext cx="6429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Tony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86B55831-C196-4C58-8BC2-3EA62D658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842" y="5928785"/>
            <a:ext cx="1371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777777777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8" name="Rectangle 31">
            <a:extLst>
              <a:ext uri="{FF2B5EF4-FFF2-40B4-BE49-F238E27FC236}">
                <a16:creationId xmlns:a16="http://schemas.microsoft.com/office/drawing/2014/main" id="{970411BA-FA37-4AAF-B335-D363BA938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179" y="6265335"/>
            <a:ext cx="3314700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Rectangle 32">
            <a:extLst>
              <a:ext uri="{FF2B5EF4-FFF2-40B4-BE49-F238E27FC236}">
                <a16:creationId xmlns:a16="http://schemas.microsoft.com/office/drawing/2014/main" id="{F15A680C-A8BE-4A15-90E7-D4CF6A7D5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879" y="6265335"/>
            <a:ext cx="22225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33">
            <a:extLst>
              <a:ext uri="{FF2B5EF4-FFF2-40B4-BE49-F238E27FC236}">
                <a16:creationId xmlns:a16="http://schemas.microsoft.com/office/drawing/2014/main" id="{EBB88D2A-5127-443C-A75B-F7E2F9333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104" y="6265335"/>
            <a:ext cx="3292475" cy="20638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Rectangle 34">
            <a:extLst>
              <a:ext uri="{FF2B5EF4-FFF2-40B4-BE49-F238E27FC236}">
                <a16:creationId xmlns:a16="http://schemas.microsoft.com/office/drawing/2014/main" id="{CB2B297F-CBCF-4146-9B2E-D4C10EB10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79" y="3674535"/>
            <a:ext cx="7467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3200">
              <a:latin typeface="Times New Roman" panose="02020603050405020304" pitchFamily="18" charset="0"/>
            </a:endParaRPr>
          </a:p>
          <a:p>
            <a:pPr lvl="2" eaLnBrk="1" hangingPunct="1">
              <a:spcBef>
                <a:spcPct val="50000"/>
              </a:spcBef>
              <a:buFont typeface="Symbol" panose="05050102010706020507" pitchFamily="18" charset="2"/>
              <a:buChar char="r"/>
            </a:pPr>
            <a:r>
              <a:rPr lang="en-US" altLang="en-US" sz="3200" i="1" baseline="-25000">
                <a:latin typeface="Times New Roman" panose="02020603050405020304" pitchFamily="18" charset="0"/>
              </a:rPr>
              <a:t>LastName, SocSocNo</a:t>
            </a:r>
            <a:r>
              <a:rPr lang="en-US" altLang="en-US" sz="3200" i="1">
                <a:latin typeface="Times New Roman" panose="02020603050405020304" pitchFamily="18" charset="0"/>
              </a:rPr>
              <a:t> (</a:t>
            </a:r>
            <a:r>
              <a:rPr lang="en-US" altLang="en-US" sz="3200" b="1">
                <a:latin typeface="Times New Roman" panose="02020603050405020304" pitchFamily="18" charset="0"/>
              </a:rPr>
              <a:t>Employee</a:t>
            </a:r>
            <a:r>
              <a:rPr lang="en-US" altLang="en-US" sz="3200" i="1"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23301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Relational Algebra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5740FE2-DEBB-46C5-A17E-F3CA91143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993467"/>
            <a:ext cx="1905000" cy="457200"/>
          </a:xfrm>
        </p:spPr>
        <p:txBody>
          <a:bodyPr/>
          <a:lstStyle/>
          <a:p>
            <a:fld id="{D1BC736F-6934-4724-88A2-1AED17D2E0B4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F48C879-8A94-4FE2-A3EB-2B5AEFF93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412067"/>
            <a:ext cx="990600" cy="533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parser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E056A366-A7A6-4AA3-8723-07EE896F8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50080"/>
            <a:ext cx="704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/>
              <a:t>SQL</a:t>
            </a:r>
          </a:p>
          <a:p>
            <a:r>
              <a:rPr lang="en-US" altLang="en-US" sz="1800"/>
              <a:t>query</a:t>
            </a:r>
            <a:endParaRPr lang="en-US" altLang="en-US"/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3A2A17B8-96EC-4691-9E33-8AEE42D47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650067"/>
            <a:ext cx="10556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/>
              <a:t>Relational</a:t>
            </a:r>
          </a:p>
          <a:p>
            <a:r>
              <a:rPr lang="en-US" altLang="en-US" sz="1600"/>
              <a:t>algebra</a:t>
            </a:r>
          </a:p>
          <a:p>
            <a:r>
              <a:rPr lang="en-US" altLang="en-US" sz="1600"/>
              <a:t>expression</a:t>
            </a:r>
            <a:endParaRPr lang="en-US" altLang="en-US" sz="1800"/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9B48AE0F-6199-4D50-A061-969352602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345267"/>
            <a:ext cx="1055688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/>
              <a:t>Optimized</a:t>
            </a:r>
          </a:p>
          <a:p>
            <a:r>
              <a:rPr lang="en-US" altLang="en-US" sz="1600"/>
              <a:t>Relational</a:t>
            </a:r>
          </a:p>
          <a:p>
            <a:r>
              <a:rPr lang="en-US" altLang="en-US" sz="1600"/>
              <a:t>algebra</a:t>
            </a:r>
          </a:p>
          <a:p>
            <a:r>
              <a:rPr lang="en-US" altLang="en-US" sz="1600"/>
              <a:t>expression</a:t>
            </a: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BA50D251-82D0-43AE-83E0-3BF379661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412067"/>
            <a:ext cx="457200" cy="533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893221F7-0CCF-47C4-BDBD-76F475AEE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412067"/>
            <a:ext cx="457200" cy="533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11">
            <a:extLst>
              <a:ext uri="{FF2B5EF4-FFF2-40B4-BE49-F238E27FC236}">
                <a16:creationId xmlns:a16="http://schemas.microsoft.com/office/drawing/2014/main" id="{DADAA1DD-9F24-4078-AA57-51EFC716D8AE}"/>
              </a:ext>
            </a:extLst>
          </p:cNvPr>
          <p:cNvSpPr>
            <a:spLocks/>
          </p:cNvSpPr>
          <p:nvPr/>
        </p:nvSpPr>
        <p:spPr bwMode="auto">
          <a:xfrm rot="16205753" flipV="1">
            <a:off x="4156869" y="3217598"/>
            <a:ext cx="609600" cy="2217738"/>
          </a:xfrm>
          <a:prstGeom prst="leftBrace">
            <a:avLst>
              <a:gd name="adj1" fmla="val 303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12">
            <a:extLst>
              <a:ext uri="{FF2B5EF4-FFF2-40B4-BE49-F238E27FC236}">
                <a16:creationId xmlns:a16="http://schemas.microsoft.com/office/drawing/2014/main" id="{AB23E801-7F24-4347-970E-074E018D6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658255"/>
            <a:ext cx="204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Query </a:t>
            </a:r>
            <a:r>
              <a:rPr lang="en-US" altLang="en-US" sz="2400"/>
              <a:t>optimizer</a:t>
            </a:r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9EB270F3-8223-4608-B713-39BE6C88C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183467"/>
            <a:ext cx="1371600" cy="9906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Code</a:t>
            </a:r>
          </a:p>
          <a:p>
            <a:pPr algn="ctr"/>
            <a:r>
              <a:rPr lang="en-US" altLang="en-US"/>
              <a:t>generator</a:t>
            </a:r>
          </a:p>
        </p:txBody>
      </p:sp>
      <p:sp>
        <p:nvSpPr>
          <p:cNvPr id="24" name="Text Box 15">
            <a:extLst>
              <a:ext uri="{FF2B5EF4-FFF2-40B4-BE49-F238E27FC236}">
                <a16:creationId xmlns:a16="http://schemas.microsoft.com/office/drawing/2014/main" id="{97E8281B-259C-4700-B008-B1E690BAD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573867"/>
            <a:ext cx="97631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/>
              <a:t>Query</a:t>
            </a:r>
          </a:p>
          <a:p>
            <a:r>
              <a:rPr lang="en-US" altLang="en-US" sz="1600"/>
              <a:t>execution</a:t>
            </a:r>
          </a:p>
          <a:p>
            <a:r>
              <a:rPr lang="en-US" altLang="en-US" sz="1600"/>
              <a:t>plan</a:t>
            </a:r>
            <a:endParaRPr lang="en-US" altLang="en-US" sz="1800"/>
          </a:p>
        </p:txBody>
      </p:sp>
      <p:sp>
        <p:nvSpPr>
          <p:cNvPr id="25" name="Text Box 16">
            <a:extLst>
              <a:ext uri="{FF2B5EF4-FFF2-40B4-BE49-F238E27FC236}">
                <a16:creationId xmlns:a16="http://schemas.microsoft.com/office/drawing/2014/main" id="{2248AF71-45CB-4A99-936C-9F6870E05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573867"/>
            <a:ext cx="10890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/>
              <a:t>Executable</a:t>
            </a:r>
          </a:p>
          <a:p>
            <a:r>
              <a:rPr lang="en-US" altLang="en-US" sz="1600"/>
              <a:t>code</a:t>
            </a:r>
            <a:endParaRPr lang="en-US" altLang="en-US" sz="1800"/>
          </a:p>
        </p:txBody>
      </p:sp>
      <p:sp>
        <p:nvSpPr>
          <p:cNvPr id="26" name="Line 17">
            <a:extLst>
              <a:ext uri="{FF2B5EF4-FFF2-40B4-BE49-F238E27FC236}">
                <a16:creationId xmlns:a16="http://schemas.microsoft.com/office/drawing/2014/main" id="{16C0BA6C-C007-4064-9E56-B2E761A895B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640667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Line 19">
            <a:extLst>
              <a:ext uri="{FF2B5EF4-FFF2-40B4-BE49-F238E27FC236}">
                <a16:creationId xmlns:a16="http://schemas.microsoft.com/office/drawing/2014/main" id="{6AC86333-9AB0-4D0D-B56F-2B849DF8F88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3640667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21">
            <a:extLst>
              <a:ext uri="{FF2B5EF4-FFF2-40B4-BE49-F238E27FC236}">
                <a16:creationId xmlns:a16="http://schemas.microsoft.com/office/drawing/2014/main" id="{3BBA5914-0B38-4102-9FD3-25A27F9D389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3640667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22">
            <a:extLst>
              <a:ext uri="{FF2B5EF4-FFF2-40B4-BE49-F238E27FC236}">
                <a16:creationId xmlns:a16="http://schemas.microsoft.com/office/drawing/2014/main" id="{54F19272-6D93-46C9-8161-6FEB012B8B7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3640667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Line 26">
            <a:extLst>
              <a:ext uri="{FF2B5EF4-FFF2-40B4-BE49-F238E27FC236}">
                <a16:creationId xmlns:a16="http://schemas.microsoft.com/office/drawing/2014/main" id="{D2472FF0-1533-4805-BBA4-31C2A9DCC969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3640667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5148E5D7-4C78-462C-8D07-B4EF636F8F23}"/>
              </a:ext>
            </a:extLst>
          </p:cNvPr>
          <p:cNvSpPr>
            <a:spLocks/>
          </p:cNvSpPr>
          <p:nvPr/>
        </p:nvSpPr>
        <p:spPr bwMode="auto">
          <a:xfrm rot="16200000">
            <a:off x="4000500" y="1926167"/>
            <a:ext cx="762000" cy="7239000"/>
          </a:xfrm>
          <a:prstGeom prst="leftBrace">
            <a:avLst>
              <a:gd name="adj1" fmla="val 7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28">
            <a:extLst>
              <a:ext uri="{FF2B5EF4-FFF2-40B4-BE49-F238E27FC236}">
                <a16:creationId xmlns:a16="http://schemas.microsoft.com/office/drawing/2014/main" id="{DA770663-474A-43E3-93F0-C4B09257D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125" y="6250517"/>
            <a:ext cx="1336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/>
              <a:t>DBMS</a:t>
            </a:r>
          </a:p>
        </p:txBody>
      </p:sp>
    </p:spTree>
    <p:extLst>
      <p:ext uri="{BB962C8B-B14F-4D97-AF65-F5344CB8AC3E}">
        <p14:creationId xmlns:p14="http://schemas.microsoft.com/office/powerpoint/2010/main" val="3922970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Relational Algebra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" name="Shape 93"/>
          <p:cNvSpPr/>
          <p:nvPr/>
        </p:nvSpPr>
        <p:spPr>
          <a:xfrm>
            <a:off x="381000" y="1905000"/>
            <a:ext cx="8458200" cy="50167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+mj-lt"/>
              </a:rPr>
              <a:t>Five operators: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Union: </a:t>
            </a:r>
            <a:r>
              <a:rPr lang="en-US" altLang="en-US" sz="2000" dirty="0">
                <a:sym typeface="Symbol" panose="05050102010706020507" pitchFamily="18" charset="2"/>
              </a:rPr>
              <a:t></a:t>
            </a:r>
            <a:endParaRPr lang="en-US" altLang="en-US" sz="2000" dirty="0">
              <a:latin typeface="+mj-lt"/>
            </a:endParaRP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Difference: -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Selection: </a:t>
            </a:r>
            <a:r>
              <a:rPr lang="en-US" altLang="en-US" sz="2000" dirty="0">
                <a:latin typeface="Symbol" panose="05050102010706020507" pitchFamily="18" charset="2"/>
              </a:rPr>
              <a:t>s</a:t>
            </a:r>
            <a:endParaRPr lang="en-US" altLang="en-US" sz="2000" dirty="0">
              <a:latin typeface="+mj-lt"/>
            </a:endParaRP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Projection: </a:t>
            </a:r>
            <a:r>
              <a:rPr lang="en-US" altLang="en-US" sz="2000" dirty="0">
                <a:latin typeface="Symbol" panose="05050102010706020507" pitchFamily="18" charset="2"/>
              </a:rPr>
              <a:t>P</a:t>
            </a:r>
            <a:endParaRPr lang="en-US" altLang="en-US" sz="2000" dirty="0">
              <a:latin typeface="+mj-lt"/>
            </a:endParaRP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Cartesian Product: </a:t>
            </a:r>
            <a:r>
              <a:rPr lang="en-US" altLang="en-US" sz="2000" dirty="0">
                <a:latin typeface="+mj-lt"/>
                <a:sym typeface="Symbol" panose="05050102010706020507" pitchFamily="18" charset="2"/>
              </a:rPr>
              <a:t></a:t>
            </a:r>
            <a:endParaRPr lang="en-US" altLang="en-US" sz="2000" dirty="0"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+mj-lt"/>
              </a:rPr>
              <a:t>Derived or auxiliary operators: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Intersection, complement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Joins (natural, </a:t>
            </a:r>
            <a:r>
              <a:rPr lang="en-US" altLang="en-US" sz="2000" dirty="0" err="1">
                <a:latin typeface="+mj-lt"/>
              </a:rPr>
              <a:t>equi</a:t>
            </a:r>
            <a:r>
              <a:rPr lang="en-US" altLang="en-US" sz="2000" dirty="0">
                <a:latin typeface="+mj-lt"/>
              </a:rPr>
              <a:t>-join, theta join, semi-join)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altLang="en-US" sz="2000" dirty="0">
                <a:latin typeface="+mj-lt"/>
              </a:rPr>
              <a:t>	Renaming: </a:t>
            </a:r>
            <a:r>
              <a:rPr lang="en-US" altLang="en-US" sz="2000" dirty="0">
                <a:latin typeface="Symbol" panose="05050102010706020507" pitchFamily="18" charset="2"/>
              </a:rPr>
              <a:t>r</a:t>
            </a:r>
            <a:endParaRPr lang="en-US" alt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989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Relational Algebra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" name="Picture 5" descr="0">
            <a:extLst>
              <a:ext uri="{FF2B5EF4-FFF2-40B4-BE49-F238E27FC236}">
                <a16:creationId xmlns:a16="http://schemas.microsoft.com/office/drawing/2014/main" id="{57824E4E-C26F-4CD3-9627-B9490B790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7" y="1995086"/>
            <a:ext cx="6716889" cy="464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020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sz="3200" b="1" dirty="0"/>
                <a:t>Example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37C86FCC-F9B1-43EC-9436-F96DFBAB51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407568"/>
              </p:ext>
            </p:extLst>
          </p:nvPr>
        </p:nvGraphicFramePr>
        <p:xfrm>
          <a:off x="1233309" y="1834445"/>
          <a:ext cx="67818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5" imgW="6290280" imgH="5384520" progId="">
                  <p:embed/>
                </p:oleObj>
              </mc:Choice>
              <mc:Fallback>
                <p:oleObj r:id="rId5" imgW="6290280" imgH="5384520" progId="">
                  <p:embed/>
                  <p:pic>
                    <p:nvPicPr>
                      <p:cNvPr id="5124" name="Object 4">
                        <a:extLst>
                          <a:ext uri="{FF2B5EF4-FFF2-40B4-BE49-F238E27FC236}">
                            <a16:creationId xmlns:a16="http://schemas.microsoft.com/office/drawing/2014/main" id="{25CE514D-70FE-4DEE-A6BD-760FFFBACB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309" y="1834445"/>
                        <a:ext cx="6781800" cy="4953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819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SELECTION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Text Box 3">
            <a:extLst>
              <a:ext uri="{FF2B5EF4-FFF2-40B4-BE49-F238E27FC236}">
                <a16:creationId xmlns:a16="http://schemas.microsoft.com/office/drawing/2014/main" id="{3F6D3A35-5D05-4E8B-91A6-D49AA7628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69912"/>
            <a:ext cx="8229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Selection returns a subset of the rows of a single table.</a:t>
            </a:r>
          </a:p>
          <a:p>
            <a:pPr marL="0" indent="0"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E37D3E06-385A-413D-BF54-BF35F69B4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2779889"/>
            <a:ext cx="4237038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select &lt;</a:t>
            </a:r>
            <a:r>
              <a:rPr lang="en-US" altLang="en-US" sz="1400" b="1" dirty="0" err="1">
                <a:solidFill>
                  <a:srgbClr val="000000"/>
                </a:solidFill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</a:rPr>
              <a:t>&gt; where &lt;condition&gt;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r>
              <a:rPr lang="en-US" altLang="en-US" sz="1400" b="1" dirty="0">
                <a:solidFill>
                  <a:srgbClr val="000000"/>
                </a:solidFill>
              </a:rPr>
              <a:t>     /* the &lt;condition&gt; must involve only   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columns  from the indicated table */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      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      </a:t>
            </a:r>
            <a:r>
              <a:rPr lang="en-US" altLang="en-US" sz="1400" b="1" i="1" dirty="0">
                <a:solidFill>
                  <a:srgbClr val="000000"/>
                </a:solidFill>
              </a:rPr>
              <a:t>alternatively</a:t>
            </a:r>
            <a:br>
              <a:rPr lang="en-US" altLang="en-US" sz="1400" b="1" i="1" dirty="0">
                <a:solidFill>
                  <a:srgbClr val="000000"/>
                </a:solidFill>
              </a:rPr>
            </a:br>
            <a:endParaRPr lang="en-US" altLang="en-US" sz="1400" b="1" i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l-GR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σ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b="1" baseline="-25000" dirty="0">
                <a:solidFill>
                  <a:srgbClr val="000000"/>
                </a:solidFill>
                <a:cs typeface="Arial" panose="020B0604020202020204" pitchFamily="34" charset="0"/>
              </a:rPr>
              <a:t>&lt;condition&gt;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 (</a:t>
            </a:r>
            <a:r>
              <a:rPr lang="en-US" altLang="en-US" sz="1400" b="1" dirty="0" err="1">
                <a:solidFill>
                  <a:srgbClr val="000000"/>
                </a:solidFill>
                <a:cs typeface="Arial" panose="020B0604020202020204" pitchFamily="34" charset="0"/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649995F6-937B-4396-8B14-282AC7947D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321143"/>
              </p:ext>
            </p:extLst>
          </p:nvPr>
        </p:nvGraphicFramePr>
        <p:xfrm>
          <a:off x="609600" y="5057422"/>
          <a:ext cx="25987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r:id="rId5" imgW="2598120" imgH="1524600" progId="">
                  <p:embed/>
                </p:oleObj>
              </mc:Choice>
              <mc:Fallback>
                <p:oleObj r:id="rId5" imgW="2598120" imgH="1524600" progId="">
                  <p:embed/>
                  <p:pic>
                    <p:nvPicPr>
                      <p:cNvPr id="6148" name="Object 4">
                        <a:extLst>
                          <a:ext uri="{FF2B5EF4-FFF2-40B4-BE49-F238E27FC236}">
                            <a16:creationId xmlns:a16="http://schemas.microsoft.com/office/drawing/2014/main" id="{405FCDFE-80E0-451E-A0BB-2C273F6B2F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057422"/>
                        <a:ext cx="2598738" cy="1524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">
            <a:extLst>
              <a:ext uri="{FF2B5EF4-FFF2-40B4-BE49-F238E27FC236}">
                <a16:creationId xmlns:a16="http://schemas.microsoft.com/office/drawing/2014/main" id="{DF826E86-5760-40C0-A19A-2D75E14B2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2638" y="4600222"/>
            <a:ext cx="2859087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Find all suppliers  from Boston.</a:t>
            </a: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Select Supplier</a:t>
            </a: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n-US" altLang="en-US" sz="1400" b="1">
                <a:solidFill>
                  <a:srgbClr val="000000"/>
                </a:solidFill>
              </a:rPr>
              <a:t>    where Location = ‘Bos’</a:t>
            </a:r>
            <a:br>
              <a:rPr lang="en-US" altLang="en-US" sz="1400" b="1">
                <a:solidFill>
                  <a:srgbClr val="000000"/>
                </a:solidFill>
              </a:rPr>
            </a:b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l-GR" altLang="en-US" sz="1400" b="1">
                <a:solidFill>
                  <a:srgbClr val="000000"/>
                </a:solidFill>
              </a:rPr>
              <a:t>σ</a:t>
            </a:r>
            <a:r>
              <a:rPr lang="en-US" altLang="en-US" sz="1400" b="1">
                <a:solidFill>
                  <a:srgbClr val="000000"/>
                </a:solidFill>
              </a:rPr>
              <a:t> </a:t>
            </a:r>
            <a:r>
              <a:rPr lang="en-US" altLang="en-US" sz="1400" b="1" baseline="-25000">
                <a:solidFill>
                  <a:srgbClr val="000000"/>
                </a:solidFill>
              </a:rPr>
              <a:t>Location = ‘Bos’</a:t>
            </a:r>
            <a:r>
              <a:rPr lang="en-US" altLang="en-US" sz="1400" b="1">
                <a:solidFill>
                  <a:srgbClr val="000000"/>
                </a:solidFill>
              </a:rPr>
              <a:t> (Supplier)</a:t>
            </a: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</p:txBody>
      </p:sp>
      <p:graphicFrame>
        <p:nvGraphicFramePr>
          <p:cNvPr id="11" name="Object 7">
            <a:extLst>
              <a:ext uri="{FF2B5EF4-FFF2-40B4-BE49-F238E27FC236}">
                <a16:creationId xmlns:a16="http://schemas.microsoft.com/office/drawing/2014/main" id="{BFF444BF-55A3-4842-A854-8E46BFFD6E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515734"/>
              </p:ext>
            </p:extLst>
          </p:nvPr>
        </p:nvGraphicFramePr>
        <p:xfrm>
          <a:off x="6096000" y="5133622"/>
          <a:ext cx="25987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r:id="rId7" imgW="2598120" imgH="980280" progId="">
                  <p:embed/>
                </p:oleObj>
              </mc:Choice>
              <mc:Fallback>
                <p:oleObj r:id="rId7" imgW="2598120" imgH="980280" progId="">
                  <p:embed/>
                  <p:pic>
                    <p:nvPicPr>
                      <p:cNvPr id="6151" name="Object 7">
                        <a:extLst>
                          <a:ext uri="{FF2B5EF4-FFF2-40B4-BE49-F238E27FC236}">
                            <a16:creationId xmlns:a16="http://schemas.microsoft.com/office/drawing/2014/main" id="{E2B96DA7-82A1-4E1A-A0D4-DE32C7EAFF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5133622"/>
                        <a:ext cx="2598738" cy="9810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90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0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Shape 90"/>
          <p:cNvGrpSpPr/>
          <p:nvPr/>
        </p:nvGrpSpPr>
        <p:grpSpPr>
          <a:xfrm>
            <a:off x="228600" y="381000"/>
            <a:ext cx="8915400" cy="973439"/>
            <a:chOff x="0" y="0"/>
            <a:chExt cx="8915400" cy="973439"/>
          </a:xfrm>
        </p:grpSpPr>
        <p:sp>
          <p:nvSpPr>
            <p:cNvPr id="91" name="Shape 91"/>
            <p:cNvSpPr/>
            <p:nvPr/>
          </p:nvSpPr>
          <p:spPr>
            <a:xfrm>
              <a:off x="0" y="0"/>
              <a:ext cx="8915400" cy="973439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 txBox="1"/>
            <p:nvPr/>
          </p:nvSpPr>
          <p:spPr>
            <a:xfrm>
              <a:off x="0" y="0"/>
              <a:ext cx="8915400" cy="973439"/>
            </a:xfrm>
            <a:prstGeom prst="rect">
              <a:avLst/>
            </a:prstGeom>
            <a:noFill/>
            <a:ln>
              <a:noFill/>
            </a:ln>
          </p:spPr>
          <p:txBody>
            <a:bodyPr lIns="152400" tIns="152400" rIns="152400" bIns="152400" anchor="ctr" anchorCtr="0">
              <a:noAutofit/>
            </a:bodyPr>
            <a:lstStyle/>
            <a:p>
              <a:pPr lvl="0">
                <a:lnSpc>
                  <a:spcPct val="90000"/>
                </a:lnSpc>
                <a:spcAft>
                  <a:spcPts val="1400"/>
                </a:spcAft>
                <a:buSzPct val="25000"/>
              </a:pPr>
              <a:r>
                <a:rPr lang="en-US" altLang="en-US" sz="3200" b="1" dirty="0"/>
                <a:t>PROJECTION</a:t>
              </a:r>
              <a:endPara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Text Box 3">
            <a:extLst>
              <a:ext uri="{FF2B5EF4-FFF2-40B4-BE49-F238E27FC236}">
                <a16:creationId xmlns:a16="http://schemas.microsoft.com/office/drawing/2014/main" id="{B2087F20-893F-42E1-87E3-8216E7AC0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947337"/>
            <a:ext cx="8610600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8138" indent="-338138"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95338" algn="l"/>
                <a:tab pos="1252538" algn="l"/>
                <a:tab pos="1709738" algn="l"/>
                <a:tab pos="2166938" algn="l"/>
                <a:tab pos="2624138" algn="l"/>
                <a:tab pos="3081338" algn="l"/>
                <a:tab pos="3538538" algn="l"/>
                <a:tab pos="3995738" algn="l"/>
                <a:tab pos="4452938" algn="l"/>
                <a:tab pos="4910138" algn="l"/>
                <a:tab pos="5367338" algn="l"/>
                <a:tab pos="5824538" algn="l"/>
                <a:tab pos="6281738" algn="l"/>
                <a:tab pos="6738938" algn="l"/>
                <a:tab pos="7196138" algn="l"/>
                <a:tab pos="7653338" algn="l"/>
                <a:tab pos="8110538" algn="l"/>
                <a:tab pos="8567738" algn="l"/>
                <a:tab pos="9024938" algn="l"/>
                <a:tab pos="9482138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Projection returns a subset of the columns of a single table.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Syntax:</a:t>
            </a:r>
          </a:p>
        </p:txBody>
      </p:sp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BFC244E2-3E05-4020-9A78-F1293D047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503918"/>
              </p:ext>
            </p:extLst>
          </p:nvPr>
        </p:nvGraphicFramePr>
        <p:xfrm>
          <a:off x="533400" y="5144917"/>
          <a:ext cx="25987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r:id="rId5" imgW="2598120" imgH="1524600" progId="">
                  <p:embed/>
                </p:oleObj>
              </mc:Choice>
              <mc:Fallback>
                <p:oleObj r:id="rId5" imgW="2598120" imgH="1524600" progId="">
                  <p:embed/>
                  <p:pic>
                    <p:nvPicPr>
                      <p:cNvPr id="9220" name="Object 4">
                        <a:extLst>
                          <a:ext uri="{FF2B5EF4-FFF2-40B4-BE49-F238E27FC236}">
                            <a16:creationId xmlns:a16="http://schemas.microsoft.com/office/drawing/2014/main" id="{9F8E7DBA-0777-4903-A7ED-85BECFA34E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144917"/>
                        <a:ext cx="2598738" cy="1524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>
            <a:extLst>
              <a:ext uri="{FF2B5EF4-FFF2-40B4-BE49-F238E27FC236}">
                <a16:creationId xmlns:a16="http://schemas.microsoft.com/office/drawing/2014/main" id="{71DD7FCB-A4FC-4C71-88FD-2C7BD692E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782717"/>
            <a:ext cx="5029200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project &lt;</a:t>
            </a:r>
            <a:r>
              <a:rPr lang="en-US" altLang="en-US" sz="1400" b="1" dirty="0" err="1">
                <a:solidFill>
                  <a:srgbClr val="000000"/>
                </a:solidFill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</a:rPr>
              <a:t>&gt; over &lt;list of columns&gt;</a:t>
            </a:r>
            <a:br>
              <a:rPr lang="en-US" altLang="en-US" sz="1400" b="1" dirty="0">
                <a:solidFill>
                  <a:srgbClr val="000000"/>
                </a:solidFill>
              </a:rPr>
            </a:br>
            <a:r>
              <a:rPr lang="en-US" altLang="en-US" sz="1400" b="1" dirty="0">
                <a:solidFill>
                  <a:srgbClr val="000000"/>
                </a:solidFill>
              </a:rPr>
              <a:t>     /* the columns in &lt;list of columns&gt; must   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    come from the indicated table */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      </a:t>
            </a:r>
          </a:p>
          <a:p>
            <a:pPr>
              <a:buClrTx/>
              <a:buFontTx/>
              <a:buNone/>
            </a:pPr>
            <a:r>
              <a:rPr lang="en-US" altLang="en-US" sz="1400" b="1" dirty="0">
                <a:solidFill>
                  <a:srgbClr val="000000"/>
                </a:solidFill>
              </a:rPr>
              <a:t>               </a:t>
            </a:r>
            <a:r>
              <a:rPr lang="en-US" altLang="en-US" sz="1400" b="1" i="1" dirty="0">
                <a:solidFill>
                  <a:srgbClr val="000000"/>
                </a:solidFill>
              </a:rPr>
              <a:t>alternatively</a:t>
            </a:r>
            <a:br>
              <a:rPr lang="en-US" altLang="en-US" sz="1400" b="1" i="1" dirty="0">
                <a:solidFill>
                  <a:srgbClr val="000000"/>
                </a:solidFill>
              </a:rPr>
            </a:br>
            <a:endParaRPr lang="en-US" altLang="en-US" sz="1400" b="1" i="1" dirty="0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l-GR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π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b="1" baseline="-25000" dirty="0">
                <a:solidFill>
                  <a:srgbClr val="000000"/>
                </a:solidFill>
                <a:cs typeface="Arial" panose="020B0604020202020204" pitchFamily="34" charset="0"/>
              </a:rPr>
              <a:t>&lt;list of columns&gt;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 (</a:t>
            </a:r>
            <a:r>
              <a:rPr lang="en-US" altLang="en-US" sz="1400" b="1" dirty="0" err="1">
                <a:solidFill>
                  <a:srgbClr val="000000"/>
                </a:solidFill>
                <a:cs typeface="Arial" panose="020B0604020202020204" pitchFamily="34" charset="0"/>
              </a:rPr>
              <a:t>table_name</a:t>
            </a:r>
            <a:r>
              <a:rPr lang="en-US" alt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FAEA5179-1DC2-441A-9008-E64DCD61B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4611517"/>
            <a:ext cx="2659062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cs typeface="WenQuanYi Zen Hei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Find all supplier names</a:t>
            </a: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Project Supplier  over Sname</a:t>
            </a:r>
            <a:br>
              <a:rPr lang="en-US" altLang="en-US" sz="1400" b="1">
                <a:solidFill>
                  <a:srgbClr val="000000"/>
                </a:solidFill>
              </a:rPr>
            </a:br>
            <a:br>
              <a:rPr lang="en-US" altLang="en-US" sz="1400" b="1">
                <a:solidFill>
                  <a:srgbClr val="000000"/>
                </a:solidFill>
              </a:rPr>
            </a:br>
            <a:r>
              <a:rPr lang="el-GR" altLang="en-US" sz="1400" b="1">
                <a:solidFill>
                  <a:srgbClr val="000000"/>
                </a:solidFill>
                <a:cs typeface="Arial" panose="020B0604020202020204" pitchFamily="34" charset="0"/>
              </a:rPr>
              <a:t>π</a:t>
            </a:r>
            <a:r>
              <a:rPr lang="en-US" altLang="en-US" sz="1400" b="1">
                <a:solidFill>
                  <a:srgbClr val="000000"/>
                </a:solidFill>
              </a:rPr>
              <a:t> </a:t>
            </a:r>
            <a:r>
              <a:rPr lang="en-US" altLang="en-US" sz="1400" b="1" baseline="-25000">
                <a:solidFill>
                  <a:srgbClr val="000000"/>
                </a:solidFill>
              </a:rPr>
              <a:t>Sname</a:t>
            </a:r>
            <a:r>
              <a:rPr lang="en-US" altLang="en-US" sz="1400" b="1">
                <a:solidFill>
                  <a:srgbClr val="000000"/>
                </a:solidFill>
              </a:rPr>
              <a:t> (Supplier)</a:t>
            </a:r>
          </a:p>
          <a:p>
            <a:pPr>
              <a:buClrTx/>
              <a:buFontTx/>
              <a:buNone/>
            </a:pPr>
            <a:endParaRPr lang="en-US" altLang="en-US" sz="1400" b="1">
              <a:solidFill>
                <a:srgbClr val="000000"/>
              </a:solidFill>
            </a:endParaRPr>
          </a:p>
        </p:txBody>
      </p:sp>
      <p:graphicFrame>
        <p:nvGraphicFramePr>
          <p:cNvPr id="16" name="Object 7">
            <a:extLst>
              <a:ext uri="{FF2B5EF4-FFF2-40B4-BE49-F238E27FC236}">
                <a16:creationId xmlns:a16="http://schemas.microsoft.com/office/drawing/2014/main" id="{B8A9EAF9-4A3F-498E-A22F-6D7B1EB4C9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564030"/>
              </p:ext>
            </p:extLst>
          </p:nvPr>
        </p:nvGraphicFramePr>
        <p:xfrm>
          <a:off x="6934200" y="5068717"/>
          <a:ext cx="13589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r:id="rId7" imgW="1358280" imgH="1524600" progId="">
                  <p:embed/>
                </p:oleObj>
              </mc:Choice>
              <mc:Fallback>
                <p:oleObj r:id="rId7" imgW="1358280" imgH="1524600" progId="">
                  <p:embed/>
                  <p:pic>
                    <p:nvPicPr>
                      <p:cNvPr id="9223" name="Object 7">
                        <a:extLst>
                          <a:ext uri="{FF2B5EF4-FFF2-40B4-BE49-F238E27FC236}">
                            <a16:creationId xmlns:a16="http://schemas.microsoft.com/office/drawing/2014/main" id="{9A09263E-1F0A-41E0-948E-41C6544241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5068717"/>
                        <a:ext cx="1358900" cy="15240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29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05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1130</Words>
  <Application>Microsoft Office PowerPoint</Application>
  <PresentationFormat>On-screen Show (4:3)</PresentationFormat>
  <Paragraphs>293</Paragraphs>
  <Slides>31</Slides>
  <Notes>31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Symbol</vt:lpstr>
      <vt:lpstr>Times New Roman</vt:lpstr>
      <vt:lpstr>WenQuanYi Zen Hei</vt:lpstr>
      <vt:lpstr>105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NUTAN</dc:creator>
  <cp:lastModifiedBy>Nutan Raj Marasini</cp:lastModifiedBy>
  <cp:revision>81</cp:revision>
  <dcterms:modified xsi:type="dcterms:W3CDTF">2017-11-22T18:16:58Z</dcterms:modified>
</cp:coreProperties>
</file>