
<file path=[Content_Types].xml><?xml version="1.0" encoding="utf-8"?>
<Types xmlns="http://schemas.openxmlformats.org/package/2006/content-types">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diagrams/layout17.xml" ContentType="application/vnd.openxmlformats-officedocument.drawingml.diagramLayout+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drawing7.xml" ContentType="application/vnd.ms-office.drawingml.diagramDrawing+xml"/>
  <Override PartName="/ppt/diagrams/layout13.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diagrams/layout24.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diagrams/drawing3.xml" ContentType="application/vnd.ms-office.drawingml.diagramDrawing+xml"/>
  <Default Extension="png" ContentType="image/png"/>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diagrams/data25.xml" ContentType="application/vnd.openxmlformats-officedocument.drawingml.diagramData+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diagrams/drawing19.xml" ContentType="application/vnd.ms-office.drawingml.diagramDrawing+xml"/>
  <Override PartName="/ppt/diagrams/data21.xml" ContentType="application/vnd.openxmlformats-officedocument.drawingml.diagramData+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diagrams/quickStyle14.xml" ContentType="application/vnd.openxmlformats-officedocument.drawingml.diagramStyle+xml"/>
  <Override PartName="/ppt/diagrams/drawing15.xml" ContentType="application/vnd.ms-office.drawingml.diagramDrawing+xml"/>
  <Override PartName="/ppt/diagrams/layout18.xml" ContentType="application/vnd.openxmlformats-officedocument.drawingml.diagramLayout+xml"/>
  <Override PartName="/ppt/diagrams/quickStyle25.xml" ContentType="application/vnd.openxmlformats-officedocument.drawingml.diagramStyle+xml"/>
  <Override PartName="/ppt/diagrams/drawing26.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diagrams/drawing8.xml" ContentType="application/vnd.ms-office.drawingml.diagramDrawing+xml"/>
  <Override PartName="/ppt/notesSlides/notesSlide20.xml" ContentType="application/vnd.openxmlformats-officedocument.presentationml.notesSlide+xml"/>
  <Override PartName="/ppt/diagrams/layout25.xml" ContentType="application/vnd.openxmlformats-officedocument.drawingml.diagramLayout+xml"/>
  <Override PartName="/ppt/notesSlides/notesSlide3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notesSlides/notesSlide4.xml" ContentType="application/vnd.openxmlformats-officedocument.presentationml.notesSlide+xml"/>
  <Override PartName="/ppt/diagrams/drawing4.xml" ContentType="application/vnd.ms-office.drawingml.diagramDrawing+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Override PartName="/ppt/notesSlides/notesSlide18.xml" ContentType="application/vnd.openxmlformats-officedocument.presentationml.notesSlide+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diagrams/quickStyle26.xml" ContentType="application/vnd.openxmlformats-officedocument.drawingml.diagramStyl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notesSlides/notesSlide32.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drawing9.xml" ContentType="application/vnd.ms-office.drawingml.diagramDrawing+xml"/>
  <Override PartName="/ppt/diagrams/layout15.xml" ContentType="application/vnd.openxmlformats-officedocument.drawingml.diagramLayout+xml"/>
  <Override PartName="/ppt/notesSlides/notesSlide21.xml" ContentType="application/vnd.openxmlformats-officedocument.presentationml.notesSlide+xml"/>
  <Override PartName="/ppt/diagrams/quickStyle22.xml" ContentType="application/vnd.openxmlformats-officedocument.drawingml.diagramStyle+xml"/>
  <Override PartName="/ppt/diagrams/drawing23.xml" ContentType="application/vnd.ms-office.drawingml.diagramDrawing+xml"/>
  <Override PartName="/ppt/diagrams/layout26.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notesSlides/notesSlide10.xml" ContentType="application/vnd.openxmlformats-officedocument.presentationml.notesSlid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slides/slide28.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notesSlides/notesSlide19.xml" ContentType="application/vnd.openxmlformats-officedocument.presentationml.notesSlide+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notesSlides/notesSlide15.xml" ContentType="application/vnd.openxmlformats-officedocument.presentationml.notesSlide+xml"/>
  <Override PartName="/ppt/diagrams/quickStyle16.xml" ContentType="application/vnd.openxmlformats-officedocument.drawingml.diagramStyle+xml"/>
  <Override PartName="/ppt/diagrams/drawing17.xml" ContentType="application/vnd.ms-office.drawingml.diagramDrawing+xml"/>
  <Override PartName="/ppt/notesSlides/notesSlide26.xml" ContentType="application/vnd.openxmlformats-officedocument.presentationml.notes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notesSlides/notesSlide11.xml" ContentType="application/vnd.openxmlformats-officedocument.presentationml.notesSlide+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24.xml" ContentType="application/vnd.ms-office.drawingml.diagramDrawing+xml"/>
  <Override PartName="/ppt/notesSlides/notesSlide6.xml" ContentType="application/vnd.openxmlformats-officedocument.presentationml.notesSlide+xml"/>
  <Override PartName="/ppt/diagrams/drawing6.xml" ContentType="application/vnd.ms-office.drawingml.diagramDrawing+xml"/>
  <Override PartName="/ppt/diagrams/drawing20.xml" ContentType="application/vnd.ms-office.drawingml.diagramDrawing+xml"/>
  <Override PartName="/ppt/diagrams/layout23.xml" ContentType="application/vnd.openxmlformats-officedocument.drawingml.diagramLayout+xml"/>
  <Override PartName="/ppt/diagrams/colors26.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s/slide32.xml" ContentType="application/vnd.openxmlformats-officedocument.presentationml.slide+xml"/>
  <Override PartName="/ppt/diagrams/data20.xml" ContentType="application/vnd.openxmlformats-officedocument.drawingml.diagramData+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diagrams/quickStyle24.xml" ContentType="application/vnd.openxmlformats-officedocument.drawingml.diagramStyle+xml"/>
  <Override PartName="/ppt/diagrams/drawing25.xml" ContentType="application/vnd.ms-office.drawingml.diagramDrawing+xml"/>
  <Override PartName="/ppt/diagrams/colors8.xml" ContentType="application/vnd.openxmlformats-officedocument.drawingml.diagramColors+xml"/>
  <Override PartName="/ppt/notesSlides/notesSlide12.xml" ContentType="application/vnd.openxmlformats-officedocument.presentationml.notesSlide+xml"/>
  <Override PartName="/ppt/diagrams/quickStyle13.xml" ContentType="application/vnd.openxmlformats-officedocument.drawingml.diagramStyle+xml"/>
  <Override PartName="/ppt/diagrams/drawing14.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1" r:id="rId2"/>
    <p:sldId id="306" r:id="rId3"/>
    <p:sldId id="313" r:id="rId4"/>
    <p:sldId id="317" r:id="rId5"/>
    <p:sldId id="315" r:id="rId6"/>
    <p:sldId id="319" r:id="rId7"/>
    <p:sldId id="316" r:id="rId8"/>
    <p:sldId id="326" r:id="rId9"/>
    <p:sldId id="324" r:id="rId10"/>
    <p:sldId id="308" r:id="rId11"/>
    <p:sldId id="320" r:id="rId12"/>
    <p:sldId id="321" r:id="rId13"/>
    <p:sldId id="322" r:id="rId14"/>
    <p:sldId id="323" r:id="rId15"/>
    <p:sldId id="325" r:id="rId16"/>
    <p:sldId id="327" r:id="rId17"/>
    <p:sldId id="328" r:id="rId18"/>
    <p:sldId id="330" r:id="rId19"/>
    <p:sldId id="331" r:id="rId20"/>
    <p:sldId id="332" r:id="rId21"/>
    <p:sldId id="333" r:id="rId22"/>
    <p:sldId id="334" r:id="rId23"/>
    <p:sldId id="336" r:id="rId24"/>
    <p:sldId id="337" r:id="rId25"/>
    <p:sldId id="338" r:id="rId26"/>
    <p:sldId id="339" r:id="rId27"/>
    <p:sldId id="340" r:id="rId28"/>
    <p:sldId id="341" r:id="rId29"/>
    <p:sldId id="342" r:id="rId30"/>
    <p:sldId id="343" r:id="rId31"/>
    <p:sldId id="344" r:id="rId32"/>
    <p:sldId id="345" r:id="rId33"/>
    <p:sldId id="351" r:id="rId34"/>
    <p:sldId id="352" r:id="rId35"/>
    <p:sldId id="355" r:id="rId36"/>
    <p:sldId id="356" r:id="rId37"/>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8382" autoAdjust="0"/>
    <p:restoredTop sz="88889" autoAdjust="0"/>
  </p:normalViewPr>
  <p:slideViewPr>
    <p:cSldViewPr>
      <p:cViewPr varScale="1">
        <p:scale>
          <a:sx n="61" d="100"/>
          <a:sy n="61" d="100"/>
        </p:scale>
        <p:origin x="-1308"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3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Distributed Database Design </a:t>
          </a:r>
          <a:endParaRPr lang="fr-FR" sz="1800" dirty="0"/>
        </a:p>
      </dgm:t>
    </dgm:pt>
    <dgm:pt modelId="{4C2DC0F8-C762-4266-9825-A3207999B2DA}" type="parTrans" cxnId="{756B4344-E464-4B93-B5B0-9C52FE25FE61}">
      <dgm:prSet/>
      <dgm:spPr/>
      <dgm:t>
        <a:bodyPr/>
        <a:lstStyle/>
        <a:p>
          <a:pPr algn="l"/>
          <a:endParaRPr lang="en-US"/>
        </a:p>
      </dgm:t>
    </dgm:pt>
    <dgm:pt modelId="{FDF4BD23-F3A6-4E40-880D-3C54DE812F14}" type="sibTrans" cxnId="{756B4344-E464-4B93-B5B0-9C52FE25FE61}">
      <dgm:prSet/>
      <dgm:spPr/>
      <dgm:t>
        <a:bodyPr/>
        <a:lstStyle/>
        <a:p>
          <a:pPr algn="l"/>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98D7D939-E697-414C-AB76-EC765528CB8F}" type="presOf" srcId="{0C474CCA-A54B-4F6C-ABC0-39A403442DC5}" destId="{255BF070-9280-4562-BD33-BF63283FA564}" srcOrd="0" destOrd="0" presId="urn:microsoft.com/office/officeart/2005/8/layout/vList2"/>
    <dgm:cxn modelId="{D1803FDB-1A82-4A7F-8637-A8408FCCD66A}" type="presOf" srcId="{6A936920-A01C-4E12-820A-6B8C5C740B1A}" destId="{D48BC70F-5E82-4338-A8B0-545F3AD63CD5}" srcOrd="0" destOrd="0" presId="urn:microsoft.com/office/officeart/2005/8/layout/vList2"/>
    <dgm:cxn modelId="{72DB1727-6123-4CA1-9D29-9C173680D0B0}"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Replication</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4304F389-AFC0-4D7D-96D7-39B525C7AB58}" type="presOf" srcId="{6A936920-A01C-4E12-820A-6B8C5C740B1A}" destId="{D48BC70F-5E82-4338-A8B0-545F3AD63CD5}"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DCF48C0C-382E-404E-851D-67F5C2AB2944}" type="presOf" srcId="{0C474CCA-A54B-4F6C-ABC0-39A403442DC5}" destId="{255BF070-9280-4562-BD33-BF63283FA564}" srcOrd="0" destOrd="0" presId="urn:microsoft.com/office/officeart/2005/8/layout/vList2"/>
    <dgm:cxn modelId="{2D8CDFD9-5AFA-4EF3-9BEA-4896EE5CAEF2}"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Allocation</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D87A0E6D-4D33-4858-9600-7C62863D8E0E}" type="presOf" srcId="{0C474CCA-A54B-4F6C-ABC0-39A403442DC5}" destId="{255BF070-9280-4562-BD33-BF63283FA564}" srcOrd="0" destOrd="0" presId="urn:microsoft.com/office/officeart/2005/8/layout/vList2"/>
    <dgm:cxn modelId="{8432C301-3ACB-4035-9272-9ACB8E5B5C3C}" type="presOf" srcId="{6A936920-A01C-4E12-820A-6B8C5C740B1A}" destId="{D48BC70F-5E82-4338-A8B0-545F3AD63CD5}" srcOrd="0" destOrd="0" presId="urn:microsoft.com/office/officeart/2005/8/layout/vList2"/>
    <dgm:cxn modelId="{1AAAABC7-E7ED-4DF4-9A1D-729177D9A118}"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DDBMS Design Strategies</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18417630-6A3F-4F9D-9FE4-89AFBFC45270}" type="presOf" srcId="{6A936920-A01C-4E12-820A-6B8C5C740B1A}" destId="{D48BC70F-5E82-4338-A8B0-545F3AD63CD5}" srcOrd="0" destOrd="0" presId="urn:microsoft.com/office/officeart/2005/8/layout/vList2"/>
    <dgm:cxn modelId="{3EE8F87A-981A-4CB1-AAC6-C7578C4D324E}" type="presOf" srcId="{0C474CCA-A54B-4F6C-ABC0-39A403442DC5}" destId="{255BF070-9280-4562-BD33-BF63283FA564}" srcOrd="0" destOrd="0" presId="urn:microsoft.com/office/officeart/2005/8/layout/vList2"/>
    <dgm:cxn modelId="{2EDFAB4E-6DF9-4188-A4A1-C3A5DB508018}"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Top Down Design Strategy</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FE0E381D-BF9E-4060-914C-F122D5910263}" type="presOf" srcId="{0C474CCA-A54B-4F6C-ABC0-39A403442DC5}" destId="{255BF070-9280-4562-BD33-BF63283FA564}" srcOrd="0" destOrd="0" presId="urn:microsoft.com/office/officeart/2005/8/layout/vList2"/>
    <dgm:cxn modelId="{D18DF5EC-0C40-4F7C-BD89-080F87203F94}" type="presOf" srcId="{6A936920-A01C-4E12-820A-6B8C5C740B1A}" destId="{D48BC70F-5E82-4338-A8B0-545F3AD63CD5}" srcOrd="0" destOrd="0" presId="urn:microsoft.com/office/officeart/2005/8/layout/vList2"/>
    <dgm:cxn modelId="{4E597F1B-419D-47BD-B777-6869159CDAF2}"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Bottom Up Design Strategy</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D9A061D4-F244-4CF9-B016-8518B7144C0F}" type="presOf" srcId="{6A936920-A01C-4E12-820A-6B8C5C740B1A}" destId="{D48BC70F-5E82-4338-A8B0-545F3AD63CD5}" srcOrd="0" destOrd="0" presId="urn:microsoft.com/office/officeart/2005/8/layout/vList2"/>
    <dgm:cxn modelId="{376D5B67-9573-4D3E-A15B-C84465BF54F2}" type="presOf" srcId="{0C474CCA-A54B-4F6C-ABC0-39A403442DC5}" destId="{255BF070-9280-4562-BD33-BF63283FA564}" srcOrd="0" destOrd="0" presId="urn:microsoft.com/office/officeart/2005/8/layout/vList2"/>
    <dgm:cxn modelId="{E21F287A-21FD-403A-A904-9B76EEEB38AB}"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Distributed Database Design Issues:</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63C1055A-1646-4200-A40B-95DFB382C2E6}"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9EED2FBE-52B8-4792-A2C6-5EBA0E7C5046}" type="presOf" srcId="{6A936920-A01C-4E12-820A-6B8C5C740B1A}" destId="{D48BC70F-5E82-4338-A8B0-545F3AD63CD5}" srcOrd="0" destOrd="0" presId="urn:microsoft.com/office/officeart/2005/8/layout/vList2"/>
    <dgm:cxn modelId="{B0CD64BB-292A-4CE5-A90D-C09B393B6404}"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fr-FR" sz="4400" b="1" dirty="0" err="1" smtClean="0"/>
            <a:t>Semantic</a:t>
          </a:r>
          <a:r>
            <a:rPr lang="fr-FR" sz="4400" b="1" dirty="0" smtClean="0"/>
            <a:t> Data Control in DDBMS</a:t>
          </a:r>
          <a:endParaRPr lang="fr-FR" sz="44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5BF78A36-A650-4955-BB01-8F9DC42796AD}" type="presOf" srcId="{6A936920-A01C-4E12-820A-6B8C5C740B1A}" destId="{D48BC70F-5E82-4338-A8B0-545F3AD63CD5}"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D1A9053A-3D42-4542-B92E-A9B3C553B88F}" type="presOf" srcId="{0C474CCA-A54B-4F6C-ABC0-39A403442DC5}" destId="{255BF070-9280-4562-BD33-BF63283FA564}" srcOrd="0" destOrd="0" presId="urn:microsoft.com/office/officeart/2005/8/layout/vList2"/>
    <dgm:cxn modelId="{9A8684B9-B48A-4B35-9759-1DE5E089E75F}"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View Management:</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6BF15868-B1B1-44AC-9BE3-5761C6E8699C}" type="presOf" srcId="{6A936920-A01C-4E12-820A-6B8C5C740B1A}" destId="{D48BC70F-5E82-4338-A8B0-545F3AD63CD5}" srcOrd="0" destOrd="0" presId="urn:microsoft.com/office/officeart/2005/8/layout/vList2"/>
    <dgm:cxn modelId="{E2A53C00-7CB8-409F-AE60-181A8A949915}" type="presOf" srcId="{0C474CCA-A54B-4F6C-ABC0-39A403442DC5}" destId="{255BF070-9280-4562-BD33-BF63283FA564}" srcOrd="0" destOrd="0" presId="urn:microsoft.com/office/officeart/2005/8/layout/vList2"/>
    <dgm:cxn modelId="{ACDB1B77-5E83-4E13-918B-9F31232CA45A}"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fr-FR" sz="3600" b="1" dirty="0" err="1" smtClean="0"/>
            <a:t>View</a:t>
          </a:r>
          <a:r>
            <a:rPr lang="fr-FR" sz="3600" b="1" dirty="0" smtClean="0"/>
            <a:t> Management </a:t>
          </a:r>
          <a:endParaRPr lang="fr-FR" sz="36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E4362443-8792-4591-9848-8399455EE424}" type="presOf" srcId="{6A936920-A01C-4E12-820A-6B8C5C740B1A}" destId="{D48BC70F-5E82-4338-A8B0-545F3AD63CD5}"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7F993749-835E-45C2-BD8D-ABFE9AB74F53}" type="presOf" srcId="{0C474CCA-A54B-4F6C-ABC0-39A403442DC5}" destId="{255BF070-9280-4562-BD33-BF63283FA564}" srcOrd="0" destOrd="0" presId="urn:microsoft.com/office/officeart/2005/8/layout/vList2"/>
    <dgm:cxn modelId="{73C3CE83-6D08-4445-847C-59935B7E38A7}"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fr-FR" sz="3600" b="1" dirty="0" err="1" smtClean="0"/>
            <a:t>View</a:t>
          </a:r>
          <a:r>
            <a:rPr lang="fr-FR" sz="3600" b="1" dirty="0" smtClean="0"/>
            <a:t> Management in DDBMS </a:t>
          </a:r>
          <a:endParaRPr lang="fr-FR" sz="36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9895A721-082F-441D-89FF-6EC397D8D756}" type="presOf" srcId="{0C474CCA-A54B-4F6C-ABC0-39A403442DC5}" destId="{255BF070-9280-4562-BD33-BF63283FA564}" srcOrd="0" destOrd="0" presId="urn:microsoft.com/office/officeart/2005/8/layout/vList2"/>
    <dgm:cxn modelId="{64DC45F0-960E-4D7A-B565-E5E24471F319}" type="presOf" srcId="{6A936920-A01C-4E12-820A-6B8C5C740B1A}" destId="{D48BC70F-5E82-4338-A8B0-545F3AD63CD5}" srcOrd="0" destOrd="0" presId="urn:microsoft.com/office/officeart/2005/8/layout/vList2"/>
    <dgm:cxn modelId="{2EE3AA55-318C-467B-B48A-126FFBBC0049}"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Fragmentation</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F5A8C788-86C6-421E-940B-7F9BF39DD230}"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09D75F3B-DD76-4C85-A4D5-74940F156928}" type="presOf" srcId="{6A936920-A01C-4E12-820A-6B8C5C740B1A}" destId="{D48BC70F-5E82-4338-A8B0-545F3AD63CD5}" srcOrd="0" destOrd="0" presId="urn:microsoft.com/office/officeart/2005/8/layout/vList2"/>
    <dgm:cxn modelId="{7B35ABE7-033B-49D1-BFCC-C69BDF9C6166}"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fr-FR" sz="3600" b="1" dirty="0" err="1" smtClean="0"/>
            <a:t>View</a:t>
          </a:r>
          <a:r>
            <a:rPr lang="fr-FR" sz="3600" b="1" dirty="0" smtClean="0"/>
            <a:t> Management in DDBMS </a:t>
          </a:r>
          <a:endParaRPr lang="fr-FR" sz="36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E96AA0D3-7D37-4D88-B45B-2457043D85FA}"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646F4E06-6676-4A7A-B3D2-9DDAEAB65B13}" type="presOf" srcId="{6A936920-A01C-4E12-820A-6B8C5C740B1A}" destId="{D48BC70F-5E82-4338-A8B0-545F3AD63CD5}" srcOrd="0" destOrd="0" presId="urn:microsoft.com/office/officeart/2005/8/layout/vList2"/>
    <dgm:cxn modelId="{12397A19-42AB-491D-B9D2-83C62176A664}"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fr-FR" sz="3600" b="1" dirty="0" smtClean="0"/>
            <a:t>Data Security</a:t>
          </a:r>
          <a:endParaRPr lang="fr-FR" sz="36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C0F2321C-873A-478E-9222-021838BD925C}" type="presOf" srcId="{6A936920-A01C-4E12-820A-6B8C5C740B1A}" destId="{D48BC70F-5E82-4338-A8B0-545F3AD63CD5}" srcOrd="0" destOrd="0" presId="urn:microsoft.com/office/officeart/2005/8/layout/vList2"/>
    <dgm:cxn modelId="{9F67503A-4E1A-47AE-81B0-562EB4F45595}"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BB4C2DAC-7046-459C-BB95-A5924DECF599}"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3600" b="1" dirty="0" smtClean="0"/>
            <a:t>Authorization Control</a:t>
          </a:r>
          <a:endParaRPr lang="fr-FR" sz="36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118423ED-B3BC-4937-BBBC-08669D66FDB8}" type="presOf" srcId="{6A936920-A01C-4E12-820A-6B8C5C740B1A}" destId="{D48BC70F-5E82-4338-A8B0-545F3AD63CD5}"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D05064B5-6C26-4413-961C-D40E651A17A3}" type="presOf" srcId="{0C474CCA-A54B-4F6C-ABC0-39A403442DC5}" destId="{255BF070-9280-4562-BD33-BF63283FA564}" srcOrd="0" destOrd="0" presId="urn:microsoft.com/office/officeart/2005/8/layout/vList2"/>
    <dgm:cxn modelId="{94463212-8F45-4E77-BDD5-29EB8A2544E6}"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3600" b="1" dirty="0" smtClean="0"/>
            <a:t>Authorization Control</a:t>
          </a:r>
          <a:endParaRPr lang="fr-FR" sz="36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ADB47A86-04A9-4D14-B17F-4FF680EB637F}"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800F3412-64F0-47D2-9AB2-6D9C7891A9ED}" type="presOf" srcId="{6A936920-A01C-4E12-820A-6B8C5C740B1A}" destId="{D48BC70F-5E82-4338-A8B0-545F3AD63CD5}" srcOrd="0" destOrd="0" presId="urn:microsoft.com/office/officeart/2005/8/layout/vList2"/>
    <dgm:cxn modelId="{507616D2-9DEE-4E53-8462-C1C0082A66BE}"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3600" b="1" dirty="0" smtClean="0"/>
            <a:t>Authorization Control</a:t>
          </a:r>
          <a:endParaRPr lang="fr-FR" sz="36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5DFC7680-D3B9-4ABE-BD95-ABB920F66358}"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DF73FFA1-287B-48C7-A0E2-35718E1ECD33}" type="presOf" srcId="{6A936920-A01C-4E12-820A-6B8C5C740B1A}" destId="{D48BC70F-5E82-4338-A8B0-545F3AD63CD5}" srcOrd="0" destOrd="0" presId="urn:microsoft.com/office/officeart/2005/8/layout/vList2"/>
    <dgm:cxn modelId="{9B2BB00F-702C-4449-94FC-DDF64BEC4DE3}"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3600" b="1" dirty="0" smtClean="0"/>
            <a:t>Authorization Control</a:t>
          </a:r>
          <a:endParaRPr lang="fr-FR" sz="36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EAEF9977-2C52-4501-8739-9876951A8EF7}"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602B8430-F8CE-4DAA-BE08-27F36C2B66CB}" type="presOf" srcId="{6A936920-A01C-4E12-820A-6B8C5C740B1A}" destId="{D48BC70F-5E82-4338-A8B0-545F3AD63CD5}" srcOrd="0" destOrd="0" presId="urn:microsoft.com/office/officeart/2005/8/layout/vList2"/>
    <dgm:cxn modelId="{BD85CEC4-1C3C-4E27-AFD9-0566B3BE0437}"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3600" b="1" dirty="0" smtClean="0"/>
            <a:t>Authorization Control</a:t>
          </a:r>
          <a:endParaRPr lang="fr-FR" sz="3600" b="1"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15BE7243-CEAD-4B14-9AA8-533CE242F28E}"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A05899C4-6794-46B5-83F6-F0371915EAF8}" type="presOf" srcId="{6A936920-A01C-4E12-820A-6B8C5C740B1A}" destId="{D48BC70F-5E82-4338-A8B0-545F3AD63CD5}" srcOrd="0" destOrd="0" presId="urn:microsoft.com/office/officeart/2005/8/layout/vList2"/>
    <dgm:cxn modelId="{0DC542FA-0810-4423-A65C-988D293F820F}"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Different Types of Fragmentation</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C0D7790A-1C49-4C08-8E2A-B4192B326C61}" type="presOf" srcId="{6A936920-A01C-4E12-820A-6B8C5C740B1A}" destId="{D48BC70F-5E82-4338-A8B0-545F3AD63CD5}" srcOrd="0" destOrd="0" presId="urn:microsoft.com/office/officeart/2005/8/layout/vList2"/>
    <dgm:cxn modelId="{B358B68A-D8F4-4A2A-9E94-362D31D6A9D0}" type="presOf" srcId="{0C474CCA-A54B-4F6C-ABC0-39A403442DC5}" destId="{255BF070-9280-4562-BD33-BF63283FA564}" srcOrd="0" destOrd="0" presId="urn:microsoft.com/office/officeart/2005/8/layout/vList2"/>
    <dgm:cxn modelId="{D475C2D7-0E06-4155-A947-154A4EB21A32}"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Different Types of Fragmentation</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BCE96F9A-CC5B-4497-9737-92D9D48D2A4B}" type="presOf" srcId="{6A936920-A01C-4E12-820A-6B8C5C740B1A}" destId="{D48BC70F-5E82-4338-A8B0-545F3AD63CD5}" srcOrd="0" destOrd="0" presId="urn:microsoft.com/office/officeart/2005/8/layout/vList2"/>
    <dgm:cxn modelId="{C9165621-588A-445F-B416-2FBDFE96D30B}" type="presOf" srcId="{0C474CCA-A54B-4F6C-ABC0-39A403442DC5}" destId="{255BF070-9280-4562-BD33-BF63283FA564}" srcOrd="0" destOrd="0" presId="urn:microsoft.com/office/officeart/2005/8/layout/vList2"/>
    <dgm:cxn modelId="{91798BC6-A7BD-4B23-AC7A-BD0738C090C4}"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Different Types of Fragmentation</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E5EFC1E9-91EA-48E8-BFA4-FED9A745E384}" type="presOf" srcId="{0C474CCA-A54B-4F6C-ABC0-39A403442DC5}" destId="{255BF070-9280-4562-BD33-BF63283FA564}" srcOrd="0" destOrd="0" presId="urn:microsoft.com/office/officeart/2005/8/layout/vList2"/>
    <dgm:cxn modelId="{D745DE35-BB26-43DC-BDD7-B6F8AE4F2531}" type="presOf" srcId="{6A936920-A01C-4E12-820A-6B8C5C740B1A}" destId="{D48BC70F-5E82-4338-A8B0-545F3AD63CD5}" srcOrd="0" destOrd="0" presId="urn:microsoft.com/office/officeart/2005/8/layout/vList2"/>
    <dgm:cxn modelId="{6294AD2A-40E3-440B-B739-FB9789D30117}"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Different Types of Fragmentation</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DD8D539C-9CB2-4609-B1F3-3325F615D0F3}" type="presOf" srcId="{6A936920-A01C-4E12-820A-6B8C5C740B1A}" destId="{D48BC70F-5E82-4338-A8B0-545F3AD63CD5}" srcOrd="0" destOrd="0" presId="urn:microsoft.com/office/officeart/2005/8/layout/vList2"/>
    <dgm:cxn modelId="{AAD86568-199D-4FD7-8F8A-69E800B259A9}" type="presOf" srcId="{0C474CCA-A54B-4F6C-ABC0-39A403442DC5}" destId="{255BF070-9280-4562-BD33-BF63283FA564}" srcOrd="0" destOrd="0" presId="urn:microsoft.com/office/officeart/2005/8/layout/vList2"/>
    <dgm:cxn modelId="{0B06CDED-F291-449F-9CD0-46DC74318E9A}"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Different Types of Fragmentation</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040F5AF4-461A-4084-AACC-A9023A8B34CE}"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8ABB88FC-4F11-42DA-88B3-961BA508D80F}" type="presOf" srcId="{6A936920-A01C-4E12-820A-6B8C5C740B1A}" destId="{D48BC70F-5E82-4338-A8B0-545F3AD63CD5}" srcOrd="0" destOrd="0" presId="urn:microsoft.com/office/officeart/2005/8/layout/vList2"/>
    <dgm:cxn modelId="{CD3B2B4D-DE2F-4051-8A82-D719912229E9}"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Correctness Criteria of Fragmentation</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A5B2FAE0-175A-41A0-8FD9-48024BDD75E6}" type="presOf" srcId="{6A936920-A01C-4E12-820A-6B8C5C740B1A}" destId="{D48BC70F-5E82-4338-A8B0-545F3AD63CD5}" srcOrd="0" destOrd="0" presId="urn:microsoft.com/office/officeart/2005/8/layout/vList2"/>
    <dgm:cxn modelId="{95A9B16D-51DD-41E0-91E8-811DE6DA0808}" type="presOf" srcId="{0C474CCA-A54B-4F6C-ABC0-39A403442DC5}" destId="{255BF070-9280-4562-BD33-BF63283FA564}" srcOrd="0" destOrd="0" presId="urn:microsoft.com/office/officeart/2005/8/layout/vList2"/>
    <dgm:cxn modelId="{E9FCAE9E-52BE-4AD7-95B7-DA821CDEE9C1}"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Practical Implementation:[partitioning]</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4A4478DA-1F3E-47D6-83A8-93B1195DD72A}" type="presOf" srcId="{0C474CCA-A54B-4F6C-ABC0-39A403442DC5}" destId="{255BF070-9280-4562-BD33-BF63283FA564}" srcOrd="0" destOrd="0" presId="urn:microsoft.com/office/officeart/2005/8/layout/vList2"/>
    <dgm:cxn modelId="{2AA01F6C-632C-48AB-AC1E-B211648DE79F}" type="presOf" srcId="{6A936920-A01C-4E12-820A-6B8C5C740B1A}" destId="{D48BC70F-5E82-4338-A8B0-545F3AD63CD5}" srcOrd="0" destOrd="0" presId="urn:microsoft.com/office/officeart/2005/8/layout/vList2"/>
    <dgm:cxn modelId="{E85A55EA-C13A-45CE-B0E1-C86B0C2EDA69}"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915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Distributed Database Design </a:t>
          </a:r>
          <a:endParaRPr lang="fr-FR" sz="1800" kern="1200" dirty="0"/>
        </a:p>
      </dsp:txBody>
      <dsp:txXfrm>
        <a:off x="0" y="0"/>
        <a:ext cx="8915400" cy="97344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Replication</a:t>
          </a:r>
          <a:endParaRPr lang="fr-FR" sz="1800" kern="1200" dirty="0"/>
        </a:p>
      </dsp:txBody>
      <dsp:txXfrm>
        <a:off x="0" y="0"/>
        <a:ext cx="8458200" cy="973440"/>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Allocation</a:t>
          </a:r>
          <a:endParaRPr lang="fr-FR" sz="1800" kern="1200" dirty="0"/>
        </a:p>
      </dsp:txBody>
      <dsp:txXfrm>
        <a:off x="0" y="0"/>
        <a:ext cx="8458200" cy="973440"/>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DDBMS Design Strategies</a:t>
          </a:r>
          <a:endParaRPr lang="fr-FR" sz="1800" kern="1200" dirty="0"/>
        </a:p>
      </dsp:txBody>
      <dsp:txXfrm>
        <a:off x="0" y="0"/>
        <a:ext cx="8458200" cy="973440"/>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Top Down Design Strategy</a:t>
          </a:r>
          <a:endParaRPr lang="fr-FR" sz="1800" kern="1200" dirty="0"/>
        </a:p>
      </dsp:txBody>
      <dsp:txXfrm>
        <a:off x="0" y="0"/>
        <a:ext cx="8458200" cy="973440"/>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Bottom Up Design Strategy</a:t>
          </a:r>
          <a:endParaRPr lang="fr-FR" sz="1800" kern="1200" dirty="0"/>
        </a:p>
      </dsp:txBody>
      <dsp:txXfrm>
        <a:off x="0" y="0"/>
        <a:ext cx="8458200" cy="973440"/>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Distributed Database Design Issues:</a:t>
          </a:r>
          <a:endParaRPr lang="fr-FR" sz="1800" kern="1200" dirty="0"/>
        </a:p>
      </dsp:txBody>
      <dsp:txXfrm>
        <a:off x="0" y="0"/>
        <a:ext cx="8458200" cy="973440"/>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90272"/>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7640" tIns="167640" rIns="167640" bIns="167640" numCol="1" spcCol="1270" anchor="ctr" anchorCtr="0">
          <a:noAutofit/>
        </a:bodyPr>
        <a:lstStyle/>
        <a:p>
          <a:pPr lvl="0" algn="l" defTabSz="1955800" rtl="0">
            <a:lnSpc>
              <a:spcPct val="90000"/>
            </a:lnSpc>
            <a:spcBef>
              <a:spcPct val="0"/>
            </a:spcBef>
            <a:spcAft>
              <a:spcPct val="35000"/>
            </a:spcAft>
          </a:pPr>
          <a:r>
            <a:rPr lang="fr-FR" sz="4400" b="1" kern="1200" dirty="0" err="1" smtClean="0"/>
            <a:t>Semantic</a:t>
          </a:r>
          <a:r>
            <a:rPr lang="fr-FR" sz="4400" b="1" kern="1200" dirty="0" smtClean="0"/>
            <a:t> Data Control in DDBMS</a:t>
          </a:r>
          <a:endParaRPr lang="fr-FR" sz="4400" b="1" kern="1200" dirty="0"/>
        </a:p>
      </dsp:txBody>
      <dsp:txXfrm>
        <a:off x="0" y="0"/>
        <a:ext cx="8458200" cy="990272"/>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View Management:</a:t>
          </a:r>
          <a:endParaRPr lang="fr-FR" sz="1800" kern="1200" dirty="0"/>
        </a:p>
      </dsp:txBody>
      <dsp:txXfrm>
        <a:off x="0" y="0"/>
        <a:ext cx="8458200" cy="973440"/>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fr-FR" sz="3600" b="1" kern="1200" dirty="0" err="1" smtClean="0"/>
            <a:t>View</a:t>
          </a:r>
          <a:r>
            <a:rPr lang="fr-FR" sz="3600" b="1" kern="1200" dirty="0" smtClean="0"/>
            <a:t> Management </a:t>
          </a:r>
          <a:endParaRPr lang="fr-FR" sz="3600" b="1" kern="1200" dirty="0"/>
        </a:p>
      </dsp:txBody>
      <dsp:txXfrm>
        <a:off x="0" y="0"/>
        <a:ext cx="8458200" cy="973440"/>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fr-FR" sz="3600" b="1" kern="1200" dirty="0" err="1" smtClean="0"/>
            <a:t>View</a:t>
          </a:r>
          <a:r>
            <a:rPr lang="fr-FR" sz="3600" b="1" kern="1200" dirty="0" smtClean="0"/>
            <a:t> Management in DDBMS </a:t>
          </a:r>
          <a:endParaRPr lang="fr-FR" sz="3600" b="1" kern="1200" dirty="0"/>
        </a:p>
      </dsp:txBody>
      <dsp:txXfrm>
        <a:off x="0" y="0"/>
        <a:ext cx="8458200" cy="97344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Fragmentation</a:t>
          </a:r>
          <a:endParaRPr lang="fr-FR" sz="1800" kern="1200" dirty="0"/>
        </a:p>
      </dsp:txBody>
      <dsp:txXfrm>
        <a:off x="0" y="0"/>
        <a:ext cx="8458200" cy="973440"/>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fr-FR" sz="3600" b="1" kern="1200" dirty="0" err="1" smtClean="0"/>
            <a:t>View</a:t>
          </a:r>
          <a:r>
            <a:rPr lang="fr-FR" sz="3600" b="1" kern="1200" dirty="0" smtClean="0"/>
            <a:t> Management in DDBMS </a:t>
          </a:r>
          <a:endParaRPr lang="fr-FR" sz="3600" b="1" kern="1200" dirty="0"/>
        </a:p>
      </dsp:txBody>
      <dsp:txXfrm>
        <a:off x="0" y="0"/>
        <a:ext cx="8458200" cy="973440"/>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fr-FR" sz="3600" b="1" kern="1200" dirty="0" smtClean="0"/>
            <a:t>Data Security</a:t>
          </a:r>
          <a:endParaRPr lang="fr-FR" sz="3600" b="1" kern="1200" dirty="0"/>
        </a:p>
      </dsp:txBody>
      <dsp:txXfrm>
        <a:off x="0" y="0"/>
        <a:ext cx="8458200" cy="973440"/>
      </dsp:txXfrm>
    </dsp:sp>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b="1" kern="1200" dirty="0" smtClean="0"/>
            <a:t>Authorization Control</a:t>
          </a:r>
          <a:endParaRPr lang="fr-FR" sz="3600" b="1" kern="1200" dirty="0"/>
        </a:p>
      </dsp:txBody>
      <dsp:txXfrm>
        <a:off x="0" y="0"/>
        <a:ext cx="8458200" cy="973440"/>
      </dsp:txXfrm>
    </dsp:sp>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b="1" kern="1200" dirty="0" smtClean="0"/>
            <a:t>Authorization Control</a:t>
          </a:r>
          <a:endParaRPr lang="fr-FR" sz="3600" b="1" kern="1200" dirty="0"/>
        </a:p>
      </dsp:txBody>
      <dsp:txXfrm>
        <a:off x="0" y="0"/>
        <a:ext cx="8458200" cy="973440"/>
      </dsp:txXfrm>
    </dsp:sp>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b="1" kern="1200" dirty="0" smtClean="0"/>
            <a:t>Authorization Control</a:t>
          </a:r>
          <a:endParaRPr lang="fr-FR" sz="3600" b="1" kern="1200" dirty="0"/>
        </a:p>
      </dsp:txBody>
      <dsp:txXfrm>
        <a:off x="0" y="0"/>
        <a:ext cx="8458200" cy="973440"/>
      </dsp:txXfrm>
    </dsp:sp>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b="1" kern="1200" dirty="0" smtClean="0"/>
            <a:t>Authorization Control</a:t>
          </a:r>
          <a:endParaRPr lang="fr-FR" sz="3600" b="1" kern="1200" dirty="0"/>
        </a:p>
      </dsp:txBody>
      <dsp:txXfrm>
        <a:off x="0" y="0"/>
        <a:ext cx="8458200" cy="973440"/>
      </dsp:txXfrm>
    </dsp:sp>
  </dsp:spTree>
</dsp:drawing>
</file>

<file path=ppt/diagrams/drawing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b="1" kern="1200" dirty="0" smtClean="0"/>
            <a:t>Authorization Control</a:t>
          </a:r>
          <a:endParaRPr lang="fr-FR" sz="3600" b="1" kern="1200" dirty="0"/>
        </a:p>
      </dsp:txBody>
      <dsp:txXfrm>
        <a:off x="0" y="0"/>
        <a:ext cx="8458200" cy="97344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Different Types of Fragmentation</a:t>
          </a:r>
          <a:endParaRPr lang="fr-FR" sz="1800" kern="1200" dirty="0"/>
        </a:p>
      </dsp:txBody>
      <dsp:txXfrm>
        <a:off x="0" y="0"/>
        <a:ext cx="8458200" cy="97344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Different Types of Fragmentation</a:t>
          </a:r>
          <a:endParaRPr lang="fr-FR" sz="1800" kern="1200" dirty="0"/>
        </a:p>
      </dsp:txBody>
      <dsp:txXfrm>
        <a:off x="0" y="0"/>
        <a:ext cx="8458200" cy="97344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Different Types of Fragmentation</a:t>
          </a:r>
          <a:endParaRPr lang="fr-FR" sz="1800" kern="1200" dirty="0"/>
        </a:p>
      </dsp:txBody>
      <dsp:txXfrm>
        <a:off x="0" y="0"/>
        <a:ext cx="8458200" cy="97344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Different Types of Fragmentation</a:t>
          </a:r>
          <a:endParaRPr lang="fr-FR" sz="1800" kern="1200" dirty="0"/>
        </a:p>
      </dsp:txBody>
      <dsp:txXfrm>
        <a:off x="0" y="0"/>
        <a:ext cx="8458200" cy="97344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Different Types of Fragmentation</a:t>
          </a:r>
          <a:endParaRPr lang="fr-FR" sz="1800" kern="1200" dirty="0"/>
        </a:p>
      </dsp:txBody>
      <dsp:txXfrm>
        <a:off x="0" y="0"/>
        <a:ext cx="8458200" cy="97344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458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Correctness Criteria of Fragmentation</a:t>
          </a:r>
          <a:endParaRPr lang="fr-FR" sz="1800" kern="1200" dirty="0"/>
        </a:p>
      </dsp:txBody>
      <dsp:txXfrm>
        <a:off x="0" y="0"/>
        <a:ext cx="8458200" cy="97344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9916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Practical Implementation:[partitioning]</a:t>
          </a:r>
          <a:endParaRPr lang="fr-FR" sz="1800" kern="1200" dirty="0"/>
        </a:p>
      </dsp:txBody>
      <dsp:txXfrm>
        <a:off x="0" y="0"/>
        <a:ext cx="8991600" cy="9734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2B3E17-5256-479E-8C57-9E5D19918FAD}" type="datetimeFigureOut">
              <a:rPr lang="en-US" smtClean="0"/>
              <a:pPr/>
              <a:t>01/22/2015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E589-DD56-4A8C-8D09-242066637F1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a distributed database, a relation or a fragmented can be replicated or copied. Copies of data may be stored redundantly in two or more sites to serve specific information requirements and enhance data availability. For example, a bank can have copies of a customer table fragment stored in the database of its branch and also in the headquarter database.</a:t>
            </a:r>
          </a:p>
          <a:p>
            <a:r>
              <a:rPr lang="en-US" sz="1200" kern="1200" dirty="0" smtClean="0">
                <a:solidFill>
                  <a:schemeClr val="tx1"/>
                </a:solidFill>
                <a:latin typeface="+mn-lt"/>
                <a:ea typeface="+mn-ea"/>
                <a:cs typeface="+mn-cs"/>
              </a:rPr>
              <a:t>Data replication decision should consider the size of database and data usage frequency. A fully replicated database stores multiple copies of each </a:t>
            </a:r>
          </a:p>
          <a:p>
            <a:r>
              <a:rPr lang="en-US" sz="1200" kern="1200" dirty="0" smtClean="0">
                <a:solidFill>
                  <a:schemeClr val="tx1"/>
                </a:solidFill>
                <a:latin typeface="+mn-lt"/>
                <a:ea typeface="+mn-ea"/>
                <a:cs typeface="+mn-cs"/>
              </a:rPr>
              <a:t>fragment at multiple sites. While in a partially replicated database, only some fragments are replicated. A database is fully redundant if each site </a:t>
            </a:r>
          </a:p>
          <a:p>
            <a:r>
              <a:rPr lang="en-US" sz="1200" kern="1200" dirty="0" smtClean="0">
                <a:solidFill>
                  <a:schemeClr val="tx1"/>
                </a:solidFill>
                <a:latin typeface="+mn-lt"/>
                <a:ea typeface="+mn-ea"/>
                <a:cs typeface="+mn-cs"/>
              </a:rPr>
              <a:t>contains a copy of the entire database. Replication has several advantages. It improves the data availability and response time. It reduces the </a:t>
            </a:r>
          </a:p>
          <a:p>
            <a:r>
              <a:rPr lang="en-US" sz="1200" kern="1200" dirty="0" smtClean="0">
                <a:solidFill>
                  <a:schemeClr val="tx1"/>
                </a:solidFill>
                <a:latin typeface="+mn-lt"/>
                <a:ea typeface="+mn-ea"/>
                <a:cs typeface="+mn-cs"/>
              </a:rPr>
              <a:t>cost of accessing and transferring data. Transactions can be executed parallel using replicas of relation or fragment. However, data replication increases the cost of updates since all replicas have to be updated to ensure they are all identical. Therefore, replication increases the complexity of the concurrency control. </a:t>
            </a:r>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Data allocation involves the processing of determining the location of the fragments based on the information of the database, the types of transactions to be applied to the database, the communication network, the storage capability of each site, and the design goal of cost, response time and data availability. </a:t>
            </a:r>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200" kern="1200" dirty="0" smtClean="0">
                <a:solidFill>
                  <a:schemeClr val="tx1"/>
                </a:solidFill>
                <a:latin typeface="+mn-lt"/>
                <a:ea typeface="+mn-ea"/>
                <a:cs typeface="+mn-cs"/>
              </a:rPr>
              <a:t>Top-down design process is mostly used in designing system from scratch. Figure illustrates the process of top-down design. The process starts from a requirement analysis phase including analyzing of the company situation, defining problems and constraints, defining objectives, and designing scope and boundaries. The next two activities are conceptual design and view design. Focus on the data requirements, the conceptual design deals with entity relationship modeling and normalization [5]. It creates the abstract data structure to represent the real world items. The view design defines the user interfaces. The conceptual schema is a virtual view of all databases taken together in a distributed database environment. It should cover the entity and relationship requirement for all user views. Furthermore, the conceptual model should support existing applications as well as future applications. The definition of the global conceptual schema (GCS) comes from the conceptual design. The next step is distribution design [2]. The global conceptual schema and the access information collected from the view design activity are inputs of this step. By fragmenting and distributing entities over the system, this step designs the local conceptual schemas. Therefore, this step can be further divided into two steps: fragmentation and allocation. Distribution design also includes the selection of DBMS software in each site. The mapping of the local conceptual schemas to the physical storage devices is accomplished through the physical design activity. Throughout the design and development of the distributed database system, constant monitoring and periodic adjustment and tuning are also critical activities in order to achieve successful database implementation and suitable user interfaces. </a:t>
            </a:r>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dirty="0" smtClean="0">
                <a:latin typeface="Arial"/>
              </a:rPr>
              <a:t>Data fragmentation allows us to fragment relations </a:t>
            </a:r>
          </a:p>
          <a:p>
            <a:pPr algn="just"/>
            <a:r>
              <a:rPr lang="en-US" dirty="0" smtClean="0">
                <a:latin typeface="Arial"/>
              </a:rPr>
              <a:t>to appropriate units of distribution since usually </a:t>
            </a:r>
          </a:p>
          <a:p>
            <a:pPr algn="just"/>
            <a:r>
              <a:rPr lang="en-US" dirty="0" smtClean="0">
                <a:latin typeface="Arial"/>
              </a:rPr>
              <a:t>applications are only deal with a subset of a </a:t>
            </a:r>
            <a:r>
              <a:rPr lang="en-US" dirty="0" err="1" smtClean="0">
                <a:latin typeface="Arial"/>
              </a:rPr>
              <a:t>relat</a:t>
            </a:r>
            <a:endParaRPr lang="en-US" dirty="0" smtClean="0">
              <a:latin typeface="Arial"/>
            </a:endParaRPr>
          </a:p>
          <a:p>
            <a:pPr algn="just"/>
            <a:r>
              <a:rPr lang="en-US" dirty="0" smtClean="0">
                <a:latin typeface="Arial"/>
              </a:rPr>
              <a:t>ion. Each fragment can be stored at any site across</a:t>
            </a:r>
          </a:p>
          <a:p>
            <a:pPr algn="just"/>
            <a:r>
              <a:rPr lang="en-US" dirty="0" smtClean="0">
                <a:latin typeface="Arial"/>
              </a:rPr>
              <a:t>the network. The decomposition of a relation enable</a:t>
            </a:r>
          </a:p>
          <a:p>
            <a:pPr algn="just"/>
            <a:r>
              <a:rPr lang="en-US" dirty="0" smtClean="0">
                <a:latin typeface="Arial"/>
              </a:rPr>
              <a:t>s the concurrent execution of several transactions.</a:t>
            </a:r>
          </a:p>
          <a:p>
            <a:pPr algn="just"/>
            <a:r>
              <a:rPr lang="en-US" dirty="0" smtClean="0">
                <a:latin typeface="Arial"/>
              </a:rPr>
              <a:t>Data fragmentation information is stored in the </a:t>
            </a:r>
            <a:r>
              <a:rPr lang="en-US" dirty="0" err="1" smtClean="0">
                <a:latin typeface="Arial"/>
              </a:rPr>
              <a:t>dis</a:t>
            </a:r>
            <a:endParaRPr lang="en-US" dirty="0" smtClean="0">
              <a:latin typeface="Arial"/>
            </a:endParaRPr>
          </a:p>
          <a:p>
            <a:pPr algn="just"/>
            <a:r>
              <a:rPr lang="en-US" dirty="0" err="1" smtClean="0">
                <a:latin typeface="Arial"/>
              </a:rPr>
              <a:t>tributed</a:t>
            </a:r>
            <a:r>
              <a:rPr lang="en-US" dirty="0" smtClean="0">
                <a:latin typeface="Arial"/>
              </a:rPr>
              <a:t> data catalog for accessing by the </a:t>
            </a:r>
          </a:p>
          <a:p>
            <a:pPr algn="just"/>
            <a:r>
              <a:rPr lang="en-US" dirty="0" smtClean="0">
                <a:latin typeface="Arial"/>
              </a:rPr>
              <a:t>transaction processor to process user requests. The</a:t>
            </a:r>
          </a:p>
          <a:p>
            <a:pPr algn="just"/>
            <a:r>
              <a:rPr lang="en-US" dirty="0" smtClean="0">
                <a:latin typeface="Arial"/>
              </a:rPr>
              <a:t>re are three types of fragmentation strategy: </a:t>
            </a:r>
          </a:p>
          <a:p>
            <a:pPr algn="just"/>
            <a:r>
              <a:rPr lang="en-US" dirty="0" smtClean="0">
                <a:latin typeface="Arial"/>
              </a:rPr>
              <a:t>Horizontal, Vertical, and Mixed fragmentation. </a:t>
            </a:r>
          </a:p>
          <a:p>
            <a:pPr algn="just"/>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1575" y="-44450"/>
            <a:ext cx="4514850" cy="3386138"/>
          </a:xfrm>
          <a:ln cap="flat"/>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Horizontal fragmentation divides a table into </a:t>
            </a:r>
            <a:r>
              <a:rPr lang="en-US" sz="1200" kern="1200" dirty="0" err="1" smtClean="0">
                <a:solidFill>
                  <a:schemeClr val="tx1"/>
                </a:solidFill>
                <a:latin typeface="+mn-lt"/>
                <a:ea typeface="+mn-ea"/>
                <a:cs typeface="+mn-cs"/>
              </a:rPr>
              <a:t>subse</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ts</a:t>
            </a:r>
            <a:r>
              <a:rPr lang="en-US" sz="1200" kern="1200" dirty="0" smtClean="0">
                <a:solidFill>
                  <a:schemeClr val="tx1"/>
                </a:solidFill>
                <a:latin typeface="+mn-lt"/>
                <a:ea typeface="+mn-ea"/>
                <a:cs typeface="+mn-cs"/>
              </a:rPr>
              <a:t> of </a:t>
            </a:r>
            <a:r>
              <a:rPr lang="en-US" sz="1200" kern="1200" dirty="0" err="1" smtClean="0">
                <a:solidFill>
                  <a:schemeClr val="tx1"/>
                </a:solidFill>
                <a:latin typeface="+mn-lt"/>
                <a:ea typeface="+mn-ea"/>
                <a:cs typeface="+mn-cs"/>
              </a:rPr>
              <a:t>tuples</a:t>
            </a:r>
            <a:r>
              <a:rPr lang="en-US" sz="1200" kern="1200" dirty="0" smtClean="0">
                <a:solidFill>
                  <a:schemeClr val="tx1"/>
                </a:solidFill>
                <a:latin typeface="+mn-lt"/>
                <a:ea typeface="+mn-ea"/>
                <a:cs typeface="+mn-cs"/>
              </a:rPr>
              <a:t> (rows) based on the database </a:t>
            </a:r>
          </a:p>
          <a:p>
            <a:r>
              <a:rPr lang="en-US" sz="1200" kern="1200" dirty="0" smtClean="0">
                <a:solidFill>
                  <a:schemeClr val="tx1"/>
                </a:solidFill>
                <a:latin typeface="+mn-lt"/>
                <a:ea typeface="+mn-ea"/>
                <a:cs typeface="+mn-cs"/>
              </a:rPr>
              <a:t>information and application information. Each </a:t>
            </a:r>
            <a:r>
              <a:rPr lang="en-US" sz="1200" kern="1200" dirty="0" err="1" smtClean="0">
                <a:solidFill>
                  <a:schemeClr val="tx1"/>
                </a:solidFill>
                <a:latin typeface="+mn-lt"/>
                <a:ea typeface="+mn-ea"/>
                <a:cs typeface="+mn-cs"/>
              </a:rPr>
              <a:t>fragm</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ent</a:t>
            </a:r>
            <a:r>
              <a:rPr lang="en-US" sz="1200" kern="1200" dirty="0" smtClean="0">
                <a:solidFill>
                  <a:schemeClr val="tx1"/>
                </a:solidFill>
                <a:latin typeface="+mn-lt"/>
                <a:ea typeface="+mn-ea"/>
                <a:cs typeface="+mn-cs"/>
              </a:rPr>
              <a:t> consists of unique rows and is stored at a </a:t>
            </a:r>
          </a:p>
          <a:p>
            <a:r>
              <a:rPr lang="en-US" sz="1200" kern="1200" dirty="0" smtClean="0">
                <a:solidFill>
                  <a:schemeClr val="tx1"/>
                </a:solidFill>
                <a:latin typeface="+mn-lt"/>
                <a:ea typeface="+mn-ea"/>
                <a:cs typeface="+mn-cs"/>
              </a:rPr>
              <a:t>different site. The advantage of horizontal </a:t>
            </a:r>
            <a:r>
              <a:rPr lang="en-US" sz="1200" kern="1200" dirty="0" err="1" smtClean="0">
                <a:solidFill>
                  <a:schemeClr val="tx1"/>
                </a:solidFill>
                <a:latin typeface="+mn-lt"/>
                <a:ea typeface="+mn-ea"/>
                <a:cs typeface="+mn-cs"/>
              </a:rPr>
              <a:t>fragmen</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tation</a:t>
            </a:r>
            <a:r>
              <a:rPr lang="en-US" sz="1200" kern="1200" dirty="0" smtClean="0">
                <a:solidFill>
                  <a:schemeClr val="tx1"/>
                </a:solidFill>
                <a:latin typeface="+mn-lt"/>
                <a:ea typeface="+mn-ea"/>
                <a:cs typeface="+mn-cs"/>
              </a:rPr>
              <a:t> is that it allows data locality by storing t</a:t>
            </a:r>
          </a:p>
          <a:p>
            <a:r>
              <a:rPr lang="en-US" sz="1200" kern="1200" dirty="0" smtClean="0">
                <a:solidFill>
                  <a:schemeClr val="tx1"/>
                </a:solidFill>
                <a:latin typeface="+mn-lt"/>
                <a:ea typeface="+mn-ea"/>
                <a:cs typeface="+mn-cs"/>
              </a:rPr>
              <a:t>he </a:t>
            </a:r>
          </a:p>
          <a:p>
            <a:r>
              <a:rPr lang="en-US" sz="1200" kern="1200" dirty="0" smtClean="0">
                <a:solidFill>
                  <a:schemeClr val="tx1"/>
                </a:solidFill>
                <a:latin typeface="+mn-lt"/>
                <a:ea typeface="+mn-ea"/>
                <a:cs typeface="+mn-cs"/>
              </a:rPr>
              <a:t>fragments in the sites where they are most frequent</a:t>
            </a:r>
          </a:p>
          <a:p>
            <a:r>
              <a:rPr lang="en-US" sz="1200" kern="1200" dirty="0" err="1" smtClean="0">
                <a:solidFill>
                  <a:schemeClr val="tx1"/>
                </a:solidFill>
                <a:latin typeface="+mn-lt"/>
                <a:ea typeface="+mn-ea"/>
                <a:cs typeface="+mn-cs"/>
              </a:rPr>
              <a:t>ly</a:t>
            </a:r>
            <a:r>
              <a:rPr lang="en-US" sz="1200" kern="1200" dirty="0" smtClean="0">
                <a:solidFill>
                  <a:schemeClr val="tx1"/>
                </a:solidFill>
                <a:latin typeface="+mn-lt"/>
                <a:ea typeface="+mn-ea"/>
                <a:cs typeface="+mn-cs"/>
              </a:rPr>
              <a:t> accessed. Parallel processing is allowed on </a:t>
            </a:r>
          </a:p>
          <a:p>
            <a:r>
              <a:rPr lang="en-US" sz="1200" kern="1200" dirty="0" smtClean="0">
                <a:solidFill>
                  <a:schemeClr val="tx1"/>
                </a:solidFill>
                <a:latin typeface="+mn-lt"/>
                <a:ea typeface="+mn-ea"/>
                <a:cs typeface="+mn-cs"/>
              </a:rPr>
              <a:t>fragments of a relation. An example of horizontal f</a:t>
            </a:r>
          </a:p>
          <a:p>
            <a:r>
              <a:rPr lang="en-US" sz="1200" kern="1200" dirty="0" err="1" smtClean="0">
                <a:solidFill>
                  <a:schemeClr val="tx1"/>
                </a:solidFill>
                <a:latin typeface="+mn-lt"/>
                <a:ea typeface="+mn-ea"/>
                <a:cs typeface="+mn-cs"/>
              </a:rPr>
              <a:t>ragmentation</a:t>
            </a:r>
            <a:r>
              <a:rPr lang="en-US" sz="1200" kern="1200" dirty="0" smtClean="0">
                <a:solidFill>
                  <a:schemeClr val="tx1"/>
                </a:solidFill>
                <a:latin typeface="+mn-lt"/>
                <a:ea typeface="+mn-ea"/>
                <a:cs typeface="+mn-cs"/>
              </a:rPr>
              <a:t> can be that a bank fragments its </a:t>
            </a:r>
          </a:p>
          <a:p>
            <a:r>
              <a:rPr lang="en-US" sz="1200" kern="1200" dirty="0" smtClean="0">
                <a:solidFill>
                  <a:schemeClr val="tx1"/>
                </a:solidFill>
                <a:latin typeface="+mn-lt"/>
                <a:ea typeface="+mn-ea"/>
                <a:cs typeface="+mn-cs"/>
              </a:rPr>
              <a:t>customer table by location. </a:t>
            </a:r>
          </a:p>
          <a:p>
            <a:r>
              <a:rPr lang="en-US" sz="1200" kern="1200" dirty="0" smtClean="0">
                <a:solidFill>
                  <a:schemeClr val="tx1"/>
                </a:solidFill>
                <a:latin typeface="+mn-lt"/>
                <a:ea typeface="+mn-ea"/>
                <a:cs typeface="+mn-cs"/>
              </a:rPr>
              <a:t>Fragment. For example, a customer table can be </a:t>
            </a:r>
            <a:r>
              <a:rPr lang="en-US" sz="1200" kern="1200" dirty="0" err="1" smtClean="0">
                <a:solidFill>
                  <a:schemeClr val="tx1"/>
                </a:solidFill>
                <a:latin typeface="+mn-lt"/>
                <a:ea typeface="+mn-ea"/>
                <a:cs typeface="+mn-cs"/>
              </a:rPr>
              <a:t>divi</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ded</a:t>
            </a:r>
            <a:r>
              <a:rPr lang="en-US" sz="1200" kern="1200" dirty="0" smtClean="0">
                <a:solidFill>
                  <a:schemeClr val="tx1"/>
                </a:solidFill>
                <a:latin typeface="+mn-lt"/>
                <a:ea typeface="+mn-ea"/>
                <a:cs typeface="+mn-cs"/>
              </a:rPr>
              <a:t> into two fragments with one has customer </a:t>
            </a:r>
          </a:p>
          <a:p>
            <a:r>
              <a:rPr lang="en-US" sz="1200" kern="1200" dirty="0" smtClean="0">
                <a:solidFill>
                  <a:schemeClr val="tx1"/>
                </a:solidFill>
                <a:latin typeface="+mn-lt"/>
                <a:ea typeface="+mn-ea"/>
                <a:cs typeface="+mn-cs"/>
              </a:rPr>
              <a:t>ID, name, address and another has customer ID and o</a:t>
            </a:r>
          </a:p>
          <a:p>
            <a:r>
              <a:rPr lang="en-US" sz="1200" kern="1200" dirty="0" err="1" smtClean="0">
                <a:solidFill>
                  <a:schemeClr val="tx1"/>
                </a:solidFill>
                <a:latin typeface="+mn-lt"/>
                <a:ea typeface="+mn-ea"/>
                <a:cs typeface="+mn-cs"/>
              </a:rPr>
              <a:t>ther</a:t>
            </a:r>
            <a:r>
              <a:rPr lang="en-US" sz="1200" kern="1200" dirty="0" smtClean="0">
                <a:solidFill>
                  <a:schemeClr val="tx1"/>
                </a:solidFill>
                <a:latin typeface="+mn-lt"/>
                <a:ea typeface="+mn-ea"/>
                <a:cs typeface="+mn-cs"/>
              </a:rPr>
              <a:t> financial information. </a:t>
            </a:r>
          </a:p>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Vertical fragmentation can be achieved using two </a:t>
            </a:r>
            <a:r>
              <a:rPr lang="en-US" sz="1200" kern="1200" dirty="0" err="1" smtClean="0">
                <a:solidFill>
                  <a:schemeClr val="tx1"/>
                </a:solidFill>
                <a:latin typeface="+mn-lt"/>
                <a:ea typeface="+mn-ea"/>
                <a:cs typeface="+mn-cs"/>
              </a:rPr>
              <a:t>st</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rategies</a:t>
            </a:r>
            <a:r>
              <a:rPr lang="en-US" sz="1200" kern="1200" dirty="0" smtClean="0">
                <a:solidFill>
                  <a:schemeClr val="tx1"/>
                </a:solidFill>
                <a:latin typeface="+mn-lt"/>
                <a:ea typeface="+mn-ea"/>
                <a:cs typeface="+mn-cs"/>
              </a:rPr>
              <a:t>: grouping and splitting. The former </a:t>
            </a:r>
          </a:p>
          <a:p>
            <a:r>
              <a:rPr lang="en-US" sz="1200" kern="1200" dirty="0" smtClean="0">
                <a:solidFill>
                  <a:schemeClr val="tx1"/>
                </a:solidFill>
                <a:latin typeface="+mn-lt"/>
                <a:ea typeface="+mn-ea"/>
                <a:cs typeface="+mn-cs"/>
              </a:rPr>
              <a:t>creates one fragment for each attribute and groups </a:t>
            </a:r>
          </a:p>
          <a:p>
            <a:r>
              <a:rPr lang="en-US" sz="1200" kern="1200" dirty="0" smtClean="0">
                <a:solidFill>
                  <a:schemeClr val="tx1"/>
                </a:solidFill>
                <a:latin typeface="+mn-lt"/>
                <a:ea typeface="+mn-ea"/>
                <a:cs typeface="+mn-cs"/>
              </a:rPr>
              <a:t>them to construct fragments. While the latter uses </a:t>
            </a:r>
          </a:p>
          <a:p>
            <a:r>
              <a:rPr lang="en-US" sz="1200" kern="1200" dirty="0" smtClean="0">
                <a:solidFill>
                  <a:schemeClr val="tx1"/>
                </a:solidFill>
                <a:latin typeface="+mn-lt"/>
                <a:ea typeface="+mn-ea"/>
                <a:cs typeface="+mn-cs"/>
              </a:rPr>
              <a:t>a </a:t>
            </a:r>
          </a:p>
          <a:p>
            <a:r>
              <a:rPr lang="en-US" sz="1200" kern="1200" dirty="0" smtClean="0">
                <a:solidFill>
                  <a:schemeClr val="tx1"/>
                </a:solidFill>
                <a:latin typeface="+mn-lt"/>
                <a:ea typeface="+mn-ea"/>
                <a:cs typeface="+mn-cs"/>
              </a:rPr>
              <a:t>top-down approach which progressively splits global</a:t>
            </a:r>
          </a:p>
          <a:p>
            <a:r>
              <a:rPr lang="en-US" sz="1200" kern="1200" dirty="0" smtClean="0">
                <a:solidFill>
                  <a:schemeClr val="tx1"/>
                </a:solidFill>
                <a:latin typeface="+mn-lt"/>
                <a:ea typeface="+mn-ea"/>
                <a:cs typeface="+mn-cs"/>
              </a:rPr>
              <a:t>relationship into fragments. </a:t>
            </a:r>
          </a:p>
          <a:p>
            <a:r>
              <a:rPr lang="en-US" sz="1200" kern="1200" dirty="0" smtClean="0">
                <a:solidFill>
                  <a:schemeClr val="tx1"/>
                </a:solidFill>
                <a:latin typeface="+mn-lt"/>
                <a:ea typeface="+mn-ea"/>
                <a:cs typeface="+mn-cs"/>
              </a:rPr>
              <a:t>Vertical fragmentation is more complex than horizon</a:t>
            </a:r>
          </a:p>
          <a:p>
            <a:r>
              <a:rPr lang="en-US" sz="1200" kern="1200" dirty="0" err="1" smtClean="0">
                <a:solidFill>
                  <a:schemeClr val="tx1"/>
                </a:solidFill>
                <a:latin typeface="+mn-lt"/>
                <a:ea typeface="+mn-ea"/>
                <a:cs typeface="+mn-cs"/>
              </a:rPr>
              <a:t>tal</a:t>
            </a:r>
            <a:r>
              <a:rPr lang="en-US" sz="1200" kern="1200" dirty="0" smtClean="0">
                <a:solidFill>
                  <a:schemeClr val="tx1"/>
                </a:solidFill>
                <a:latin typeface="+mn-lt"/>
                <a:ea typeface="+mn-ea"/>
                <a:cs typeface="+mn-cs"/>
              </a:rPr>
              <a:t> fragmentation and has been used in both </a:t>
            </a:r>
          </a:p>
          <a:p>
            <a:r>
              <a:rPr lang="en-US" sz="1200" kern="1200" dirty="0" smtClean="0">
                <a:solidFill>
                  <a:schemeClr val="tx1"/>
                </a:solidFill>
                <a:latin typeface="+mn-lt"/>
                <a:ea typeface="+mn-ea"/>
                <a:cs typeface="+mn-cs"/>
              </a:rPr>
              <a:t>centralized and distributed environments. Vertical </a:t>
            </a:r>
          </a:p>
          <a:p>
            <a:r>
              <a:rPr lang="en-US" sz="1200" kern="1200" dirty="0" smtClean="0">
                <a:solidFill>
                  <a:schemeClr val="tx1"/>
                </a:solidFill>
                <a:latin typeface="+mn-lt"/>
                <a:ea typeface="+mn-ea"/>
                <a:cs typeface="+mn-cs"/>
              </a:rPr>
              <a:t>fragmentation is the equivalent of PROJECT </a:t>
            </a:r>
          </a:p>
          <a:p>
            <a:r>
              <a:rPr lang="en-US" sz="1200" kern="1200" dirty="0" smtClean="0">
                <a:solidFill>
                  <a:schemeClr val="tx1"/>
                </a:solidFill>
                <a:latin typeface="+mn-lt"/>
                <a:ea typeface="+mn-ea"/>
                <a:cs typeface="+mn-cs"/>
              </a:rPr>
              <a:t>statement. It divides a table into attribute (</a:t>
            </a:r>
            <a:r>
              <a:rPr lang="en-US" sz="1200" kern="1200" dirty="0" err="1" smtClean="0">
                <a:solidFill>
                  <a:schemeClr val="tx1"/>
                </a:solidFill>
                <a:latin typeface="+mn-lt"/>
                <a:ea typeface="+mn-ea"/>
                <a:cs typeface="+mn-cs"/>
              </a:rPr>
              <a:t>colum</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 subsets. Therefore it need define subsets of </a:t>
            </a:r>
          </a:p>
          <a:p>
            <a:r>
              <a:rPr lang="en-US" sz="1200" kern="1200" dirty="0" smtClean="0">
                <a:solidFill>
                  <a:schemeClr val="tx1"/>
                </a:solidFill>
                <a:latin typeface="+mn-lt"/>
                <a:ea typeface="+mn-ea"/>
                <a:cs typeface="+mn-cs"/>
              </a:rPr>
              <a:t>attributes that are commonly jointly accessed in or</a:t>
            </a:r>
          </a:p>
          <a:p>
            <a:r>
              <a:rPr lang="en-US" sz="1200" kern="1200" dirty="0" err="1" smtClean="0">
                <a:solidFill>
                  <a:schemeClr val="tx1"/>
                </a:solidFill>
                <a:latin typeface="+mn-lt"/>
                <a:ea typeface="+mn-ea"/>
                <a:cs typeface="+mn-cs"/>
              </a:rPr>
              <a:t>der</a:t>
            </a:r>
            <a:r>
              <a:rPr lang="en-US" sz="1200" kern="1200" dirty="0" smtClean="0">
                <a:solidFill>
                  <a:schemeClr val="tx1"/>
                </a:solidFill>
                <a:latin typeface="+mn-lt"/>
                <a:ea typeface="+mn-ea"/>
                <a:cs typeface="+mn-cs"/>
              </a:rPr>
              <a:t> to support efficient accessing and transferring</a:t>
            </a:r>
          </a:p>
          <a:p>
            <a:r>
              <a:rPr lang="en-US" sz="1200" kern="1200" dirty="0" smtClean="0">
                <a:solidFill>
                  <a:schemeClr val="tx1"/>
                </a:solidFill>
                <a:latin typeface="+mn-lt"/>
                <a:ea typeface="+mn-ea"/>
                <a:cs typeface="+mn-cs"/>
              </a:rPr>
              <a:t>data. Each fragment is located at a different site </a:t>
            </a:r>
          </a:p>
          <a:p>
            <a:r>
              <a:rPr lang="en-US" sz="1200" kern="1200" dirty="0" smtClean="0">
                <a:solidFill>
                  <a:schemeClr val="tx1"/>
                </a:solidFill>
                <a:latin typeface="+mn-lt"/>
                <a:ea typeface="+mn-ea"/>
                <a:cs typeface="+mn-cs"/>
              </a:rPr>
              <a:t>and unique attributes except that the key column ha</a:t>
            </a:r>
          </a:p>
          <a:p>
            <a:r>
              <a:rPr lang="en-US" sz="1200" kern="1200" dirty="0" smtClean="0">
                <a:solidFill>
                  <a:schemeClr val="tx1"/>
                </a:solidFill>
                <a:latin typeface="+mn-lt"/>
                <a:ea typeface="+mn-ea"/>
                <a:cs typeface="+mn-cs"/>
              </a:rPr>
              <a:t>s </a:t>
            </a:r>
          </a:p>
          <a:p>
            <a:r>
              <a:rPr lang="en-US" sz="1200" kern="1200" dirty="0" smtClean="0">
                <a:solidFill>
                  <a:schemeClr val="tx1"/>
                </a:solidFill>
                <a:latin typeface="+mn-lt"/>
                <a:ea typeface="+mn-ea"/>
                <a:cs typeface="+mn-cs"/>
              </a:rPr>
              <a:t>to be in every mixed fragmentation is the </a:t>
            </a:r>
            <a:r>
              <a:rPr lang="en-US" sz="1200" kern="1200" dirty="0" err="1" smtClean="0">
                <a:solidFill>
                  <a:schemeClr val="tx1"/>
                </a:solidFill>
                <a:latin typeface="+mn-lt"/>
                <a:ea typeface="+mn-ea"/>
                <a:cs typeface="+mn-cs"/>
              </a:rPr>
              <a:t>combinati</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on of horizontal and vertical strategies. A table </a:t>
            </a:r>
          </a:p>
          <a:p>
            <a:r>
              <a:rPr lang="en-US" sz="1200" kern="1200" dirty="0" smtClean="0">
                <a:solidFill>
                  <a:schemeClr val="tx1"/>
                </a:solidFill>
                <a:latin typeface="+mn-lt"/>
                <a:ea typeface="+mn-ea"/>
                <a:cs typeface="+mn-cs"/>
              </a:rPr>
              <a:t>can be divided into subsets of rows, each having a </a:t>
            </a:r>
          </a:p>
          <a:p>
            <a:r>
              <a:rPr lang="en-US" sz="1200" kern="1200" dirty="0" smtClean="0">
                <a:solidFill>
                  <a:schemeClr val="tx1"/>
                </a:solidFill>
                <a:latin typeface="+mn-lt"/>
                <a:ea typeface="+mn-ea"/>
                <a:cs typeface="+mn-cs"/>
              </a:rPr>
              <a:t>subset of columns. Using the same example, a bank </a:t>
            </a:r>
          </a:p>
          <a:p>
            <a:r>
              <a:rPr lang="en-US" sz="1200" kern="1200" dirty="0" smtClean="0">
                <a:solidFill>
                  <a:schemeClr val="tx1"/>
                </a:solidFill>
                <a:latin typeface="+mn-lt"/>
                <a:ea typeface="+mn-ea"/>
                <a:cs typeface="+mn-cs"/>
              </a:rPr>
              <a:t>can partition its customer table by location and </a:t>
            </a:r>
            <a:r>
              <a:rPr lang="en-US" sz="1200" kern="1200" dirty="0" err="1" smtClean="0">
                <a:solidFill>
                  <a:schemeClr val="tx1"/>
                </a:solidFill>
                <a:latin typeface="+mn-lt"/>
                <a:ea typeface="+mn-ea"/>
                <a:cs typeface="+mn-cs"/>
              </a:rPr>
              <a:t>gr</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ouped</a:t>
            </a:r>
            <a:r>
              <a:rPr lang="en-US" sz="1200" kern="1200" dirty="0" smtClean="0">
                <a:solidFill>
                  <a:schemeClr val="tx1"/>
                </a:solidFill>
                <a:latin typeface="+mn-lt"/>
                <a:ea typeface="+mn-ea"/>
                <a:cs typeface="+mn-cs"/>
              </a:rPr>
              <a:t> by certain attributes. </a:t>
            </a:r>
          </a:p>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8C710359-6466-441B-94C2-54FA7F74C07C}" type="datetimeFigureOut">
              <a:rPr lang="fr-FR"/>
              <a:pPr>
                <a:defRPr/>
              </a:pPr>
              <a:t>22/01/2015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0DDB3CC-B8CA-4554-94E9-3D30BDC7B79E}" type="slidenum">
              <a:rPr lang="fr-FR"/>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A88E00DB-BAB3-46ED-95C6-FC482E99DCB6}" type="datetimeFigureOut">
              <a:rPr lang="fr-FR"/>
              <a:pPr>
                <a:defRPr/>
              </a:pPr>
              <a:t>22/01/2015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6448A07-3BB4-4EE9-865E-88F95D26F004}" type="slidenum">
              <a:rPr lang="fr-FR"/>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A9AF9A01-A37A-4C87-BDA1-292B68C7A8FD}" type="datetimeFigureOut">
              <a:rPr lang="fr-FR"/>
              <a:pPr>
                <a:defRPr/>
              </a:pPr>
              <a:t>22/01/2015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4A929BAF-4716-44FA-B17F-4A81307B21CC}" type="slidenum">
              <a:rPr lang="fr-FR"/>
              <a:pPr>
                <a:defRPr/>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D104E43E-3550-4697-AAF1-5C08D9B41089}" type="datetimeFigureOut">
              <a:rPr lang="fr-FR"/>
              <a:pPr>
                <a:defRPr/>
              </a:pPr>
              <a:t>22/01/2015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963386B8-6907-4855-B369-75D379A906AD}" type="slidenum">
              <a:rPr lang="fr-FR"/>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4EBD06F1-A9A8-4A2A-9008-94D74C65C69A}" type="datetimeFigureOut">
              <a:rPr lang="fr-FR"/>
              <a:pPr>
                <a:defRPr/>
              </a:pPr>
              <a:t>22/01/2015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D1A4545-3BE5-4661-BD1E-394832CF489A}" type="slidenum">
              <a:rPr lang="fr-FR"/>
              <a:pPr>
                <a:defRPr/>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B4FB9830-D862-4301-A662-D253AA597935}" type="datetimeFigureOut">
              <a:rPr lang="fr-FR"/>
              <a:pPr>
                <a:defRPr/>
              </a:pPr>
              <a:t>22/01/2015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B224E1BD-0EF6-443C-954F-624BDB909F51}" type="slidenum">
              <a:rPr lang="fr-FR"/>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8996B1A7-0DB6-401B-AECC-A766C076C599}" type="datetimeFigureOut">
              <a:rPr lang="fr-FR"/>
              <a:pPr>
                <a:defRPr/>
              </a:pPr>
              <a:t>22/01/2015</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2EF8A4FD-B37B-4C1C-AE0D-AEF76BEFBB13}" type="slidenum">
              <a:rPr lang="fr-FR"/>
              <a:pPr>
                <a:defRPr/>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BAD3D5B-FB4F-4A47-8A61-5FE1A87D7FF6}" type="datetimeFigureOut">
              <a:rPr lang="fr-FR"/>
              <a:pPr>
                <a:defRPr/>
              </a:pPr>
              <a:t>22/01/2015</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1652269A-26EE-4B36-B99A-70207D6F38D7}" type="slidenum">
              <a:rPr lang="fr-FR"/>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841F9BFF-52A1-4B10-AAE7-DEC64F95EDE0}" type="datetimeFigureOut">
              <a:rPr lang="fr-FR"/>
              <a:pPr>
                <a:defRPr/>
              </a:pPr>
              <a:t>22/01/2015</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D6396942-A989-4358-B611-D84AFEDEB0E2}" type="slidenum">
              <a:rPr lang="fr-FR"/>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26867F0B-9BB4-47B0-9F54-0FB055CF9CF4}" type="datetimeFigureOut">
              <a:rPr lang="fr-FR"/>
              <a:pPr>
                <a:defRPr/>
              </a:pPr>
              <a:t>22/01/2015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96252E7-EB24-4D58-9D9B-DF16D8C985DA}" type="slidenum">
              <a:rPr lang="fr-FR"/>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FA199678-EB23-4C4A-8652-A9C0E8C90DEB}" type="datetimeFigureOut">
              <a:rPr lang="fr-FR"/>
              <a:pPr>
                <a:defRPr/>
              </a:pPr>
              <a:t>22/01/2015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092C02E-54C6-4590-AD65-DA8265A75F96}" type="slidenum">
              <a:rPr lang="fr-FR"/>
              <a:pPr>
                <a:defRPr/>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3D451A3-6F9D-41B0-B109-C0C1ED53E4BD}" type="datetimeFigureOut">
              <a:rPr lang="fr-FR"/>
              <a:pPr>
                <a:defRPr/>
              </a:pPr>
              <a:t>22/01/2015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B7616DD-1809-4422-AA54-09F99684BE0C}"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0.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jpeg"/><Relationship Id="rId7" Type="http://schemas.openxmlformats.org/officeDocument/2006/relationships/diagramColors" Target="../diagrams/colors10.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11.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jpeg"/><Relationship Id="rId7" Type="http://schemas.openxmlformats.org/officeDocument/2006/relationships/diagramColors" Target="../diagrams/colors1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12.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jpeg"/><Relationship Id="rId7" Type="http://schemas.openxmlformats.org/officeDocument/2006/relationships/diagramColors" Target="../diagrams/colors1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13.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jpeg"/><Relationship Id="rId7" Type="http://schemas.openxmlformats.org/officeDocument/2006/relationships/diagramColors" Target="../diagrams/colors1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jpeg"/><Relationship Id="rId7" Type="http://schemas.openxmlformats.org/officeDocument/2006/relationships/diagramColors" Target="../diagrams/colors14.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jpeg"/><Relationship Id="rId7" Type="http://schemas.openxmlformats.org/officeDocument/2006/relationships/diagramColors" Target="../diagrams/colors15.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16.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image" Target="../media/image1.jpeg"/><Relationship Id="rId7" Type="http://schemas.openxmlformats.org/officeDocument/2006/relationships/diagramColors" Target="../diagrams/colors1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s>
</file>

<file path=ppt/slides/_rels/slide17.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image" Target="../media/image1.jpeg"/><Relationship Id="rId7" Type="http://schemas.openxmlformats.org/officeDocument/2006/relationships/diagramColors" Target="../diagrams/colors17.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7.xml"/></Relationships>
</file>

<file path=ppt/slides/_rels/slide18.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1.jpeg"/><Relationship Id="rId7" Type="http://schemas.openxmlformats.org/officeDocument/2006/relationships/diagramColors" Target="../diagrams/colors18.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19.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jpeg"/><Relationship Id="rId7" Type="http://schemas.openxmlformats.org/officeDocument/2006/relationships/diagramColors" Target="../diagrams/colors19.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s>
</file>

<file path=ppt/slides/_rels/slide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0.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1.jpeg"/><Relationship Id="rId7" Type="http://schemas.openxmlformats.org/officeDocument/2006/relationships/diagramColors" Target="../diagrams/colors20.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s>
</file>

<file path=ppt/slides/_rels/slide21.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1.jpeg"/><Relationship Id="rId7" Type="http://schemas.openxmlformats.org/officeDocument/2006/relationships/diagramColors" Target="../diagrams/colors2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22.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1.jpeg"/><Relationship Id="rId7" Type="http://schemas.openxmlformats.org/officeDocument/2006/relationships/diagramColors" Target="../diagrams/colors22.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23.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1.jpeg"/><Relationship Id="rId7" Type="http://schemas.openxmlformats.org/officeDocument/2006/relationships/diagramColors" Target="../diagrams/colors2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s>
</file>

<file path=ppt/slides/_rels/slide24.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1.jpeg"/><Relationship Id="rId7" Type="http://schemas.openxmlformats.org/officeDocument/2006/relationships/diagramColors" Target="../diagrams/colors24.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 Id="rId9" Type="http://schemas.openxmlformats.org/officeDocument/2006/relationships/image" Target="../media/image12.png"/></Relationships>
</file>

<file path=ppt/slides/_rels/slide25.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1.jpeg"/><Relationship Id="rId7" Type="http://schemas.openxmlformats.org/officeDocument/2006/relationships/diagramColors" Target="../diagrams/colors25.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s>
</file>

<file path=ppt/slides/_rels/slide26.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1.jpeg"/><Relationship Id="rId7" Type="http://schemas.openxmlformats.org/officeDocument/2006/relationships/diagramColors" Target="../diagrams/colors26.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jpeg"/><Relationship Id="rId7"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jpeg"/><Relationship Id="rId7" Type="http://schemas.openxmlformats.org/officeDocument/2006/relationships/diagramColors" Target="../diagrams/colors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openxmlformats.org/officeDocument/2006/relationships/image" Target="../media/image5.png"/><Relationship Id="rId5" Type="http://schemas.openxmlformats.org/officeDocument/2006/relationships/diagramLayout" Target="../diagrams/layout4.xml"/><Relationship Id="rId10" Type="http://schemas.openxmlformats.org/officeDocument/2006/relationships/image" Target="../media/image4.png"/><Relationship Id="rId4" Type="http://schemas.openxmlformats.org/officeDocument/2006/relationships/diagramData" Target="../diagrams/data4.xml"/><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jpeg"/><Relationship Id="rId7" Type="http://schemas.openxmlformats.org/officeDocument/2006/relationships/diagramColors" Target="../diagrams/colors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jpeg"/><Relationship Id="rId7" Type="http://schemas.openxmlformats.org/officeDocument/2006/relationships/diagramColors" Target="../diagrams/colors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6.xml"/><Relationship Id="rId11" Type="http://schemas.openxmlformats.org/officeDocument/2006/relationships/image" Target="../media/image8.png"/><Relationship Id="rId5" Type="http://schemas.openxmlformats.org/officeDocument/2006/relationships/diagramLayout" Target="../diagrams/layout6.xml"/><Relationship Id="rId10" Type="http://schemas.openxmlformats.org/officeDocument/2006/relationships/image" Target="../media/image7.png"/><Relationship Id="rId4" Type="http://schemas.openxmlformats.org/officeDocument/2006/relationships/diagramData" Target="../diagrams/data6.xml"/><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jpeg"/><Relationship Id="rId7" Type="http://schemas.openxmlformats.org/officeDocument/2006/relationships/diagramColors" Target="../diagrams/colors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jpeg"/><Relationship Id="rId7" Type="http://schemas.openxmlformats.org/officeDocument/2006/relationships/diagramColors" Target="../diagrams/colors8.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9.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jpeg"/><Relationship Id="rId7" Type="http://schemas.openxmlformats.org/officeDocument/2006/relationships/diagramColors" Target="../diagrams/colors9.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228600" y="381000"/>
          <a:ext cx="8915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381000" y="1905001"/>
            <a:ext cx="8458200" cy="3293209"/>
          </a:xfrm>
          <a:prstGeom prst="rect">
            <a:avLst/>
          </a:prstGeom>
        </p:spPr>
        <p:txBody>
          <a:bodyPr wrap="square">
            <a:spAutoFit/>
          </a:bodyPr>
          <a:lstStyle/>
          <a:p>
            <a:pPr algn="just">
              <a:buFont typeface="Arial" pitchFamily="34" charset="0"/>
              <a:buChar char="•"/>
            </a:pPr>
            <a:r>
              <a:rPr lang="en-US" sz="2000" dirty="0" smtClean="0"/>
              <a:t> </a:t>
            </a:r>
            <a:r>
              <a:rPr lang="en-US" sz="2400" dirty="0" smtClean="0"/>
              <a:t>The design of a distributed computer system involves making decisions on the placement of data and programs across the sites.</a:t>
            </a:r>
          </a:p>
          <a:p>
            <a:r>
              <a:rPr lang="en-US" sz="2400" dirty="0" smtClean="0"/>
              <a:t>In the case of distributed DBMSs, </a:t>
            </a:r>
          </a:p>
          <a:p>
            <a:r>
              <a:rPr lang="en-US" sz="2400" dirty="0" smtClean="0"/>
              <a:t>the distribution of applications involves two things: </a:t>
            </a:r>
          </a:p>
          <a:p>
            <a:r>
              <a:rPr lang="en-US" sz="2400" dirty="0" smtClean="0"/>
              <a:t>the distribution of the distributed DBMS software and </a:t>
            </a:r>
          </a:p>
          <a:p>
            <a:r>
              <a:rPr lang="en-US" sz="2400" dirty="0" smtClean="0"/>
              <a:t>the distribution of the application programs that run on it.</a:t>
            </a:r>
          </a:p>
          <a:p>
            <a:r>
              <a:rPr lang="en-US" sz="2000" dirty="0" smtClean="0"/>
              <a:t> </a:t>
            </a:r>
          </a:p>
          <a:p>
            <a:pPr algn="just">
              <a:buFont typeface="Arial" pitchFamily="34" charset="0"/>
              <a:buChar char="•"/>
            </a:pPr>
            <a:endParaRPr lang="en-US" sz="20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458200" cy="3046988"/>
          </a:xfrm>
          <a:prstGeom prst="rect">
            <a:avLst/>
          </a:prstGeom>
        </p:spPr>
        <p:txBody>
          <a:bodyPr wrap="square">
            <a:spAutoFit/>
          </a:bodyPr>
          <a:lstStyle/>
          <a:p>
            <a:r>
              <a:rPr lang="en-US" sz="2400" dirty="0" smtClean="0"/>
              <a:t>• </a:t>
            </a:r>
            <a:r>
              <a:rPr lang="en-US" sz="2400" b="1" dirty="0" smtClean="0"/>
              <a:t>Replication: Which </a:t>
            </a:r>
            <a:r>
              <a:rPr lang="en-US" sz="2400" b="1" dirty="0" err="1" smtClean="0"/>
              <a:t>fragements</a:t>
            </a:r>
            <a:r>
              <a:rPr lang="en-US" sz="2400" b="1" dirty="0" smtClean="0"/>
              <a:t> shall be stored as 	multiple copies?</a:t>
            </a:r>
          </a:p>
          <a:p>
            <a:endParaRPr lang="en-US" sz="2400" b="1" dirty="0" smtClean="0"/>
          </a:p>
          <a:p>
            <a:r>
              <a:rPr lang="en-US" sz="2400" b="1" dirty="0" smtClean="0"/>
              <a:t>– Complete Replication</a:t>
            </a:r>
          </a:p>
          <a:p>
            <a:r>
              <a:rPr lang="en-US" sz="2400" dirty="0" smtClean="0"/>
              <a:t>∗ Complete copy of the database is maintained in each site</a:t>
            </a:r>
          </a:p>
          <a:p>
            <a:endParaRPr lang="en-US" sz="2400" dirty="0" smtClean="0"/>
          </a:p>
          <a:p>
            <a:r>
              <a:rPr lang="en-US" sz="2400" b="1" dirty="0" smtClean="0"/>
              <a:t>– Selective Replication</a:t>
            </a:r>
          </a:p>
          <a:p>
            <a:r>
              <a:rPr lang="en-US" sz="2400" dirty="0" smtClean="0"/>
              <a:t>∗ Selected fragments are replicated in some sites</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915400" cy="3416320"/>
          </a:xfrm>
          <a:prstGeom prst="rect">
            <a:avLst/>
          </a:prstGeom>
        </p:spPr>
        <p:txBody>
          <a:bodyPr wrap="square">
            <a:spAutoFit/>
          </a:bodyPr>
          <a:lstStyle/>
          <a:p>
            <a:r>
              <a:rPr lang="en-US" sz="2400" dirty="0" smtClean="0"/>
              <a:t>• </a:t>
            </a:r>
            <a:r>
              <a:rPr lang="en-US" sz="2400" b="1" dirty="0" smtClean="0"/>
              <a:t>Allocation: On which sites to store the various fragments?</a:t>
            </a:r>
          </a:p>
          <a:p>
            <a:endParaRPr lang="en-US" sz="2400" b="1" dirty="0" smtClean="0"/>
          </a:p>
          <a:p>
            <a:r>
              <a:rPr lang="en-US" sz="2400" b="1" dirty="0" smtClean="0"/>
              <a:t>– Centralized</a:t>
            </a:r>
          </a:p>
          <a:p>
            <a:r>
              <a:rPr lang="en-US" sz="2400" dirty="0" smtClean="0"/>
              <a:t>∗ Consists of a single DB and DBMS stored at one site with users distributed across the network</a:t>
            </a:r>
          </a:p>
          <a:p>
            <a:endParaRPr lang="en-US" sz="2400" b="1" dirty="0" smtClean="0"/>
          </a:p>
          <a:p>
            <a:r>
              <a:rPr lang="en-US" sz="2400" b="1" dirty="0" smtClean="0"/>
              <a:t>– Partitioned</a:t>
            </a:r>
          </a:p>
          <a:p>
            <a:r>
              <a:rPr lang="en-US" sz="2400" dirty="0" smtClean="0"/>
              <a:t>∗ Database is partitioned into disjoint fragments, each fragment assigned to one site</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458200" cy="3046988"/>
          </a:xfrm>
          <a:prstGeom prst="rect">
            <a:avLst/>
          </a:prstGeom>
        </p:spPr>
        <p:txBody>
          <a:bodyPr wrap="square">
            <a:spAutoFit/>
          </a:bodyPr>
          <a:lstStyle/>
          <a:p>
            <a:r>
              <a:rPr lang="en-US" sz="2400" b="1" dirty="0" smtClean="0"/>
              <a:t>Top Down Approach</a:t>
            </a:r>
          </a:p>
          <a:p>
            <a:r>
              <a:rPr lang="en-US" sz="2400" b="1" dirty="0" smtClean="0"/>
              <a:t>   - </a:t>
            </a:r>
            <a:r>
              <a:rPr lang="en-US" sz="2400" dirty="0" smtClean="0"/>
              <a:t>Designing Systems from scratch</a:t>
            </a:r>
          </a:p>
          <a:p>
            <a:r>
              <a:rPr lang="en-US" sz="2400" dirty="0" smtClean="0"/>
              <a:t>   - Homogeneous System</a:t>
            </a:r>
          </a:p>
          <a:p>
            <a:endParaRPr lang="en-US" sz="2400" b="1" dirty="0" smtClean="0"/>
          </a:p>
          <a:p>
            <a:r>
              <a:rPr lang="en-US" sz="2400" b="1" dirty="0" smtClean="0"/>
              <a:t>Bottom Up Approach</a:t>
            </a:r>
          </a:p>
          <a:p>
            <a:r>
              <a:rPr lang="en-US" sz="2400" b="1" dirty="0" smtClean="0"/>
              <a:t>   - </a:t>
            </a:r>
            <a:r>
              <a:rPr lang="en-US" sz="2400" dirty="0" smtClean="0"/>
              <a:t>The databases already exist at a number of sites</a:t>
            </a:r>
          </a:p>
          <a:p>
            <a:r>
              <a:rPr lang="en-US" sz="2400" b="1" dirty="0" smtClean="0"/>
              <a:t>   - </a:t>
            </a:r>
            <a:r>
              <a:rPr lang="en-US" sz="2400" dirty="0" smtClean="0"/>
              <a:t>Heterogeneous System</a:t>
            </a:r>
            <a:endParaRPr lang="en-US" sz="2400" b="1" dirty="0" smtClean="0"/>
          </a:p>
          <a:p>
            <a:endParaRPr lang="en-US" sz="2400" b="1" dirty="0"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00361" y="1981200"/>
            <a:ext cx="3633440" cy="3970318"/>
          </a:xfrm>
          <a:prstGeom prst="rect">
            <a:avLst/>
          </a:prstGeom>
          <a:noFill/>
        </p:spPr>
        <p:txBody>
          <a:bodyPr wrap="square" rtlCol="0">
            <a:spAutoFit/>
          </a:bodyPr>
          <a:lstStyle/>
          <a:p>
            <a:pPr algn="just">
              <a:buFont typeface="Wingdings" pitchFamily="2" charset="2"/>
              <a:buChar char="Ø"/>
            </a:pPr>
            <a:r>
              <a:rPr lang="en-US" dirty="0" smtClean="0"/>
              <a:t>Begins with requirement analysis</a:t>
            </a:r>
          </a:p>
          <a:p>
            <a:pPr algn="just"/>
            <a:r>
              <a:rPr lang="en-US" dirty="0" smtClean="0"/>
              <a:t> and derives both the data and </a:t>
            </a:r>
          </a:p>
          <a:p>
            <a:pPr algn="just"/>
            <a:r>
              <a:rPr lang="en-US" dirty="0" smtClean="0"/>
              <a:t>processing needs of all </a:t>
            </a:r>
          </a:p>
          <a:p>
            <a:pPr algn="just"/>
            <a:r>
              <a:rPr lang="en-US" dirty="0" smtClean="0"/>
              <a:t>potential database users.</a:t>
            </a:r>
          </a:p>
          <a:p>
            <a:pPr algn="just">
              <a:buFont typeface="Wingdings" pitchFamily="2" charset="2"/>
              <a:buChar char="Ø"/>
            </a:pPr>
            <a:r>
              <a:rPr lang="en-US" dirty="0" smtClean="0"/>
              <a:t>Based on these requirements, global conceptual</a:t>
            </a:r>
          </a:p>
          <a:p>
            <a:pPr algn="just"/>
            <a:r>
              <a:rPr lang="en-US" dirty="0" smtClean="0"/>
              <a:t>schema will be designed.</a:t>
            </a:r>
          </a:p>
          <a:p>
            <a:pPr algn="just">
              <a:buFont typeface="Wingdings" pitchFamily="2" charset="2"/>
              <a:buChar char="Ø"/>
            </a:pPr>
            <a:r>
              <a:rPr lang="en-US" dirty="0" smtClean="0"/>
              <a:t>Next Data distribution will be designed which will</a:t>
            </a:r>
          </a:p>
          <a:p>
            <a:pPr algn="just"/>
            <a:r>
              <a:rPr lang="en-US" dirty="0" smtClean="0"/>
              <a:t>focus on fragmentation and allocation of </a:t>
            </a:r>
          </a:p>
          <a:p>
            <a:pPr algn="just"/>
            <a:r>
              <a:rPr lang="en-US" dirty="0" smtClean="0"/>
              <a:t>fragment on different nodes.</a:t>
            </a:r>
          </a:p>
          <a:p>
            <a:pPr algn="just"/>
            <a:endParaRPr lang="en-US" dirty="0"/>
          </a:p>
        </p:txBody>
      </p:sp>
      <p:pic>
        <p:nvPicPr>
          <p:cNvPr id="10" name="Picture 9"/>
          <p:cNvPicPr/>
          <p:nvPr/>
        </p:nvPicPr>
        <p:blipFill>
          <a:blip r:embed="rId9" cstate="print"/>
          <a:srcRect l="35417" t="18651" r="31410" b="14087"/>
          <a:stretch>
            <a:fillRect/>
          </a:stretch>
        </p:blipFill>
        <p:spPr bwMode="auto">
          <a:xfrm>
            <a:off x="4114800" y="1524000"/>
            <a:ext cx="5029200" cy="5334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Picture 7"/>
          <p:cNvPicPr/>
          <p:nvPr/>
        </p:nvPicPr>
        <p:blipFill>
          <a:blip r:embed="rId9" cstate="print"/>
          <a:srcRect l="22254" t="27920" r="36761" b="13390"/>
          <a:stretch>
            <a:fillRect/>
          </a:stretch>
        </p:blipFill>
        <p:spPr bwMode="auto">
          <a:xfrm>
            <a:off x="4876800" y="1828800"/>
            <a:ext cx="3962400" cy="4648200"/>
          </a:xfrm>
          <a:prstGeom prst="rect">
            <a:avLst/>
          </a:prstGeom>
          <a:noFill/>
          <a:ln w="9525">
            <a:noFill/>
            <a:miter lim="800000"/>
            <a:headEnd/>
            <a:tailEnd/>
          </a:ln>
        </p:spPr>
      </p:pic>
      <p:sp>
        <p:nvSpPr>
          <p:cNvPr id="7" name="Rectangle 6"/>
          <p:cNvSpPr/>
          <p:nvPr/>
        </p:nvSpPr>
        <p:spPr>
          <a:xfrm>
            <a:off x="228600" y="1905001"/>
            <a:ext cx="4572000" cy="1200329"/>
          </a:xfrm>
          <a:prstGeom prst="rect">
            <a:avLst/>
          </a:prstGeom>
        </p:spPr>
        <p:txBody>
          <a:bodyPr wrap="square">
            <a:spAutoFit/>
          </a:bodyPr>
          <a:lstStyle/>
          <a:p>
            <a:pPr>
              <a:buFont typeface="Wingdings" pitchFamily="2" charset="2"/>
              <a:buChar char="Ø"/>
            </a:pPr>
            <a:r>
              <a:rPr lang="en-US" dirty="0" smtClean="0"/>
              <a:t>Bottom-up approach is suitable when the objective of the design is to integrate existing database systems.</a:t>
            </a:r>
          </a:p>
          <a:p>
            <a:endParaRPr lang="en-US" dirty="0"/>
          </a:p>
        </p:txBody>
      </p:sp>
      <p:sp>
        <p:nvSpPr>
          <p:cNvPr id="9" name="Rectangle 8"/>
          <p:cNvSpPr/>
          <p:nvPr/>
        </p:nvSpPr>
        <p:spPr>
          <a:xfrm>
            <a:off x="304800" y="2819400"/>
            <a:ext cx="4191000" cy="1477328"/>
          </a:xfrm>
          <a:prstGeom prst="rect">
            <a:avLst/>
          </a:prstGeom>
        </p:spPr>
        <p:txBody>
          <a:bodyPr wrap="square">
            <a:spAutoFit/>
          </a:bodyPr>
          <a:lstStyle/>
          <a:p>
            <a:pPr>
              <a:buFont typeface="Wingdings" pitchFamily="2" charset="2"/>
              <a:buChar char="Ø"/>
            </a:pPr>
            <a:r>
              <a:rPr lang="en-US" dirty="0" smtClean="0"/>
              <a:t>The bottom-up design starts from the individual local conceptual schemas and the objective of the process is integrating local schemas into the global conceptual schema. </a:t>
            </a:r>
            <a:endParaRPr 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458200" cy="2308324"/>
          </a:xfrm>
          <a:prstGeom prst="rect">
            <a:avLst/>
          </a:prstGeom>
        </p:spPr>
        <p:txBody>
          <a:bodyPr wrap="square">
            <a:spAutoFit/>
          </a:bodyPr>
          <a:lstStyle/>
          <a:p>
            <a:r>
              <a:rPr lang="en-US" sz="2400" dirty="0" smtClean="0"/>
              <a:t>How to partition the database into fragments ?</a:t>
            </a:r>
          </a:p>
          <a:p>
            <a:endParaRPr/>
          </a:p>
          <a:p>
            <a:r>
              <a:rPr lang="en-US" sz="2400" dirty="0" smtClean="0"/>
              <a:t>How many copies of a fragment should be replicated? </a:t>
            </a:r>
          </a:p>
          <a:p>
            <a:endParaRPr/>
          </a:p>
          <a:p>
            <a:r>
              <a:rPr lang="en-US" sz="2400" dirty="0" smtClean="0"/>
              <a:t>How to allocate the fragments and replicas ?</a:t>
            </a:r>
          </a:p>
          <a:p>
            <a:endParaRPr lang="en-US" sz="2400" b="1" dirty="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304800" y="2743200"/>
            <a:ext cx="8458200" cy="2308324"/>
          </a:xfrm>
          <a:prstGeom prst="rect">
            <a:avLst/>
          </a:prstGeom>
        </p:spPr>
        <p:txBody>
          <a:bodyPr wrap="square">
            <a:spAutoFit/>
          </a:bodyPr>
          <a:lstStyle/>
          <a:p>
            <a:r>
              <a:rPr lang="en-US" sz="4800" dirty="0" smtClean="0"/>
              <a:t>• View management</a:t>
            </a:r>
          </a:p>
          <a:p>
            <a:r>
              <a:rPr lang="en-US" sz="4800" dirty="0" smtClean="0"/>
              <a:t>• Security control</a:t>
            </a:r>
          </a:p>
          <a:p>
            <a:r>
              <a:rPr lang="en-US" sz="4800" dirty="0" smtClean="0"/>
              <a:t>• Integrity control</a:t>
            </a:r>
            <a:endParaRPr lang="en-US" sz="4800" b="1" dirty="0" smtClean="0"/>
          </a:p>
        </p:txBody>
      </p:sp>
      <p:sp>
        <p:nvSpPr>
          <p:cNvPr id="8" name="Rectangle 7"/>
          <p:cNvSpPr/>
          <p:nvPr/>
        </p:nvSpPr>
        <p:spPr>
          <a:xfrm>
            <a:off x="304800" y="2133600"/>
            <a:ext cx="6686446" cy="523220"/>
          </a:xfrm>
          <a:prstGeom prst="rect">
            <a:avLst/>
          </a:prstGeom>
        </p:spPr>
        <p:txBody>
          <a:bodyPr wrap="none">
            <a:spAutoFit/>
          </a:bodyPr>
          <a:lstStyle/>
          <a:p>
            <a:r>
              <a:rPr lang="en-US" sz="2800" dirty="0" smtClean="0"/>
              <a:t>• Semantic data control typically includes</a:t>
            </a:r>
            <a:endParaRPr lang="en-US" sz="2800" dirty="0"/>
          </a:p>
        </p:txBody>
      </p:sp>
      <p:sp>
        <p:nvSpPr>
          <p:cNvPr id="9" name="Rectangle 8"/>
          <p:cNvSpPr/>
          <p:nvPr/>
        </p:nvSpPr>
        <p:spPr>
          <a:xfrm>
            <a:off x="228600" y="5181600"/>
            <a:ext cx="8458200" cy="1200329"/>
          </a:xfrm>
          <a:prstGeom prst="rect">
            <a:avLst/>
          </a:prstGeom>
        </p:spPr>
        <p:txBody>
          <a:bodyPr wrap="square">
            <a:spAutoFit/>
          </a:bodyPr>
          <a:lstStyle/>
          <a:p>
            <a:r>
              <a:rPr lang="en-US" sz="2400" dirty="0" smtClean="0"/>
              <a:t>• Informally, these functions must ensure that </a:t>
            </a:r>
            <a:r>
              <a:rPr lang="en-US" sz="2400" b="1" dirty="0" smtClean="0"/>
              <a:t>authorized users perform correct  </a:t>
            </a:r>
            <a:r>
              <a:rPr lang="en-US" sz="2400" dirty="0" smtClean="0"/>
              <a:t>operations on the database, contributing to the maintenance of database </a:t>
            </a:r>
            <a:r>
              <a:rPr lang="en-US" sz="2400" b="1" dirty="0" smtClean="0"/>
              <a:t>integrity.</a:t>
            </a:r>
            <a:endParaRPr lang="en-US" sz="24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0" y="1905000"/>
            <a:ext cx="8458200" cy="461665"/>
          </a:xfrm>
          <a:prstGeom prst="rect">
            <a:avLst/>
          </a:prstGeom>
        </p:spPr>
        <p:txBody>
          <a:bodyPr wrap="square">
            <a:spAutoFit/>
          </a:bodyPr>
          <a:lstStyle/>
          <a:p>
            <a:r>
              <a:rPr lang="en-US" sz="2400" dirty="0" smtClean="0"/>
              <a:t>• Views enable full logical data independence</a:t>
            </a:r>
            <a:endParaRPr lang="en-US" sz="2400" b="1" dirty="0" smtClean="0"/>
          </a:p>
        </p:txBody>
      </p:sp>
      <p:sp>
        <p:nvSpPr>
          <p:cNvPr id="8" name="Rectangle 7"/>
          <p:cNvSpPr/>
          <p:nvPr/>
        </p:nvSpPr>
        <p:spPr>
          <a:xfrm>
            <a:off x="0" y="2362200"/>
            <a:ext cx="9144000" cy="830997"/>
          </a:xfrm>
          <a:prstGeom prst="rect">
            <a:avLst/>
          </a:prstGeom>
        </p:spPr>
        <p:txBody>
          <a:bodyPr wrap="square">
            <a:spAutoFit/>
          </a:bodyPr>
          <a:lstStyle/>
          <a:p>
            <a:r>
              <a:rPr lang="en-US" sz="2400" dirty="0" smtClean="0"/>
              <a:t>• Views are virtual relations that are defined as the result of a query on base    relations</a:t>
            </a:r>
            <a:endParaRPr lang="en-US" sz="2400" dirty="0"/>
          </a:p>
        </p:txBody>
      </p:sp>
      <p:sp>
        <p:nvSpPr>
          <p:cNvPr id="10" name="Rectangle 9"/>
          <p:cNvSpPr/>
          <p:nvPr/>
        </p:nvSpPr>
        <p:spPr>
          <a:xfrm>
            <a:off x="0" y="3276600"/>
            <a:ext cx="8610600" cy="2677656"/>
          </a:xfrm>
          <a:prstGeom prst="rect">
            <a:avLst/>
          </a:prstGeom>
        </p:spPr>
        <p:txBody>
          <a:bodyPr wrap="square">
            <a:spAutoFit/>
          </a:bodyPr>
          <a:lstStyle/>
          <a:p>
            <a:r>
              <a:rPr lang="en-US" sz="2400" dirty="0" smtClean="0"/>
              <a:t>• </a:t>
            </a:r>
            <a:r>
              <a:rPr lang="en-US" sz="2400" b="1" dirty="0" smtClean="0"/>
              <a:t>Views are typically not materialized</a:t>
            </a:r>
          </a:p>
          <a:p>
            <a:r>
              <a:rPr lang="en-US" sz="2400" b="1" dirty="0" smtClean="0"/>
              <a:t> –    </a:t>
            </a:r>
            <a:r>
              <a:rPr lang="en-US" sz="2400" dirty="0" smtClean="0"/>
              <a:t>Can be considered a dynamic window that reflects all      	relevant updates to the database</a:t>
            </a:r>
          </a:p>
          <a:p>
            <a:r>
              <a:rPr lang="en-US" sz="2400" dirty="0" smtClean="0"/>
              <a:t>• </a:t>
            </a:r>
            <a:r>
              <a:rPr lang="en-US" sz="2400" b="1" dirty="0" smtClean="0"/>
              <a:t>Views are very useful for ensuring data security in a simple way</a:t>
            </a:r>
          </a:p>
          <a:p>
            <a:r>
              <a:rPr lang="en-US" sz="2400" b="1" dirty="0" smtClean="0"/>
              <a:t>– </a:t>
            </a:r>
            <a:r>
              <a:rPr lang="en-US" sz="2400" dirty="0" smtClean="0"/>
              <a:t>By selecting a subset of the database, views hide some data</a:t>
            </a:r>
          </a:p>
          <a:p>
            <a:r>
              <a:rPr lang="en-US" sz="2400" dirty="0" smtClean="0"/>
              <a:t>– Users cannot see the hidden data</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458200" cy="3785652"/>
          </a:xfrm>
          <a:prstGeom prst="rect">
            <a:avLst/>
          </a:prstGeom>
        </p:spPr>
        <p:txBody>
          <a:bodyPr wrap="square">
            <a:spAutoFit/>
          </a:bodyPr>
          <a:lstStyle/>
          <a:p>
            <a:r>
              <a:rPr lang="en-US" sz="2400" b="1" dirty="0" smtClean="0"/>
              <a:t>View Management in Centralized Databases</a:t>
            </a:r>
          </a:p>
          <a:p>
            <a:r>
              <a:rPr lang="en-US" sz="2400" dirty="0" smtClean="0"/>
              <a:t>• A view is a relation that is derived from a base relation via a query.</a:t>
            </a:r>
          </a:p>
          <a:p>
            <a:r>
              <a:rPr lang="en-US" sz="2400" dirty="0" smtClean="0"/>
              <a:t>• It can involve selection, projection, aggregate functions, etc.</a:t>
            </a:r>
          </a:p>
          <a:p>
            <a:r>
              <a:rPr lang="en-US" sz="2400" dirty="0" smtClean="0"/>
              <a:t>• </a:t>
            </a:r>
            <a:r>
              <a:rPr lang="en-US" sz="2400" b="1" dirty="0" smtClean="0"/>
              <a:t>Example: The view of system analysts derived from relation EMP</a:t>
            </a:r>
          </a:p>
          <a:p>
            <a:r>
              <a:rPr lang="en-US" sz="2400" b="1" dirty="0" smtClean="0"/>
              <a:t>CREATE VIEW SYSAN(ENO,ENAME) AS</a:t>
            </a:r>
          </a:p>
          <a:p>
            <a:r>
              <a:rPr lang="en-US" sz="2400" b="1" dirty="0" smtClean="0"/>
              <a:t>SELECT ENO,ENAME</a:t>
            </a:r>
          </a:p>
          <a:p>
            <a:r>
              <a:rPr lang="en-US" sz="2400" b="1" dirty="0" smtClean="0"/>
              <a:t>FROM EMP</a:t>
            </a:r>
          </a:p>
          <a:p>
            <a:r>
              <a:rPr lang="en-US" sz="2400" b="1" dirty="0" smtClean="0"/>
              <a:t>WHERE TITLE="Syst. Anal."</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64353"/>
            <a:ext cx="8458200" cy="4893647"/>
          </a:xfrm>
          <a:prstGeom prst="rect">
            <a:avLst/>
          </a:prstGeom>
        </p:spPr>
        <p:txBody>
          <a:bodyPr wrap="square">
            <a:spAutoFit/>
          </a:bodyPr>
          <a:lstStyle/>
          <a:p>
            <a:r>
              <a:rPr lang="en-US" sz="2400" dirty="0" smtClean="0"/>
              <a:t>• Definition of views in DDBMS is similar as in centralized DBMS</a:t>
            </a:r>
          </a:p>
          <a:p>
            <a:r>
              <a:rPr lang="en-US" sz="2400" b="1" dirty="0" smtClean="0"/>
              <a:t>– However, a view in a DDBMS may be derived from fragmented relations stored at</a:t>
            </a:r>
          </a:p>
          <a:p>
            <a:r>
              <a:rPr lang="en-US" sz="2400" dirty="0" smtClean="0"/>
              <a:t>different sites</a:t>
            </a:r>
          </a:p>
          <a:p>
            <a:r>
              <a:rPr lang="en-US" sz="2400" dirty="0" smtClean="0"/>
              <a:t>• Views are conceptually the same as the base relations, therefore we store them in the</a:t>
            </a:r>
          </a:p>
          <a:p>
            <a:r>
              <a:rPr lang="en-US" sz="2400" dirty="0" smtClean="0"/>
              <a:t>(possibly) </a:t>
            </a:r>
            <a:r>
              <a:rPr lang="en-US" sz="2400" b="1" dirty="0" smtClean="0"/>
              <a:t>distributed directory/catalogue</a:t>
            </a:r>
          </a:p>
          <a:p>
            <a:r>
              <a:rPr lang="en-US" sz="2400" b="1" dirty="0" smtClean="0"/>
              <a:t>– Thus, views might be centralized at one site, partially replicated, fully replicated</a:t>
            </a:r>
          </a:p>
          <a:p>
            <a:r>
              <a:rPr lang="en-US" sz="2400" b="1" dirty="0" smtClean="0"/>
              <a:t>– Queries on views are translated into queries on base relations, yielding distributed</a:t>
            </a:r>
          </a:p>
          <a:p>
            <a:r>
              <a:rPr lang="en-US" sz="2400" dirty="0" smtClean="0"/>
              <a:t>queries due to possible fragmentation of data</a:t>
            </a:r>
            <a:endParaRPr lang="en-US" sz="2400" b="1"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915400" cy="2862322"/>
          </a:xfrm>
          <a:prstGeom prst="rect">
            <a:avLst/>
          </a:prstGeom>
        </p:spPr>
        <p:txBody>
          <a:bodyPr wrap="square">
            <a:spAutoFit/>
          </a:bodyPr>
          <a:lstStyle/>
          <a:p>
            <a:pPr>
              <a:buFont typeface="Arial" pitchFamily="34" charset="0"/>
              <a:buChar char="•"/>
            </a:pPr>
            <a:r>
              <a:rPr lang="en-US" dirty="0" smtClean="0"/>
              <a:t>Fragmentation aims to improve:</a:t>
            </a:r>
          </a:p>
          <a:p>
            <a:r>
              <a:rPr lang="en-US" b="1" dirty="0" smtClean="0"/>
              <a:t>	– Reliability</a:t>
            </a:r>
          </a:p>
          <a:p>
            <a:r>
              <a:rPr lang="en-US" b="1" dirty="0" smtClean="0"/>
              <a:t>	– Performance</a:t>
            </a:r>
          </a:p>
          <a:p>
            <a:r>
              <a:rPr lang="en-US" b="1" dirty="0" smtClean="0"/>
              <a:t>	– Balanced storage capacity and costs</a:t>
            </a:r>
          </a:p>
          <a:p>
            <a:r>
              <a:rPr lang="en-US" b="1" dirty="0" smtClean="0"/>
              <a:t>	– Communication costs</a:t>
            </a:r>
          </a:p>
          <a:p>
            <a:r>
              <a:rPr lang="en-US" b="1" dirty="0" smtClean="0"/>
              <a:t>	– Security</a:t>
            </a:r>
          </a:p>
          <a:p>
            <a:r>
              <a:rPr lang="en-US" dirty="0" smtClean="0"/>
              <a:t>• The following information is used to decide fragmentation:</a:t>
            </a:r>
          </a:p>
          <a:p>
            <a:r>
              <a:rPr lang="en-US" b="1" dirty="0" smtClean="0"/>
              <a:t>	– Quantitative information: frequency of queries, site, where query is 		run, selectivity of </a:t>
            </a:r>
            <a:r>
              <a:rPr lang="en-US" dirty="0" smtClean="0"/>
              <a:t>the queries, etc.</a:t>
            </a:r>
          </a:p>
          <a:p>
            <a:r>
              <a:rPr lang="en-US" b="1" dirty="0" smtClean="0"/>
              <a:t>	– Qualitative information: types of access of data, read/write, etc.</a:t>
            </a: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64353"/>
            <a:ext cx="8458200" cy="3785652"/>
          </a:xfrm>
          <a:prstGeom prst="rect">
            <a:avLst/>
          </a:prstGeom>
        </p:spPr>
        <p:txBody>
          <a:bodyPr wrap="square">
            <a:spAutoFit/>
          </a:bodyPr>
          <a:lstStyle/>
          <a:p>
            <a:r>
              <a:rPr lang="en-US" sz="2400" dirty="0" smtClean="0"/>
              <a:t>• Views derived from distributed relations may be costly to evaluate</a:t>
            </a:r>
          </a:p>
          <a:p>
            <a:r>
              <a:rPr lang="en-US" sz="2400" b="1" dirty="0" smtClean="0"/>
              <a:t>– Optimizations are important, e.g., snapshots</a:t>
            </a:r>
          </a:p>
          <a:p>
            <a:r>
              <a:rPr lang="en-US" sz="2400" b="1" dirty="0" smtClean="0"/>
              <a:t>– A snapshot is a static view</a:t>
            </a:r>
          </a:p>
          <a:p>
            <a:r>
              <a:rPr lang="en-US" sz="2400" dirty="0" smtClean="0"/>
              <a:t>∗ does not reflect the updates to the base relations</a:t>
            </a:r>
          </a:p>
          <a:p>
            <a:r>
              <a:rPr lang="en-US" sz="2400" dirty="0" smtClean="0"/>
              <a:t>∗ managed as temporary relations: the only access path is sequential scan</a:t>
            </a:r>
          </a:p>
          <a:p>
            <a:r>
              <a:rPr lang="en-US" sz="2400" dirty="0" smtClean="0"/>
              <a:t>∗ typically used when selectivity is small (no indices can be used efficiently)</a:t>
            </a:r>
          </a:p>
          <a:p>
            <a:r>
              <a:rPr lang="en-US" sz="2400" dirty="0" smtClean="0"/>
              <a:t>∗ is subject to periodic recalculation</a:t>
            </a:r>
            <a:endParaRPr lang="en-US" sz="2400" b="1"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64353"/>
            <a:ext cx="8458200" cy="1569660"/>
          </a:xfrm>
          <a:prstGeom prst="rect">
            <a:avLst/>
          </a:prstGeom>
        </p:spPr>
        <p:txBody>
          <a:bodyPr wrap="square">
            <a:spAutoFit/>
          </a:bodyPr>
          <a:lstStyle/>
          <a:p>
            <a:r>
              <a:rPr lang="en-US" sz="2400" dirty="0" smtClean="0"/>
              <a:t>• </a:t>
            </a:r>
            <a:r>
              <a:rPr lang="en-US" sz="2400" b="1" dirty="0" smtClean="0"/>
              <a:t>Data security protects data against unauthorized access and has two aspects:</a:t>
            </a:r>
          </a:p>
          <a:p>
            <a:r>
              <a:rPr lang="en-US" sz="2400" b="1" dirty="0" smtClean="0"/>
              <a:t>– Data protection</a:t>
            </a:r>
          </a:p>
          <a:p>
            <a:r>
              <a:rPr lang="en-US" sz="2400" b="1" dirty="0" smtClean="0"/>
              <a:t>– Authorization control</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64353"/>
            <a:ext cx="8458200" cy="3785652"/>
          </a:xfrm>
          <a:prstGeom prst="rect">
            <a:avLst/>
          </a:prstGeom>
        </p:spPr>
        <p:txBody>
          <a:bodyPr wrap="square">
            <a:spAutoFit/>
          </a:bodyPr>
          <a:lstStyle/>
          <a:p>
            <a:r>
              <a:rPr lang="en-US" sz="2400" dirty="0" smtClean="0"/>
              <a:t>• </a:t>
            </a:r>
            <a:r>
              <a:rPr lang="en-US" sz="2400" b="1" dirty="0" smtClean="0"/>
              <a:t>Authorization control must guarantee that only authorized users perform operations</a:t>
            </a:r>
          </a:p>
          <a:p>
            <a:r>
              <a:rPr lang="en-US" sz="2400" dirty="0" smtClean="0"/>
              <a:t>they are allowed to perform on the database.</a:t>
            </a:r>
          </a:p>
          <a:p>
            <a:r>
              <a:rPr lang="en-US" sz="2400" dirty="0" smtClean="0"/>
              <a:t>• Three actors are involved in authorization</a:t>
            </a:r>
          </a:p>
          <a:p>
            <a:r>
              <a:rPr lang="en-US" sz="2400" b="1" dirty="0" smtClean="0"/>
              <a:t>– users, who trigger the execution of application programs</a:t>
            </a:r>
          </a:p>
          <a:p>
            <a:r>
              <a:rPr lang="en-US" sz="2400" b="1" dirty="0" smtClean="0"/>
              <a:t>– operations, which are embedded in applications programs</a:t>
            </a:r>
          </a:p>
          <a:p>
            <a:r>
              <a:rPr lang="en-US" sz="2400" b="1" dirty="0" smtClean="0"/>
              <a:t>– database objects, on which the operations are performed</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64353"/>
            <a:ext cx="8458200" cy="2677656"/>
          </a:xfrm>
          <a:prstGeom prst="rect">
            <a:avLst/>
          </a:prstGeom>
        </p:spPr>
        <p:txBody>
          <a:bodyPr wrap="square">
            <a:spAutoFit/>
          </a:bodyPr>
          <a:lstStyle/>
          <a:p>
            <a:r>
              <a:rPr lang="en-US" sz="2400" dirty="0" smtClean="0"/>
              <a:t>• Grant and revoke statements are used to authorize triplets (user, operation, data object)</a:t>
            </a:r>
          </a:p>
          <a:p>
            <a:r>
              <a:rPr lang="en-US" sz="2400" b="1" dirty="0" smtClean="0"/>
              <a:t>– GRANT &lt;operations&gt; ON &lt;object&gt; TO &lt;users&gt;</a:t>
            </a:r>
          </a:p>
          <a:p>
            <a:r>
              <a:rPr lang="en-US" sz="2400" b="1" dirty="0" smtClean="0"/>
              <a:t>– REVOKE &lt;operations&gt; ON &lt;object&gt; TO &lt;users&gt;</a:t>
            </a:r>
          </a:p>
          <a:p>
            <a:r>
              <a:rPr lang="en-US" sz="2400" dirty="0" smtClean="0"/>
              <a:t>• Typically, the creator of objects gets all permissions</a:t>
            </a:r>
          </a:p>
          <a:p>
            <a:r>
              <a:rPr lang="en-US" sz="2400" b="1" dirty="0" smtClean="0"/>
              <a:t>– Might even have the permission to GRANT permissions</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64353"/>
            <a:ext cx="8458200" cy="1200329"/>
          </a:xfrm>
          <a:prstGeom prst="rect">
            <a:avLst/>
          </a:prstGeom>
        </p:spPr>
        <p:txBody>
          <a:bodyPr wrap="square">
            <a:spAutoFit/>
          </a:bodyPr>
          <a:lstStyle/>
          <a:p>
            <a:r>
              <a:rPr lang="en-US" sz="2400" dirty="0" smtClean="0"/>
              <a:t>• Privileges are stored in the directory/catalogue, conceptually as a matrix</a:t>
            </a:r>
          </a:p>
          <a:p>
            <a:endParaRPr lang="en-US" sz="2400" dirty="0" smtClean="0"/>
          </a:p>
        </p:txBody>
      </p:sp>
      <p:pic>
        <p:nvPicPr>
          <p:cNvPr id="8" name="Picture 7"/>
          <p:cNvPicPr/>
          <p:nvPr/>
        </p:nvPicPr>
        <p:blipFill>
          <a:blip r:embed="rId9" cstate="print"/>
          <a:srcRect l="22115" t="51825" r="21795" b="29015"/>
          <a:stretch>
            <a:fillRect/>
          </a:stretch>
        </p:blipFill>
        <p:spPr bwMode="auto">
          <a:xfrm>
            <a:off x="0" y="2971800"/>
            <a:ext cx="8686800" cy="1981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64353"/>
            <a:ext cx="8915400" cy="2308324"/>
          </a:xfrm>
          <a:prstGeom prst="rect">
            <a:avLst/>
          </a:prstGeom>
        </p:spPr>
        <p:txBody>
          <a:bodyPr wrap="square">
            <a:spAutoFit/>
          </a:bodyPr>
          <a:lstStyle/>
          <a:p>
            <a:r>
              <a:rPr lang="en-US" sz="2400" dirty="0" smtClean="0"/>
              <a:t>• Additional problems of </a:t>
            </a:r>
            <a:r>
              <a:rPr lang="en-US" sz="2400" b="1" dirty="0" smtClean="0"/>
              <a:t>authorization control in a distributed environment stem from </a:t>
            </a:r>
            <a:r>
              <a:rPr lang="en-US" sz="2400" dirty="0" smtClean="0"/>
              <a:t>the fact that objects and subjects are distributed:</a:t>
            </a:r>
          </a:p>
          <a:p>
            <a:r>
              <a:rPr lang="en-US" sz="2400" b="1" dirty="0" smtClean="0"/>
              <a:t>– remote user authentication</a:t>
            </a:r>
          </a:p>
          <a:p>
            <a:r>
              <a:rPr lang="en-US" sz="2400" b="1" dirty="0" smtClean="0"/>
              <a:t>– management of distributed authorization rules</a:t>
            </a:r>
          </a:p>
          <a:p>
            <a:r>
              <a:rPr lang="en-US" sz="2400" b="1" dirty="0" smtClean="0"/>
              <a:t>– handling of views and of user groups</a:t>
            </a:r>
            <a:endParaRPr lang="en-US" sz="2400" dirty="0" smtClean="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64353"/>
            <a:ext cx="8915400" cy="1200329"/>
          </a:xfrm>
          <a:prstGeom prst="rect">
            <a:avLst/>
          </a:prstGeom>
        </p:spPr>
        <p:txBody>
          <a:bodyPr wrap="square">
            <a:spAutoFit/>
          </a:bodyPr>
          <a:lstStyle/>
          <a:p>
            <a:r>
              <a:rPr lang="en-US" sz="2400" dirty="0" smtClean="0"/>
              <a:t>• </a:t>
            </a:r>
            <a:r>
              <a:rPr lang="en-US" sz="2400" b="1" dirty="0" smtClean="0"/>
              <a:t>Remote user authentication is necessary since any site of a DDBMS may accept </a:t>
            </a:r>
            <a:r>
              <a:rPr lang="en-US" sz="2400" dirty="0" smtClean="0"/>
              <a:t>programs initiated and authorized at remote sites</a:t>
            </a:r>
          </a:p>
        </p:txBody>
      </p:sp>
      <p:sp>
        <p:nvSpPr>
          <p:cNvPr id="8" name="Rectangle 7"/>
          <p:cNvSpPr/>
          <p:nvPr/>
        </p:nvSpPr>
        <p:spPr>
          <a:xfrm>
            <a:off x="381000" y="3200400"/>
            <a:ext cx="8763000" cy="3139321"/>
          </a:xfrm>
          <a:prstGeom prst="rect">
            <a:avLst/>
          </a:prstGeom>
        </p:spPr>
        <p:txBody>
          <a:bodyPr wrap="square">
            <a:spAutoFit/>
          </a:bodyPr>
          <a:lstStyle/>
          <a:p>
            <a:r>
              <a:rPr lang="en-US" dirty="0" smtClean="0"/>
              <a:t>• Two solutions are possible:</a:t>
            </a:r>
          </a:p>
          <a:p>
            <a:r>
              <a:rPr lang="en-US" b="1" dirty="0" smtClean="0"/>
              <a:t>– (username, password) is replicated at all sites and are communicated between the </a:t>
            </a:r>
            <a:r>
              <a:rPr lang="en-US" dirty="0" smtClean="0"/>
              <a:t>sites, whenever the relations at remote sites are accessed</a:t>
            </a:r>
          </a:p>
          <a:p>
            <a:r>
              <a:rPr lang="en-US" dirty="0" smtClean="0"/>
              <a:t>∗ beneficial if the users move from a site to a site</a:t>
            </a:r>
          </a:p>
          <a:p>
            <a:r>
              <a:rPr lang="en-US" b="1" dirty="0" smtClean="0"/>
              <a:t>– All sites of the DDBMS identify and authenticate themselves similarly as users do </a:t>
            </a:r>
          </a:p>
          <a:p>
            <a:r>
              <a:rPr lang="en-US" dirty="0" smtClean="0"/>
              <a:t>∗ </a:t>
            </a:r>
            <a:r>
              <a:rPr lang="en-US" dirty="0" err="1" smtClean="0"/>
              <a:t>intersite</a:t>
            </a:r>
            <a:r>
              <a:rPr lang="en-US" dirty="0" smtClean="0"/>
              <a:t> communication is protected by the use of the site password;</a:t>
            </a:r>
          </a:p>
          <a:p>
            <a:r>
              <a:rPr lang="en-US" dirty="0" smtClean="0"/>
              <a:t>∗ (username, password) is authorized by application at the start of the session;</a:t>
            </a:r>
          </a:p>
          <a:p>
            <a:r>
              <a:rPr lang="en-US" dirty="0" smtClean="0"/>
              <a:t>∗ no remote user authentication is required for accessing remote relations once the</a:t>
            </a:r>
          </a:p>
          <a:p>
            <a:r>
              <a:rPr lang="en-US" dirty="0" smtClean="0"/>
              <a:t>start site has been authenticated</a:t>
            </a:r>
          </a:p>
          <a:p>
            <a:r>
              <a:rPr lang="en-US" dirty="0" smtClean="0"/>
              <a:t>∗ beneficial if users are static</a:t>
            </a:r>
            <a:endParaRPr 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3.jpg"/>
          <p:cNvPicPr>
            <a:picLocks noChangeAspect="1"/>
          </p:cNvPicPr>
          <p:nvPr/>
        </p:nvPicPr>
        <p:blipFill>
          <a:blip r:embed="rId3" cstate="print"/>
          <a:stretch>
            <a:fillRect/>
          </a:stretch>
        </p:blipFill>
        <p:spPr>
          <a:xfrm>
            <a:off x="0" y="0"/>
            <a:ext cx="9144000" cy="6858000"/>
          </a:xfrm>
          <a:prstGeom prst="rect">
            <a:avLst/>
          </a:prstGeom>
        </p:spPr>
      </p:pic>
      <p:sp>
        <p:nvSpPr>
          <p:cNvPr id="14338" name="Rectangle 2"/>
          <p:cNvSpPr>
            <a:spLocks noGrp="1" noChangeArrowheads="1"/>
          </p:cNvSpPr>
          <p:nvPr>
            <p:ph idx="1"/>
          </p:nvPr>
        </p:nvSpPr>
        <p:spPr>
          <a:xfrm>
            <a:off x="381000" y="1828800"/>
            <a:ext cx="8229600" cy="4525963"/>
          </a:xfrm>
          <a:noFill/>
          <a:ln/>
        </p:spPr>
        <p:txBody>
          <a:bodyPr/>
          <a:lstStyle/>
          <a:p>
            <a:pPr>
              <a:lnSpc>
                <a:spcPct val="100000"/>
              </a:lnSpc>
              <a:spcBef>
                <a:spcPct val="50000"/>
              </a:spcBef>
              <a:buFont typeface="Monotype Sorts" charset="2"/>
              <a:buNone/>
            </a:pPr>
            <a:r>
              <a:rPr lang="en-US" sz="2400" dirty="0"/>
              <a:t>Maintain database </a:t>
            </a:r>
            <a:r>
              <a:rPr lang="en-US" sz="2400" dirty="0">
                <a:solidFill>
                  <a:srgbClr val="FF0000"/>
                </a:solidFill>
              </a:rPr>
              <a:t>consistency</a:t>
            </a:r>
            <a:r>
              <a:rPr lang="en-US" sz="2400" dirty="0"/>
              <a:t> by enforcing a set of constraints defined on the database.</a:t>
            </a:r>
          </a:p>
          <a:p>
            <a:pPr>
              <a:lnSpc>
                <a:spcPct val="100000"/>
              </a:lnSpc>
              <a:spcBef>
                <a:spcPct val="50000"/>
              </a:spcBef>
            </a:pPr>
            <a:r>
              <a:rPr lang="en-US" sz="2400" dirty="0">
                <a:solidFill>
                  <a:schemeClr val="tx2"/>
                </a:solidFill>
              </a:rPr>
              <a:t>Structural constraints</a:t>
            </a:r>
            <a:endParaRPr lang="en-US" sz="2400" dirty="0"/>
          </a:p>
          <a:p>
            <a:pPr lvl="1">
              <a:lnSpc>
                <a:spcPct val="100000"/>
              </a:lnSpc>
              <a:spcBef>
                <a:spcPct val="50000"/>
              </a:spcBef>
            </a:pPr>
            <a:r>
              <a:rPr lang="en-US" sz="2000" dirty="0"/>
              <a:t>basic semantic properties inherent to a data model e.g., unique key constraint in relational model</a:t>
            </a:r>
          </a:p>
          <a:p>
            <a:pPr>
              <a:lnSpc>
                <a:spcPct val="100000"/>
              </a:lnSpc>
              <a:spcBef>
                <a:spcPct val="50000"/>
              </a:spcBef>
            </a:pPr>
            <a:r>
              <a:rPr lang="en-US" sz="2400" dirty="0">
                <a:solidFill>
                  <a:schemeClr val="tx2"/>
                </a:solidFill>
              </a:rPr>
              <a:t>Behavioral constraints</a:t>
            </a:r>
            <a:endParaRPr lang="en-US" sz="2400" dirty="0"/>
          </a:p>
          <a:p>
            <a:pPr lvl="1">
              <a:lnSpc>
                <a:spcPct val="100000"/>
              </a:lnSpc>
              <a:spcBef>
                <a:spcPct val="50000"/>
              </a:spcBef>
            </a:pPr>
            <a:r>
              <a:rPr lang="en-US" sz="2000" dirty="0"/>
              <a:t>regulate application </a:t>
            </a:r>
            <a:r>
              <a:rPr lang="en-US" sz="2000" dirty="0" smtClean="0"/>
              <a:t>behavior, e.g</a:t>
            </a:r>
            <a:r>
              <a:rPr lang="en-US" sz="2000" dirty="0"/>
              <a:t>., dependencies in the relational model</a:t>
            </a:r>
          </a:p>
          <a:p>
            <a:r>
              <a:rPr lang="en-US" sz="2400" dirty="0"/>
              <a:t>Two components</a:t>
            </a:r>
          </a:p>
          <a:p>
            <a:pPr lvl="1"/>
            <a:r>
              <a:rPr lang="en-US" sz="2000" dirty="0"/>
              <a:t>Integrity constraint specification</a:t>
            </a:r>
          </a:p>
          <a:p>
            <a:pPr lvl="1"/>
            <a:r>
              <a:rPr lang="en-US" sz="2000" dirty="0"/>
              <a:t>Integrity constraint enforcement</a:t>
            </a:r>
          </a:p>
        </p:txBody>
      </p:sp>
      <p:grpSp>
        <p:nvGrpSpPr>
          <p:cNvPr id="5" name="Group 4"/>
          <p:cNvGrpSpPr/>
          <p:nvPr/>
        </p:nvGrpSpPr>
        <p:grpSpPr>
          <a:xfrm>
            <a:off x="304800" y="533400"/>
            <a:ext cx="8458200" cy="973440"/>
            <a:chOff x="0" y="0"/>
            <a:chExt cx="8458200" cy="973440"/>
          </a:xfrm>
          <a:scene3d>
            <a:camera prst="orthographicFront"/>
            <a:lightRig rig="flat" dir="t"/>
          </a:scene3d>
        </p:grpSpPr>
        <p:sp>
          <p:nvSpPr>
            <p:cNvPr id="6" name="Rounded Rectangle 5"/>
            <p:cNvSpPr/>
            <p:nvPr/>
          </p:nvSpPr>
          <p:spPr>
            <a:xfrm>
              <a:off x="0" y="0"/>
              <a:ext cx="8458200" cy="97344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7" name="Rounded Rectangle 4"/>
            <p:cNvSpPr/>
            <p:nvPr/>
          </p:nvSpPr>
          <p:spPr>
            <a:xfrm>
              <a:off x="47519" y="47519"/>
              <a:ext cx="8363162" cy="87840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137160" rIns="137160" bIns="137160" numCol="1" spcCol="1270" anchor="ctr" anchorCtr="0">
              <a:noAutofit/>
            </a:bodyPr>
            <a:lstStyle/>
            <a:p>
              <a:pPr lvl="0" defTabSz="1600200">
                <a:lnSpc>
                  <a:spcPct val="90000"/>
                </a:lnSpc>
                <a:spcAft>
                  <a:spcPct val="35000"/>
                </a:spcAft>
              </a:pPr>
              <a:r>
                <a:rPr lang="en-US" sz="3600" dirty="0" smtClean="0"/>
                <a:t>Semantic Integrity Control</a:t>
              </a:r>
              <a:endParaRPr lang="fr-FR" sz="3600" b="1" kern="1200" dirty="0"/>
            </a:p>
          </p:txBody>
        </p:sp>
      </p:gr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3.jpg"/>
          <p:cNvPicPr>
            <a:picLocks noChangeAspect="1"/>
          </p:cNvPicPr>
          <p:nvPr/>
        </p:nvPicPr>
        <p:blipFill>
          <a:blip r:embed="rId3" cstate="print"/>
          <a:stretch>
            <a:fillRect/>
          </a:stretch>
        </p:blipFill>
        <p:spPr>
          <a:xfrm>
            <a:off x="0" y="0"/>
            <a:ext cx="9144000" cy="6858000"/>
          </a:xfrm>
          <a:prstGeom prst="rect">
            <a:avLst/>
          </a:prstGeom>
        </p:spPr>
      </p:pic>
      <p:sp>
        <p:nvSpPr>
          <p:cNvPr id="16386" name="Rectangle 2"/>
          <p:cNvSpPr>
            <a:spLocks noGrp="1" noChangeArrowheads="1"/>
          </p:cNvSpPr>
          <p:nvPr>
            <p:ph idx="1"/>
          </p:nvPr>
        </p:nvSpPr>
        <p:spPr>
          <a:noFill/>
          <a:ln/>
        </p:spPr>
        <p:txBody>
          <a:bodyPr/>
          <a:lstStyle/>
          <a:p>
            <a:pPr>
              <a:lnSpc>
                <a:spcPct val="100000"/>
              </a:lnSpc>
              <a:spcBef>
                <a:spcPct val="40000"/>
              </a:spcBef>
            </a:pPr>
            <a:r>
              <a:rPr lang="en-US" dirty="0">
                <a:solidFill>
                  <a:schemeClr val="tx2"/>
                </a:solidFill>
              </a:rPr>
              <a:t>Procedural</a:t>
            </a:r>
            <a:endParaRPr lang="en-US" dirty="0"/>
          </a:p>
          <a:p>
            <a:pPr lvl="1">
              <a:lnSpc>
                <a:spcPct val="100000"/>
              </a:lnSpc>
              <a:spcBef>
                <a:spcPct val="40000"/>
              </a:spcBef>
              <a:buFont typeface="Century Schoolbook" charset="0"/>
              <a:buNone/>
            </a:pPr>
            <a:r>
              <a:rPr lang="en-US" dirty="0"/>
              <a:t>control embedded in each application program</a:t>
            </a:r>
          </a:p>
          <a:p>
            <a:pPr>
              <a:lnSpc>
                <a:spcPct val="100000"/>
              </a:lnSpc>
              <a:spcBef>
                <a:spcPct val="40000"/>
              </a:spcBef>
            </a:pPr>
            <a:r>
              <a:rPr lang="en-US" dirty="0">
                <a:solidFill>
                  <a:schemeClr val="tx2"/>
                </a:solidFill>
              </a:rPr>
              <a:t>Declarative</a:t>
            </a:r>
            <a:endParaRPr lang="en-US" dirty="0"/>
          </a:p>
          <a:p>
            <a:pPr lvl="1">
              <a:lnSpc>
                <a:spcPct val="100000"/>
              </a:lnSpc>
              <a:spcBef>
                <a:spcPct val="40000"/>
              </a:spcBef>
              <a:buFont typeface="Century Schoolbook" charset="0"/>
              <a:buNone/>
            </a:pPr>
            <a:r>
              <a:rPr lang="en-US" dirty="0"/>
              <a:t>assertions in predicate calculus</a:t>
            </a:r>
          </a:p>
          <a:p>
            <a:pPr lvl="1">
              <a:lnSpc>
                <a:spcPct val="100000"/>
              </a:lnSpc>
              <a:spcBef>
                <a:spcPct val="40000"/>
              </a:spcBef>
            </a:pPr>
            <a:r>
              <a:rPr lang="en-US" dirty="0"/>
              <a:t>easy to define constraints</a:t>
            </a:r>
          </a:p>
          <a:p>
            <a:pPr lvl="1">
              <a:lnSpc>
                <a:spcPct val="100000"/>
              </a:lnSpc>
              <a:spcBef>
                <a:spcPct val="40000"/>
              </a:spcBef>
            </a:pPr>
            <a:r>
              <a:rPr lang="en-US" dirty="0"/>
              <a:t>definition of database consistency clear</a:t>
            </a:r>
          </a:p>
          <a:p>
            <a:pPr lvl="1">
              <a:lnSpc>
                <a:spcPct val="100000"/>
              </a:lnSpc>
              <a:spcBef>
                <a:spcPct val="40000"/>
              </a:spcBef>
            </a:pPr>
            <a:r>
              <a:rPr lang="en-US" dirty="0"/>
              <a:t>inefficient to check assertions for each update</a:t>
            </a:r>
          </a:p>
          <a:p>
            <a:pPr lvl="2">
              <a:lnSpc>
                <a:spcPct val="100000"/>
              </a:lnSpc>
              <a:spcBef>
                <a:spcPct val="40000"/>
              </a:spcBef>
            </a:pPr>
            <a:r>
              <a:rPr lang="en-US" dirty="0"/>
              <a:t>limit the search space</a:t>
            </a:r>
          </a:p>
          <a:p>
            <a:pPr lvl="2">
              <a:lnSpc>
                <a:spcPct val="100000"/>
              </a:lnSpc>
              <a:spcBef>
                <a:spcPct val="40000"/>
              </a:spcBef>
            </a:pPr>
            <a:r>
              <a:rPr lang="en-US" dirty="0"/>
              <a:t>decrease the number of data accesses/assertion</a:t>
            </a:r>
          </a:p>
          <a:p>
            <a:pPr lvl="2">
              <a:lnSpc>
                <a:spcPct val="100000"/>
              </a:lnSpc>
              <a:spcBef>
                <a:spcPct val="40000"/>
              </a:spcBef>
            </a:pPr>
            <a:r>
              <a:rPr lang="en-US" dirty="0"/>
              <a:t>preventive strategies</a:t>
            </a:r>
          </a:p>
          <a:p>
            <a:pPr lvl="2">
              <a:lnSpc>
                <a:spcPct val="100000"/>
              </a:lnSpc>
              <a:spcBef>
                <a:spcPct val="40000"/>
              </a:spcBef>
            </a:pPr>
            <a:r>
              <a:rPr lang="en-US" dirty="0"/>
              <a:t>checking at compile time</a:t>
            </a:r>
          </a:p>
        </p:txBody>
      </p:sp>
      <p:grpSp>
        <p:nvGrpSpPr>
          <p:cNvPr id="6" name="Group 5"/>
          <p:cNvGrpSpPr/>
          <p:nvPr/>
        </p:nvGrpSpPr>
        <p:grpSpPr>
          <a:xfrm>
            <a:off x="304800" y="304800"/>
            <a:ext cx="8458200" cy="973440"/>
            <a:chOff x="0" y="0"/>
            <a:chExt cx="8458200" cy="973440"/>
          </a:xfrm>
          <a:scene3d>
            <a:camera prst="orthographicFront"/>
            <a:lightRig rig="flat" dir="t"/>
          </a:scene3d>
        </p:grpSpPr>
        <p:sp>
          <p:nvSpPr>
            <p:cNvPr id="7" name="Rounded Rectangle 6"/>
            <p:cNvSpPr/>
            <p:nvPr/>
          </p:nvSpPr>
          <p:spPr>
            <a:xfrm>
              <a:off x="0" y="0"/>
              <a:ext cx="8458200" cy="97344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8" name="Rounded Rectangle 4"/>
            <p:cNvSpPr/>
            <p:nvPr/>
          </p:nvSpPr>
          <p:spPr>
            <a:xfrm>
              <a:off x="47519" y="47519"/>
              <a:ext cx="8363162" cy="87840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137160" rIns="137160" bIns="137160" numCol="1" spcCol="1270" anchor="ctr" anchorCtr="0">
              <a:noAutofit/>
            </a:bodyPr>
            <a:lstStyle/>
            <a:p>
              <a:pPr lvl="0" defTabSz="1600200">
                <a:lnSpc>
                  <a:spcPct val="90000"/>
                </a:lnSpc>
                <a:spcAft>
                  <a:spcPct val="35000"/>
                </a:spcAft>
              </a:pPr>
              <a:r>
                <a:rPr lang="en-US" sz="3600" dirty="0" smtClean="0"/>
                <a:t>Semantic Integrity Control</a:t>
              </a:r>
              <a:endParaRPr lang="fr-FR" sz="3600" b="1" kern="1200" dirty="0"/>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3.jpg"/>
          <p:cNvPicPr>
            <a:picLocks noChangeAspect="1"/>
          </p:cNvPicPr>
          <p:nvPr/>
        </p:nvPicPr>
        <p:blipFill>
          <a:blip r:embed="rId3" cstate="print"/>
          <a:stretch>
            <a:fillRect/>
          </a:stretch>
        </p:blipFill>
        <p:spPr>
          <a:xfrm>
            <a:off x="0" y="0"/>
            <a:ext cx="9144000" cy="6858000"/>
          </a:xfrm>
          <a:prstGeom prst="rect">
            <a:avLst/>
          </a:prstGeom>
        </p:spPr>
      </p:pic>
      <p:sp>
        <p:nvSpPr>
          <p:cNvPr id="17410" name="Rectangle 2"/>
          <p:cNvSpPr>
            <a:spLocks noGrp="1" noChangeArrowheads="1"/>
          </p:cNvSpPr>
          <p:nvPr>
            <p:ph idx="1"/>
          </p:nvPr>
        </p:nvSpPr>
        <p:spPr>
          <a:noFill/>
          <a:ln/>
        </p:spPr>
        <p:txBody>
          <a:bodyPr/>
          <a:lstStyle/>
          <a:p>
            <a:pPr>
              <a:lnSpc>
                <a:spcPct val="100000"/>
              </a:lnSpc>
              <a:spcBef>
                <a:spcPct val="40000"/>
              </a:spcBef>
              <a:buFont typeface="Monotype Sorts" charset="2"/>
              <a:buNone/>
            </a:pPr>
            <a:r>
              <a:rPr lang="en-US" dirty="0">
                <a:solidFill>
                  <a:srgbClr val="FF0000"/>
                </a:solidFill>
              </a:rPr>
              <a:t>Predefined constraints</a:t>
            </a:r>
          </a:p>
          <a:p>
            <a:pPr lvl="1">
              <a:lnSpc>
                <a:spcPct val="100000"/>
              </a:lnSpc>
              <a:spcBef>
                <a:spcPct val="40000"/>
              </a:spcBef>
              <a:buFont typeface="Century Schoolbook" charset="0"/>
              <a:buNone/>
            </a:pPr>
            <a:r>
              <a:rPr lang="en-US" dirty="0"/>
              <a:t>specify the more common constraints of the relational model</a:t>
            </a:r>
          </a:p>
          <a:p>
            <a:pPr lvl="1">
              <a:lnSpc>
                <a:spcPct val="100000"/>
              </a:lnSpc>
              <a:spcBef>
                <a:spcPct val="40000"/>
              </a:spcBef>
            </a:pPr>
            <a:r>
              <a:rPr lang="en-US" dirty="0">
                <a:solidFill>
                  <a:schemeClr val="tx2"/>
                </a:solidFill>
              </a:rPr>
              <a:t>Not-null attribute</a:t>
            </a:r>
            <a:endParaRPr lang="en-US" dirty="0"/>
          </a:p>
          <a:p>
            <a:pPr lvl="2" indent="0">
              <a:spcBef>
                <a:spcPct val="40000"/>
              </a:spcBef>
              <a:buNone/>
            </a:pPr>
            <a:r>
              <a:rPr lang="en-US" dirty="0"/>
              <a:t>	ENO </a:t>
            </a:r>
            <a:r>
              <a:rPr lang="en-US" b="1" dirty="0"/>
              <a:t>NOT NULL IN</a:t>
            </a:r>
            <a:r>
              <a:rPr lang="en-US" dirty="0"/>
              <a:t> EMP</a:t>
            </a:r>
          </a:p>
          <a:p>
            <a:pPr lvl="1">
              <a:lnSpc>
                <a:spcPct val="100000"/>
              </a:lnSpc>
              <a:spcBef>
                <a:spcPct val="40000"/>
              </a:spcBef>
            </a:pPr>
            <a:r>
              <a:rPr lang="en-US" dirty="0">
                <a:solidFill>
                  <a:schemeClr val="tx2"/>
                </a:solidFill>
              </a:rPr>
              <a:t>Unique key</a:t>
            </a:r>
            <a:endParaRPr lang="en-US" dirty="0"/>
          </a:p>
          <a:p>
            <a:pPr lvl="2" indent="0">
              <a:spcBef>
                <a:spcPct val="40000"/>
              </a:spcBef>
              <a:buNone/>
            </a:pPr>
            <a:r>
              <a:rPr lang="en-US" dirty="0"/>
              <a:t>	(ENO, PNO) </a:t>
            </a:r>
            <a:r>
              <a:rPr lang="en-US" b="1" dirty="0"/>
              <a:t>UNIQUE IN</a:t>
            </a:r>
            <a:r>
              <a:rPr lang="en-US" dirty="0"/>
              <a:t> ASG</a:t>
            </a:r>
          </a:p>
          <a:p>
            <a:pPr lvl="1">
              <a:lnSpc>
                <a:spcPct val="100000"/>
              </a:lnSpc>
              <a:spcBef>
                <a:spcPct val="40000"/>
              </a:spcBef>
            </a:pPr>
            <a:r>
              <a:rPr lang="en-US" dirty="0">
                <a:solidFill>
                  <a:schemeClr val="tx2"/>
                </a:solidFill>
              </a:rPr>
              <a:t>Foreign key </a:t>
            </a:r>
            <a:endParaRPr lang="en-US" dirty="0"/>
          </a:p>
          <a:p>
            <a:pPr lvl="2" indent="0">
              <a:spcBef>
                <a:spcPct val="40000"/>
              </a:spcBef>
              <a:buNone/>
            </a:pPr>
            <a:r>
              <a:rPr lang="en-US" dirty="0"/>
              <a:t>A key in a relation </a:t>
            </a:r>
            <a:r>
              <a:rPr lang="en-US" i="1" dirty="0"/>
              <a:t>R</a:t>
            </a:r>
            <a:r>
              <a:rPr lang="en-US" dirty="0"/>
              <a:t> is a foreign key if it is a primary key of another relation </a:t>
            </a:r>
            <a:r>
              <a:rPr lang="en-US" i="1" dirty="0"/>
              <a:t>S</a:t>
            </a:r>
            <a:r>
              <a:rPr lang="en-US" dirty="0"/>
              <a:t> and the existence of any of its values in </a:t>
            </a:r>
            <a:r>
              <a:rPr lang="en-US" i="1" dirty="0"/>
              <a:t>R</a:t>
            </a:r>
            <a:r>
              <a:rPr lang="en-US" dirty="0"/>
              <a:t> is dependent upon the existence of the same value in </a:t>
            </a:r>
            <a:r>
              <a:rPr lang="en-US" i="1" dirty="0"/>
              <a:t>S</a:t>
            </a:r>
          </a:p>
          <a:p>
            <a:pPr lvl="2" indent="0">
              <a:spcBef>
                <a:spcPct val="40000"/>
              </a:spcBef>
              <a:buNone/>
            </a:pPr>
            <a:r>
              <a:rPr lang="en-US" dirty="0"/>
              <a:t>	PNO </a:t>
            </a:r>
            <a:r>
              <a:rPr lang="en-US" b="1" dirty="0"/>
              <a:t>IN</a:t>
            </a:r>
            <a:r>
              <a:rPr lang="en-US" dirty="0"/>
              <a:t> ASG </a:t>
            </a:r>
            <a:r>
              <a:rPr lang="en-US" b="1" dirty="0"/>
              <a:t>REFERENCES </a:t>
            </a:r>
            <a:r>
              <a:rPr lang="en-US" dirty="0"/>
              <a:t>PNO </a:t>
            </a:r>
            <a:r>
              <a:rPr lang="en-US" b="1" dirty="0"/>
              <a:t>IN</a:t>
            </a:r>
            <a:r>
              <a:rPr lang="en-US" dirty="0"/>
              <a:t> PROJ</a:t>
            </a:r>
          </a:p>
          <a:p>
            <a:pPr lvl="1">
              <a:lnSpc>
                <a:spcPct val="100000"/>
              </a:lnSpc>
              <a:spcBef>
                <a:spcPct val="40000"/>
              </a:spcBef>
            </a:pPr>
            <a:r>
              <a:rPr lang="en-US" dirty="0">
                <a:solidFill>
                  <a:schemeClr val="tx2"/>
                </a:solidFill>
              </a:rPr>
              <a:t>Functional dependency</a:t>
            </a:r>
            <a:endParaRPr lang="en-US" dirty="0"/>
          </a:p>
          <a:p>
            <a:pPr lvl="2" indent="0">
              <a:spcBef>
                <a:spcPct val="40000"/>
              </a:spcBef>
              <a:buNone/>
            </a:pPr>
            <a:r>
              <a:rPr lang="en-US" dirty="0"/>
              <a:t>	ENO </a:t>
            </a:r>
            <a:r>
              <a:rPr lang="en-US" b="1" dirty="0"/>
              <a:t>IN</a:t>
            </a:r>
            <a:r>
              <a:rPr lang="en-US" dirty="0"/>
              <a:t> EMP </a:t>
            </a:r>
            <a:r>
              <a:rPr lang="en-US" b="1" dirty="0"/>
              <a:t>DETERMINES</a:t>
            </a:r>
            <a:r>
              <a:rPr lang="en-US" dirty="0"/>
              <a:t> ENAME</a:t>
            </a:r>
          </a:p>
        </p:txBody>
      </p:sp>
      <p:grpSp>
        <p:nvGrpSpPr>
          <p:cNvPr id="5" name="Group 4"/>
          <p:cNvGrpSpPr/>
          <p:nvPr/>
        </p:nvGrpSpPr>
        <p:grpSpPr>
          <a:xfrm>
            <a:off x="304800" y="304800"/>
            <a:ext cx="8458200" cy="973440"/>
            <a:chOff x="0" y="0"/>
            <a:chExt cx="8458200" cy="973440"/>
          </a:xfrm>
          <a:scene3d>
            <a:camera prst="orthographicFront"/>
            <a:lightRig rig="flat" dir="t"/>
          </a:scene3d>
        </p:grpSpPr>
        <p:sp>
          <p:nvSpPr>
            <p:cNvPr id="6" name="Rounded Rectangle 5"/>
            <p:cNvSpPr/>
            <p:nvPr/>
          </p:nvSpPr>
          <p:spPr>
            <a:xfrm>
              <a:off x="0" y="0"/>
              <a:ext cx="8458200" cy="97344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7" name="Rounded Rectangle 4"/>
            <p:cNvSpPr/>
            <p:nvPr/>
          </p:nvSpPr>
          <p:spPr>
            <a:xfrm>
              <a:off x="47519" y="47519"/>
              <a:ext cx="8363162" cy="87840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137160" rIns="137160" bIns="137160" numCol="1" spcCol="1270" anchor="ctr" anchorCtr="0">
              <a:noAutofit/>
            </a:bodyPr>
            <a:lstStyle/>
            <a:p>
              <a:pPr lvl="0" defTabSz="1600200">
                <a:lnSpc>
                  <a:spcPct val="90000"/>
                </a:lnSpc>
                <a:spcAft>
                  <a:spcPct val="35000"/>
                </a:spcAft>
              </a:pPr>
              <a:r>
                <a:rPr lang="en-US" sz="3600" dirty="0" smtClean="0"/>
                <a:t>Constraint Specification Language</a:t>
              </a:r>
              <a:endParaRPr lang="fr-FR" sz="3600" b="1" kern="1200" dirty="0"/>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915400" cy="2585323"/>
          </a:xfrm>
          <a:prstGeom prst="rect">
            <a:avLst/>
          </a:prstGeom>
        </p:spPr>
        <p:txBody>
          <a:bodyPr wrap="square">
            <a:spAutoFit/>
          </a:bodyPr>
          <a:lstStyle/>
          <a:p>
            <a:r>
              <a:rPr lang="en-US" b="1" dirty="0" smtClean="0"/>
              <a:t>a) Horizontal: </a:t>
            </a:r>
          </a:p>
          <a:p>
            <a:r>
              <a:rPr lang="en-US" b="1" dirty="0" smtClean="0"/>
              <a:t>	partitions a relation along its </a:t>
            </a:r>
            <a:r>
              <a:rPr lang="en-US" b="1" dirty="0" err="1" smtClean="0"/>
              <a:t>tuples</a:t>
            </a:r>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p:txBody>
      </p:sp>
      <p:pic>
        <p:nvPicPr>
          <p:cNvPr id="1026" name="Picture 2"/>
          <p:cNvPicPr>
            <a:picLocks noChangeAspect="1" noChangeArrowheads="1"/>
          </p:cNvPicPr>
          <p:nvPr/>
        </p:nvPicPr>
        <p:blipFill>
          <a:blip r:embed="rId9" cstate="print"/>
          <a:srcRect/>
          <a:stretch>
            <a:fillRect/>
          </a:stretch>
        </p:blipFill>
        <p:spPr bwMode="auto">
          <a:xfrm>
            <a:off x="1114425" y="2781300"/>
            <a:ext cx="6915150" cy="1295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03.jpg"/>
          <p:cNvPicPr>
            <a:picLocks noChangeAspect="1"/>
          </p:cNvPicPr>
          <p:nvPr/>
        </p:nvPicPr>
        <p:blipFill>
          <a:blip r:embed="rId3" cstate="print"/>
          <a:stretch>
            <a:fillRect/>
          </a:stretch>
        </p:blipFill>
        <p:spPr>
          <a:xfrm>
            <a:off x="0" y="0"/>
            <a:ext cx="9144000" cy="6858000"/>
          </a:xfrm>
          <a:prstGeom prst="rect">
            <a:avLst/>
          </a:prstGeom>
        </p:spPr>
      </p:pic>
      <p:sp>
        <p:nvSpPr>
          <p:cNvPr id="18434" name="Rectangle 2"/>
          <p:cNvSpPr>
            <a:spLocks noGrp="1" noChangeArrowheads="1"/>
          </p:cNvSpPr>
          <p:nvPr>
            <p:ph idx="1"/>
          </p:nvPr>
        </p:nvSpPr>
        <p:spPr>
          <a:noFill/>
          <a:ln/>
        </p:spPr>
        <p:txBody>
          <a:bodyPr/>
          <a:lstStyle/>
          <a:p>
            <a:pPr>
              <a:lnSpc>
                <a:spcPct val="100000"/>
              </a:lnSpc>
              <a:spcBef>
                <a:spcPct val="50000"/>
              </a:spcBef>
              <a:buFont typeface="Monotype Sorts" charset="2"/>
              <a:buNone/>
            </a:pPr>
            <a:r>
              <a:rPr lang="en-US" dirty="0">
                <a:solidFill>
                  <a:srgbClr val="FF0000"/>
                </a:solidFill>
              </a:rPr>
              <a:t>Precompiled constraints</a:t>
            </a:r>
          </a:p>
          <a:p>
            <a:pPr lvl="1">
              <a:lnSpc>
                <a:spcPct val="100000"/>
              </a:lnSpc>
              <a:spcBef>
                <a:spcPct val="50000"/>
              </a:spcBef>
              <a:buFont typeface="Century Schoolbook" charset="0"/>
              <a:buNone/>
            </a:pPr>
            <a:r>
              <a:rPr lang="en-US" dirty="0"/>
              <a:t>Express preconditions that must be satisfied by all </a:t>
            </a:r>
            <a:r>
              <a:rPr lang="en-US" dirty="0" err="1"/>
              <a:t>tuples</a:t>
            </a:r>
            <a:r>
              <a:rPr lang="en-US" dirty="0"/>
              <a:t> in a relation for a given update type </a:t>
            </a:r>
          </a:p>
          <a:p>
            <a:pPr lvl="1">
              <a:lnSpc>
                <a:spcPct val="100000"/>
              </a:lnSpc>
              <a:spcBef>
                <a:spcPct val="50000"/>
              </a:spcBef>
              <a:buFont typeface="Century Schoolbook" charset="0"/>
              <a:buNone/>
            </a:pPr>
            <a:r>
              <a:rPr lang="en-US" dirty="0"/>
              <a:t>			(INSERT, DELETE, MODIFY)</a:t>
            </a:r>
          </a:p>
          <a:p>
            <a:pPr lvl="1">
              <a:lnSpc>
                <a:spcPct val="100000"/>
              </a:lnSpc>
              <a:spcBef>
                <a:spcPct val="50000"/>
              </a:spcBef>
              <a:buFont typeface="Century Schoolbook" charset="0"/>
              <a:buNone/>
            </a:pPr>
            <a:r>
              <a:rPr lang="en-US" dirty="0"/>
              <a:t>	NEW - ranges over new </a:t>
            </a:r>
            <a:r>
              <a:rPr lang="en-US" dirty="0" err="1"/>
              <a:t>tuples</a:t>
            </a:r>
            <a:r>
              <a:rPr lang="en-US" dirty="0"/>
              <a:t> to be inserted</a:t>
            </a:r>
          </a:p>
          <a:p>
            <a:pPr lvl="1">
              <a:lnSpc>
                <a:spcPct val="100000"/>
              </a:lnSpc>
              <a:spcBef>
                <a:spcPct val="50000"/>
              </a:spcBef>
              <a:buFont typeface="Century Schoolbook" charset="0"/>
              <a:buNone/>
            </a:pPr>
            <a:r>
              <a:rPr lang="en-US" dirty="0"/>
              <a:t>	OLD  - ranges over old </a:t>
            </a:r>
            <a:r>
              <a:rPr lang="en-US" dirty="0" err="1"/>
              <a:t>tuples</a:t>
            </a:r>
            <a:r>
              <a:rPr lang="en-US" dirty="0"/>
              <a:t> to be deleted</a:t>
            </a:r>
          </a:p>
          <a:p>
            <a:pPr lvl="1">
              <a:lnSpc>
                <a:spcPct val="100000"/>
              </a:lnSpc>
              <a:spcBef>
                <a:spcPct val="50000"/>
              </a:spcBef>
              <a:buFont typeface="Century Schoolbook" charset="0"/>
              <a:buNone/>
            </a:pPr>
            <a:r>
              <a:rPr lang="en-US" dirty="0"/>
              <a:t>General Form</a:t>
            </a:r>
          </a:p>
          <a:p>
            <a:pPr lvl="2">
              <a:lnSpc>
                <a:spcPct val="100000"/>
              </a:lnSpc>
              <a:spcBef>
                <a:spcPct val="50000"/>
              </a:spcBef>
              <a:buFont typeface="Monotype Sorts" charset="2"/>
              <a:buNone/>
            </a:pPr>
            <a:r>
              <a:rPr lang="en-US" dirty="0">
                <a:solidFill>
                  <a:srgbClr val="FF0000"/>
                </a:solidFill>
              </a:rPr>
              <a:t>CHECK ON &lt;relation&gt; [WHEN &lt;update type&gt;] &lt;qualification&gt;</a:t>
            </a:r>
          </a:p>
        </p:txBody>
      </p:sp>
      <p:grpSp>
        <p:nvGrpSpPr>
          <p:cNvPr id="5" name="Group 4"/>
          <p:cNvGrpSpPr/>
          <p:nvPr/>
        </p:nvGrpSpPr>
        <p:grpSpPr>
          <a:xfrm>
            <a:off x="304800" y="304800"/>
            <a:ext cx="8458200" cy="973440"/>
            <a:chOff x="0" y="0"/>
            <a:chExt cx="8458200" cy="973440"/>
          </a:xfrm>
          <a:scene3d>
            <a:camera prst="orthographicFront"/>
            <a:lightRig rig="flat" dir="t"/>
          </a:scene3d>
        </p:grpSpPr>
        <p:sp>
          <p:nvSpPr>
            <p:cNvPr id="6" name="Rounded Rectangle 5"/>
            <p:cNvSpPr/>
            <p:nvPr/>
          </p:nvSpPr>
          <p:spPr>
            <a:xfrm>
              <a:off x="0" y="0"/>
              <a:ext cx="8458200" cy="97344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7" name="Rounded Rectangle 4"/>
            <p:cNvSpPr/>
            <p:nvPr/>
          </p:nvSpPr>
          <p:spPr>
            <a:xfrm>
              <a:off x="47519" y="47519"/>
              <a:ext cx="8363162" cy="87840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137160" rIns="137160" bIns="137160" numCol="1" spcCol="1270" anchor="ctr" anchorCtr="0">
              <a:noAutofit/>
            </a:bodyPr>
            <a:lstStyle/>
            <a:p>
              <a:pPr lvl="0" defTabSz="1600200">
                <a:lnSpc>
                  <a:spcPct val="90000"/>
                </a:lnSpc>
                <a:spcAft>
                  <a:spcPct val="35000"/>
                </a:spcAft>
              </a:pPr>
              <a:r>
                <a:rPr lang="en-US" sz="3600" dirty="0" smtClean="0"/>
                <a:t>Constraint Specification Language</a:t>
              </a:r>
              <a:endParaRPr lang="fr-FR" sz="3600" b="1" kern="1200" dirty="0"/>
            </a:p>
          </p:txBody>
        </p:sp>
      </p:gr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sp>
        <p:nvSpPr>
          <p:cNvPr id="19458" name="Rectangle 2"/>
          <p:cNvSpPr>
            <a:spLocks noGrp="1" noChangeArrowheads="1"/>
          </p:cNvSpPr>
          <p:nvPr>
            <p:ph idx="1"/>
          </p:nvPr>
        </p:nvSpPr>
        <p:spPr>
          <a:noFill/>
          <a:ln/>
        </p:spPr>
        <p:txBody>
          <a:bodyPr/>
          <a:lstStyle/>
          <a:p>
            <a:pPr>
              <a:lnSpc>
                <a:spcPct val="100000"/>
              </a:lnSpc>
              <a:spcBef>
                <a:spcPct val="100000"/>
              </a:spcBef>
              <a:buFont typeface="Monotype Sorts" charset="2"/>
              <a:buNone/>
            </a:pPr>
            <a:r>
              <a:rPr lang="en-US" sz="2800" dirty="0">
                <a:solidFill>
                  <a:srgbClr val="FF0000"/>
                </a:solidFill>
              </a:rPr>
              <a:t>Precompiled constraints</a:t>
            </a:r>
          </a:p>
          <a:p>
            <a:pPr lvl="1">
              <a:lnSpc>
                <a:spcPct val="100000"/>
              </a:lnSpc>
              <a:spcBef>
                <a:spcPct val="100000"/>
              </a:spcBef>
            </a:pPr>
            <a:r>
              <a:rPr lang="en-US" sz="2400" dirty="0">
                <a:solidFill>
                  <a:schemeClr val="tx2"/>
                </a:solidFill>
              </a:rPr>
              <a:t>Domain constraint</a:t>
            </a:r>
            <a:endParaRPr lang="en-US" sz="2400" dirty="0"/>
          </a:p>
          <a:p>
            <a:pPr lvl="2">
              <a:lnSpc>
                <a:spcPct val="100000"/>
              </a:lnSpc>
              <a:spcBef>
                <a:spcPct val="100000"/>
              </a:spcBef>
              <a:buFont typeface="Monotype Sorts" charset="2"/>
              <a:buNone/>
            </a:pPr>
            <a:r>
              <a:rPr lang="en-US" sz="2000" b="1" dirty="0"/>
              <a:t>	CHECK ON</a:t>
            </a:r>
            <a:r>
              <a:rPr lang="en-US" sz="2000" dirty="0"/>
              <a:t> PROJ (BUDGET≥500000 </a:t>
            </a:r>
            <a:r>
              <a:rPr lang="en-US" sz="2000" b="1" dirty="0"/>
              <a:t>AND</a:t>
            </a:r>
            <a:r>
              <a:rPr lang="en-US" sz="2000" dirty="0"/>
              <a:t> BUDGET≤1000000)</a:t>
            </a:r>
          </a:p>
          <a:p>
            <a:pPr lvl="1">
              <a:lnSpc>
                <a:spcPct val="100000"/>
              </a:lnSpc>
              <a:spcBef>
                <a:spcPct val="100000"/>
              </a:spcBef>
            </a:pPr>
            <a:r>
              <a:rPr lang="en-US" sz="2400" dirty="0">
                <a:solidFill>
                  <a:schemeClr val="tx2"/>
                </a:solidFill>
              </a:rPr>
              <a:t>Domain constraint on deletion</a:t>
            </a:r>
            <a:endParaRPr lang="en-US" sz="2400" dirty="0"/>
          </a:p>
          <a:p>
            <a:pPr lvl="2">
              <a:lnSpc>
                <a:spcPct val="100000"/>
              </a:lnSpc>
              <a:spcBef>
                <a:spcPct val="100000"/>
              </a:spcBef>
              <a:buFont typeface="Monotype Sorts" charset="2"/>
              <a:buNone/>
            </a:pPr>
            <a:r>
              <a:rPr lang="en-US" sz="2000" b="1" dirty="0"/>
              <a:t>	CHECK ON</a:t>
            </a:r>
            <a:r>
              <a:rPr lang="en-US" sz="2000" dirty="0"/>
              <a:t> PROJ </a:t>
            </a:r>
            <a:r>
              <a:rPr lang="en-US" sz="2000" b="1" dirty="0"/>
              <a:t>WHEN DELETE</a:t>
            </a:r>
            <a:r>
              <a:rPr lang="en-US" sz="2000" dirty="0"/>
              <a:t> (BUDGET = 0)</a:t>
            </a:r>
          </a:p>
          <a:p>
            <a:pPr lvl="1">
              <a:lnSpc>
                <a:spcPct val="100000"/>
              </a:lnSpc>
              <a:spcBef>
                <a:spcPct val="100000"/>
              </a:spcBef>
            </a:pPr>
            <a:r>
              <a:rPr lang="en-US" sz="2400" dirty="0">
                <a:solidFill>
                  <a:schemeClr val="tx2"/>
                </a:solidFill>
              </a:rPr>
              <a:t>Transition constraint</a:t>
            </a:r>
            <a:endParaRPr lang="en-US" sz="2400" dirty="0"/>
          </a:p>
          <a:p>
            <a:pPr lvl="2">
              <a:lnSpc>
                <a:spcPct val="100000"/>
              </a:lnSpc>
              <a:spcBef>
                <a:spcPct val="100000"/>
              </a:spcBef>
              <a:buFont typeface="Monotype Sorts" charset="2"/>
              <a:buNone/>
            </a:pPr>
            <a:r>
              <a:rPr lang="en-US" sz="2000" b="1" dirty="0"/>
              <a:t>	CHECK ON</a:t>
            </a:r>
            <a:r>
              <a:rPr lang="en-US" sz="2000" dirty="0"/>
              <a:t> PROJ (</a:t>
            </a:r>
            <a:r>
              <a:rPr lang="en-US" sz="2000" b="1" dirty="0"/>
              <a:t>NEW</a:t>
            </a:r>
            <a:r>
              <a:rPr lang="en-US" sz="2000" dirty="0"/>
              <a:t>.BUDGET &gt; </a:t>
            </a:r>
            <a:r>
              <a:rPr lang="en-US" sz="2000" b="1" dirty="0"/>
              <a:t>OLD</a:t>
            </a:r>
            <a:r>
              <a:rPr lang="en-US" sz="2000" dirty="0"/>
              <a:t>.BUDGET </a:t>
            </a:r>
            <a:r>
              <a:rPr lang="en-US" sz="2000" b="1" dirty="0"/>
              <a:t>AND</a:t>
            </a:r>
            <a:r>
              <a:rPr lang="en-US" sz="2000" dirty="0"/>
              <a:t> 				</a:t>
            </a:r>
            <a:r>
              <a:rPr lang="en-US" sz="2000" b="1" dirty="0"/>
              <a:t>NEW</a:t>
            </a:r>
            <a:r>
              <a:rPr lang="en-US" sz="2000" dirty="0"/>
              <a:t>.PNO = </a:t>
            </a:r>
            <a:r>
              <a:rPr lang="en-US" sz="2000" b="1" dirty="0"/>
              <a:t>OLD</a:t>
            </a:r>
            <a:r>
              <a:rPr lang="en-US" sz="2000" dirty="0"/>
              <a:t>.PNO)</a:t>
            </a:r>
          </a:p>
        </p:txBody>
      </p:sp>
      <p:grpSp>
        <p:nvGrpSpPr>
          <p:cNvPr id="6" name="Group 5"/>
          <p:cNvGrpSpPr/>
          <p:nvPr/>
        </p:nvGrpSpPr>
        <p:grpSpPr>
          <a:xfrm>
            <a:off x="304800" y="304800"/>
            <a:ext cx="8458200" cy="973440"/>
            <a:chOff x="0" y="0"/>
            <a:chExt cx="8458200" cy="973440"/>
          </a:xfrm>
          <a:scene3d>
            <a:camera prst="orthographicFront"/>
            <a:lightRig rig="flat" dir="t"/>
          </a:scene3d>
        </p:grpSpPr>
        <p:sp>
          <p:nvSpPr>
            <p:cNvPr id="7" name="Rounded Rectangle 6"/>
            <p:cNvSpPr/>
            <p:nvPr/>
          </p:nvSpPr>
          <p:spPr>
            <a:xfrm>
              <a:off x="0" y="0"/>
              <a:ext cx="8458200" cy="97344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8" name="Rounded Rectangle 4"/>
            <p:cNvSpPr/>
            <p:nvPr/>
          </p:nvSpPr>
          <p:spPr>
            <a:xfrm>
              <a:off x="47519" y="47519"/>
              <a:ext cx="8363162" cy="87840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137160" rIns="137160" bIns="137160" numCol="1" spcCol="1270" anchor="ctr" anchorCtr="0">
              <a:noAutofit/>
            </a:bodyPr>
            <a:lstStyle/>
            <a:p>
              <a:pPr lvl="0" defTabSz="1600200">
                <a:lnSpc>
                  <a:spcPct val="90000"/>
                </a:lnSpc>
                <a:spcAft>
                  <a:spcPct val="35000"/>
                </a:spcAft>
              </a:pPr>
              <a:r>
                <a:rPr lang="en-US" sz="3600" dirty="0" smtClean="0"/>
                <a:t>Constraint Specification Language</a:t>
              </a:r>
              <a:endParaRPr lang="fr-FR" sz="3600" b="1" kern="1200" dirty="0"/>
            </a:p>
          </p:txBody>
        </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03.jpg"/>
          <p:cNvPicPr>
            <a:picLocks noChangeAspect="1"/>
          </p:cNvPicPr>
          <p:nvPr/>
        </p:nvPicPr>
        <p:blipFill>
          <a:blip r:embed="rId3" cstate="print"/>
          <a:stretch>
            <a:fillRect/>
          </a:stretch>
        </p:blipFill>
        <p:spPr>
          <a:xfrm>
            <a:off x="0" y="0"/>
            <a:ext cx="9144000" cy="6858000"/>
          </a:xfrm>
          <a:prstGeom prst="rect">
            <a:avLst/>
          </a:prstGeom>
        </p:spPr>
      </p:pic>
      <p:sp>
        <p:nvSpPr>
          <p:cNvPr id="20482" name="Rectangle 2"/>
          <p:cNvSpPr>
            <a:spLocks noGrp="1" noChangeArrowheads="1"/>
          </p:cNvSpPr>
          <p:nvPr>
            <p:ph idx="1"/>
          </p:nvPr>
        </p:nvSpPr>
        <p:spPr>
          <a:noFill/>
          <a:ln/>
        </p:spPr>
        <p:txBody>
          <a:bodyPr/>
          <a:lstStyle/>
          <a:p>
            <a:pPr>
              <a:buNone/>
              <a:tabLst>
                <a:tab pos="1542971" algn="l"/>
                <a:tab pos="2114442" algn="l"/>
              </a:tabLst>
            </a:pPr>
            <a:r>
              <a:rPr lang="en-US" dirty="0">
                <a:solidFill>
                  <a:srgbClr val="FF0000"/>
                </a:solidFill>
              </a:rPr>
              <a:t>General constraints</a:t>
            </a:r>
          </a:p>
          <a:p>
            <a:pPr lvl="1">
              <a:buNone/>
              <a:tabLst>
                <a:tab pos="1542971" algn="l"/>
                <a:tab pos="2114442" algn="l"/>
              </a:tabLst>
            </a:pPr>
            <a:r>
              <a:rPr lang="en-US" dirty="0"/>
              <a:t>	Constraints that must always be true. Formulae of </a:t>
            </a:r>
            <a:r>
              <a:rPr lang="en-US" dirty="0" err="1"/>
              <a:t>tuple</a:t>
            </a:r>
            <a:r>
              <a:rPr lang="en-US" dirty="0"/>
              <a:t> relational calculus where all variables are quantified. </a:t>
            </a:r>
          </a:p>
          <a:p>
            <a:pPr lvl="1">
              <a:buNone/>
              <a:tabLst>
                <a:tab pos="1542971" algn="l"/>
                <a:tab pos="2114442" algn="l"/>
              </a:tabLst>
            </a:pPr>
            <a:r>
              <a:rPr lang="en-US" dirty="0"/>
              <a:t>General Form</a:t>
            </a:r>
          </a:p>
          <a:p>
            <a:pPr lvl="2">
              <a:buNone/>
              <a:tabLst>
                <a:tab pos="1542971" algn="l"/>
                <a:tab pos="2114442" algn="l"/>
              </a:tabLst>
            </a:pPr>
            <a:r>
              <a:rPr lang="en-US" dirty="0">
                <a:solidFill>
                  <a:schemeClr val="hlink"/>
                </a:solidFill>
              </a:rPr>
              <a:t>	</a:t>
            </a:r>
            <a:r>
              <a:rPr lang="en-US" dirty="0">
                <a:solidFill>
                  <a:srgbClr val="FF0000"/>
                </a:solidFill>
              </a:rPr>
              <a:t>CHECK ON &lt;variable&gt;:&lt;relation&gt;,(&lt;qualification&gt;)</a:t>
            </a:r>
          </a:p>
          <a:p>
            <a:pPr lvl="1">
              <a:tabLst>
                <a:tab pos="1542971" algn="l"/>
                <a:tab pos="2114442" algn="l"/>
              </a:tabLst>
            </a:pPr>
            <a:r>
              <a:rPr lang="en-US" dirty="0">
                <a:solidFill>
                  <a:schemeClr val="tx2"/>
                </a:solidFill>
              </a:rPr>
              <a:t>Functional dependency</a:t>
            </a:r>
            <a:endParaRPr lang="en-US" dirty="0"/>
          </a:p>
          <a:p>
            <a:pPr lvl="2">
              <a:buNone/>
              <a:tabLst>
                <a:tab pos="1542971" algn="l"/>
                <a:tab pos="2114442" algn="l"/>
              </a:tabLst>
            </a:pPr>
            <a:r>
              <a:rPr lang="en-US" b="1" dirty="0"/>
              <a:t>	CHECK ON</a:t>
            </a:r>
            <a:r>
              <a:rPr lang="en-US" dirty="0"/>
              <a:t> e1:EMP, e2:EMP</a:t>
            </a:r>
          </a:p>
          <a:p>
            <a:pPr lvl="2">
              <a:buNone/>
              <a:tabLst>
                <a:tab pos="1542971" algn="l"/>
                <a:tab pos="2114442" algn="l"/>
              </a:tabLst>
            </a:pPr>
            <a:r>
              <a:rPr lang="en-US" dirty="0"/>
              <a:t>		(e1.ENAME = e2.ENAME </a:t>
            </a:r>
            <a:r>
              <a:rPr lang="en-US" b="1" dirty="0"/>
              <a:t>IF</a:t>
            </a:r>
            <a:r>
              <a:rPr lang="en-US" dirty="0"/>
              <a:t> e1.ENO = e2.ENO)</a:t>
            </a:r>
          </a:p>
          <a:p>
            <a:pPr lvl="1">
              <a:tabLst>
                <a:tab pos="1542971" algn="l"/>
                <a:tab pos="2114442" algn="l"/>
              </a:tabLst>
            </a:pPr>
            <a:r>
              <a:rPr lang="en-US" dirty="0">
                <a:solidFill>
                  <a:schemeClr val="tx2"/>
                </a:solidFill>
              </a:rPr>
              <a:t>Constraint with aggregate function</a:t>
            </a:r>
          </a:p>
          <a:p>
            <a:pPr lvl="2">
              <a:buNone/>
              <a:tabLst>
                <a:tab pos="1542971" algn="l"/>
                <a:tab pos="2114442" algn="l"/>
              </a:tabLst>
            </a:pPr>
            <a:r>
              <a:rPr lang="en-US" b="1" dirty="0"/>
              <a:t>	CHECK ON </a:t>
            </a:r>
            <a:r>
              <a:rPr lang="en-US" dirty="0"/>
              <a:t>g:ASG, j:PROJ</a:t>
            </a:r>
          </a:p>
          <a:p>
            <a:pPr lvl="2">
              <a:buNone/>
              <a:tabLst>
                <a:tab pos="1542971" algn="l"/>
                <a:tab pos="2114442" algn="l"/>
              </a:tabLst>
            </a:pPr>
            <a:r>
              <a:rPr lang="en-US" dirty="0"/>
              <a:t>		(</a:t>
            </a:r>
            <a:r>
              <a:rPr lang="en-US" b="1" dirty="0"/>
              <a:t>SUM</a:t>
            </a:r>
            <a:r>
              <a:rPr lang="en-US" dirty="0"/>
              <a:t>(g.DUR </a:t>
            </a:r>
            <a:r>
              <a:rPr lang="en-US" b="1" dirty="0"/>
              <a:t>WHERE</a:t>
            </a:r>
            <a:r>
              <a:rPr lang="en-US" dirty="0"/>
              <a:t> g.PNO = j.PNO) &lt; 100 </a:t>
            </a:r>
            <a:r>
              <a:rPr lang="en-US" b="1" dirty="0"/>
              <a:t>IF</a:t>
            </a:r>
            <a:r>
              <a:rPr lang="en-US" dirty="0"/>
              <a:t> </a:t>
            </a:r>
          </a:p>
          <a:p>
            <a:pPr lvl="2">
              <a:buNone/>
              <a:tabLst>
                <a:tab pos="1542971" algn="l"/>
                <a:tab pos="2114442" algn="l"/>
              </a:tabLst>
            </a:pPr>
            <a:r>
              <a:rPr lang="en-US" dirty="0"/>
              <a:t>			</a:t>
            </a:r>
            <a:r>
              <a:rPr lang="en-US" dirty="0" err="1"/>
              <a:t>j.PNAME</a:t>
            </a:r>
            <a:r>
              <a:rPr lang="en-US" dirty="0"/>
              <a:t> = “CAD/CAM”)</a:t>
            </a:r>
          </a:p>
        </p:txBody>
      </p:sp>
      <p:grpSp>
        <p:nvGrpSpPr>
          <p:cNvPr id="5" name="Group 4"/>
          <p:cNvGrpSpPr/>
          <p:nvPr/>
        </p:nvGrpSpPr>
        <p:grpSpPr>
          <a:xfrm>
            <a:off x="304800" y="304800"/>
            <a:ext cx="8458200" cy="973440"/>
            <a:chOff x="0" y="0"/>
            <a:chExt cx="8458200" cy="973440"/>
          </a:xfrm>
          <a:scene3d>
            <a:camera prst="orthographicFront"/>
            <a:lightRig rig="flat" dir="t"/>
          </a:scene3d>
        </p:grpSpPr>
        <p:sp>
          <p:nvSpPr>
            <p:cNvPr id="6" name="Rounded Rectangle 5"/>
            <p:cNvSpPr/>
            <p:nvPr/>
          </p:nvSpPr>
          <p:spPr>
            <a:xfrm>
              <a:off x="0" y="0"/>
              <a:ext cx="8458200" cy="97344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7" name="Rounded Rectangle 4"/>
            <p:cNvSpPr/>
            <p:nvPr/>
          </p:nvSpPr>
          <p:spPr>
            <a:xfrm>
              <a:off x="47519" y="47519"/>
              <a:ext cx="8363162" cy="87840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137160" rIns="137160" bIns="137160" numCol="1" spcCol="1270" anchor="ctr" anchorCtr="0">
              <a:noAutofit/>
            </a:bodyPr>
            <a:lstStyle/>
            <a:p>
              <a:pPr lvl="0" defTabSz="1600200">
                <a:lnSpc>
                  <a:spcPct val="90000"/>
                </a:lnSpc>
                <a:spcAft>
                  <a:spcPct val="35000"/>
                </a:spcAft>
              </a:pPr>
              <a:r>
                <a:rPr lang="en-US" sz="3600" dirty="0" smtClean="0"/>
                <a:t>Constraint Specification Language</a:t>
              </a:r>
              <a:endParaRPr lang="fr-FR" sz="3600" b="1" kern="1200" dirty="0"/>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3.jpg"/>
          <p:cNvPicPr>
            <a:picLocks noChangeAspect="1"/>
          </p:cNvPicPr>
          <p:nvPr/>
        </p:nvPicPr>
        <p:blipFill>
          <a:blip r:embed="rId3" cstate="print"/>
          <a:stretch>
            <a:fillRect/>
          </a:stretch>
        </p:blipFill>
        <p:spPr>
          <a:xfrm>
            <a:off x="0" y="0"/>
            <a:ext cx="9144000" cy="6858000"/>
          </a:xfrm>
          <a:prstGeom prst="rect">
            <a:avLst/>
          </a:prstGeom>
        </p:spPr>
      </p:pic>
      <p:sp>
        <p:nvSpPr>
          <p:cNvPr id="26626" name="Rectangle 2"/>
          <p:cNvSpPr>
            <a:spLocks noGrp="1" noChangeArrowheads="1"/>
          </p:cNvSpPr>
          <p:nvPr>
            <p:ph type="body" idx="1"/>
          </p:nvPr>
        </p:nvSpPr>
        <p:spPr>
          <a:noFill/>
          <a:ln/>
        </p:spPr>
        <p:txBody>
          <a:bodyPr/>
          <a:lstStyle/>
          <a:p>
            <a:pPr>
              <a:lnSpc>
                <a:spcPct val="100000"/>
              </a:lnSpc>
              <a:spcBef>
                <a:spcPct val="65000"/>
              </a:spcBef>
            </a:pPr>
            <a:r>
              <a:rPr lang="en-US" dirty="0"/>
              <a:t>Problems:</a:t>
            </a:r>
          </a:p>
          <a:p>
            <a:pPr lvl="1">
              <a:lnSpc>
                <a:spcPct val="100000"/>
              </a:lnSpc>
              <a:spcBef>
                <a:spcPct val="65000"/>
              </a:spcBef>
            </a:pPr>
            <a:r>
              <a:rPr lang="en-US" dirty="0"/>
              <a:t>Definition of constraints</a:t>
            </a:r>
          </a:p>
          <a:p>
            <a:pPr lvl="2">
              <a:lnSpc>
                <a:spcPct val="100000"/>
              </a:lnSpc>
              <a:spcBef>
                <a:spcPct val="65000"/>
              </a:spcBef>
            </a:pPr>
            <a:r>
              <a:rPr lang="en-US" dirty="0"/>
              <a:t>consideration for fragments</a:t>
            </a:r>
          </a:p>
          <a:p>
            <a:pPr lvl="1">
              <a:lnSpc>
                <a:spcPct val="100000"/>
              </a:lnSpc>
              <a:spcBef>
                <a:spcPct val="65000"/>
              </a:spcBef>
            </a:pPr>
            <a:r>
              <a:rPr lang="en-US" dirty="0"/>
              <a:t>Where to store</a:t>
            </a:r>
          </a:p>
          <a:p>
            <a:pPr lvl="2">
              <a:lnSpc>
                <a:spcPct val="100000"/>
              </a:lnSpc>
              <a:spcBef>
                <a:spcPct val="65000"/>
              </a:spcBef>
            </a:pPr>
            <a:r>
              <a:rPr lang="en-US" dirty="0"/>
              <a:t>replication</a:t>
            </a:r>
          </a:p>
          <a:p>
            <a:pPr lvl="2">
              <a:lnSpc>
                <a:spcPct val="100000"/>
              </a:lnSpc>
              <a:spcBef>
                <a:spcPct val="65000"/>
              </a:spcBef>
            </a:pPr>
            <a:r>
              <a:rPr lang="en-US" dirty="0"/>
              <a:t>non-replicated : fragments</a:t>
            </a:r>
          </a:p>
          <a:p>
            <a:pPr lvl="1">
              <a:lnSpc>
                <a:spcPct val="100000"/>
              </a:lnSpc>
              <a:spcBef>
                <a:spcPct val="65000"/>
              </a:spcBef>
            </a:pPr>
            <a:r>
              <a:rPr lang="en-US" dirty="0"/>
              <a:t>Enforcement</a:t>
            </a:r>
          </a:p>
          <a:p>
            <a:pPr lvl="2">
              <a:lnSpc>
                <a:spcPct val="100000"/>
              </a:lnSpc>
              <a:spcBef>
                <a:spcPct val="65000"/>
              </a:spcBef>
            </a:pPr>
            <a:r>
              <a:rPr lang="en-US" dirty="0"/>
              <a:t>minimize costs </a:t>
            </a:r>
          </a:p>
        </p:txBody>
      </p:sp>
      <p:grpSp>
        <p:nvGrpSpPr>
          <p:cNvPr id="5" name="Group 4"/>
          <p:cNvGrpSpPr/>
          <p:nvPr/>
        </p:nvGrpSpPr>
        <p:grpSpPr>
          <a:xfrm>
            <a:off x="304800" y="304800"/>
            <a:ext cx="8458200" cy="973440"/>
            <a:chOff x="0" y="0"/>
            <a:chExt cx="8458200" cy="973440"/>
          </a:xfrm>
          <a:scene3d>
            <a:camera prst="orthographicFront"/>
            <a:lightRig rig="flat" dir="t"/>
          </a:scene3d>
        </p:grpSpPr>
        <p:sp>
          <p:nvSpPr>
            <p:cNvPr id="6" name="Rounded Rectangle 5"/>
            <p:cNvSpPr/>
            <p:nvPr/>
          </p:nvSpPr>
          <p:spPr>
            <a:xfrm>
              <a:off x="0" y="0"/>
              <a:ext cx="8458200" cy="97344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7" name="Rounded Rectangle 4"/>
            <p:cNvSpPr/>
            <p:nvPr/>
          </p:nvSpPr>
          <p:spPr>
            <a:xfrm>
              <a:off x="47519" y="47519"/>
              <a:ext cx="8363162" cy="87840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137160" rIns="137160" bIns="137160" numCol="1" spcCol="1270" anchor="ctr" anchorCtr="0">
              <a:noAutofit/>
            </a:bodyPr>
            <a:lstStyle/>
            <a:p>
              <a:pPr lvl="0" defTabSz="1600200">
                <a:lnSpc>
                  <a:spcPct val="90000"/>
                </a:lnSpc>
                <a:spcAft>
                  <a:spcPct val="35000"/>
                </a:spcAft>
              </a:pPr>
              <a:r>
                <a:rPr lang="en-US" sz="3600" dirty="0" smtClean="0"/>
                <a:t>Distributed Integrity Control</a:t>
              </a:r>
              <a:endParaRPr lang="fr-FR" sz="3600" b="1" kern="1200" dirty="0"/>
            </a:p>
          </p:txBody>
        </p:sp>
      </p:gr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3.jpg"/>
          <p:cNvPicPr>
            <a:picLocks noChangeAspect="1"/>
          </p:cNvPicPr>
          <p:nvPr/>
        </p:nvPicPr>
        <p:blipFill>
          <a:blip r:embed="rId3" cstate="print"/>
          <a:stretch>
            <a:fillRect/>
          </a:stretch>
        </p:blipFill>
        <p:spPr>
          <a:xfrm>
            <a:off x="0" y="0"/>
            <a:ext cx="9144000" cy="6858000"/>
          </a:xfrm>
          <a:prstGeom prst="rect">
            <a:avLst/>
          </a:prstGeom>
        </p:spPr>
      </p:pic>
      <p:sp>
        <p:nvSpPr>
          <p:cNvPr id="27650" name="Rectangle 2"/>
          <p:cNvSpPr>
            <a:spLocks noGrp="1" noChangeArrowheads="1"/>
          </p:cNvSpPr>
          <p:nvPr>
            <p:ph idx="1"/>
          </p:nvPr>
        </p:nvSpPr>
        <p:spPr>
          <a:noFill/>
          <a:ln/>
        </p:spPr>
        <p:txBody>
          <a:bodyPr/>
          <a:lstStyle/>
          <a:p>
            <a:pPr>
              <a:lnSpc>
                <a:spcPct val="100000"/>
              </a:lnSpc>
              <a:spcBef>
                <a:spcPct val="50000"/>
              </a:spcBef>
            </a:pPr>
            <a:r>
              <a:rPr lang="en-US" sz="2800" dirty="0"/>
              <a:t>Individual assertions</a:t>
            </a:r>
          </a:p>
          <a:p>
            <a:pPr lvl="1">
              <a:lnSpc>
                <a:spcPct val="100000"/>
              </a:lnSpc>
              <a:spcBef>
                <a:spcPct val="50000"/>
              </a:spcBef>
            </a:pPr>
            <a:r>
              <a:rPr lang="en-US" sz="2400" dirty="0"/>
              <a:t>single relation, single variable</a:t>
            </a:r>
          </a:p>
          <a:p>
            <a:pPr lvl="1">
              <a:lnSpc>
                <a:spcPct val="100000"/>
              </a:lnSpc>
              <a:spcBef>
                <a:spcPct val="50000"/>
              </a:spcBef>
            </a:pPr>
            <a:r>
              <a:rPr lang="en-US" sz="2400" dirty="0"/>
              <a:t>domain constraint</a:t>
            </a:r>
          </a:p>
          <a:p>
            <a:pPr>
              <a:lnSpc>
                <a:spcPct val="100000"/>
              </a:lnSpc>
              <a:spcBef>
                <a:spcPct val="50000"/>
              </a:spcBef>
            </a:pPr>
            <a:r>
              <a:rPr lang="en-US" sz="2800" dirty="0"/>
              <a:t>Set oriented assertions</a:t>
            </a:r>
          </a:p>
          <a:p>
            <a:pPr lvl="1">
              <a:lnSpc>
                <a:spcPct val="100000"/>
              </a:lnSpc>
              <a:spcBef>
                <a:spcPct val="50000"/>
              </a:spcBef>
            </a:pPr>
            <a:r>
              <a:rPr lang="en-US" sz="2400" dirty="0"/>
              <a:t>single relation, multi-variable </a:t>
            </a:r>
          </a:p>
          <a:p>
            <a:pPr lvl="2">
              <a:lnSpc>
                <a:spcPct val="100000"/>
              </a:lnSpc>
              <a:spcBef>
                <a:spcPct val="50000"/>
              </a:spcBef>
            </a:pPr>
            <a:r>
              <a:rPr lang="en-US" sz="2000" dirty="0"/>
              <a:t>functional dependency</a:t>
            </a:r>
          </a:p>
          <a:p>
            <a:pPr lvl="1">
              <a:lnSpc>
                <a:spcPct val="100000"/>
              </a:lnSpc>
              <a:spcBef>
                <a:spcPct val="50000"/>
              </a:spcBef>
            </a:pPr>
            <a:r>
              <a:rPr lang="en-US" sz="2400" dirty="0"/>
              <a:t>multi-relation, multi-variable </a:t>
            </a:r>
          </a:p>
          <a:p>
            <a:pPr lvl="2">
              <a:lnSpc>
                <a:spcPct val="100000"/>
              </a:lnSpc>
              <a:spcBef>
                <a:spcPct val="50000"/>
              </a:spcBef>
            </a:pPr>
            <a:r>
              <a:rPr lang="en-US" sz="2000" dirty="0"/>
              <a:t>foreign key</a:t>
            </a:r>
          </a:p>
          <a:p>
            <a:pPr>
              <a:lnSpc>
                <a:spcPct val="100000"/>
              </a:lnSpc>
              <a:spcBef>
                <a:spcPct val="50000"/>
              </a:spcBef>
            </a:pPr>
            <a:r>
              <a:rPr lang="en-US" sz="2800" dirty="0"/>
              <a:t>Assertions involving aggregates</a:t>
            </a:r>
          </a:p>
        </p:txBody>
      </p:sp>
      <p:grpSp>
        <p:nvGrpSpPr>
          <p:cNvPr id="6" name="Group 5"/>
          <p:cNvGrpSpPr/>
          <p:nvPr/>
        </p:nvGrpSpPr>
        <p:grpSpPr>
          <a:xfrm>
            <a:off x="304800" y="304800"/>
            <a:ext cx="8458200" cy="973440"/>
            <a:chOff x="0" y="0"/>
            <a:chExt cx="8458200" cy="973440"/>
          </a:xfrm>
          <a:scene3d>
            <a:camera prst="orthographicFront"/>
            <a:lightRig rig="flat" dir="t"/>
          </a:scene3d>
        </p:grpSpPr>
        <p:sp>
          <p:nvSpPr>
            <p:cNvPr id="7" name="Rounded Rectangle 6"/>
            <p:cNvSpPr/>
            <p:nvPr/>
          </p:nvSpPr>
          <p:spPr>
            <a:xfrm>
              <a:off x="0" y="0"/>
              <a:ext cx="8458200" cy="97344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8" name="Rounded Rectangle 4"/>
            <p:cNvSpPr/>
            <p:nvPr/>
          </p:nvSpPr>
          <p:spPr>
            <a:xfrm>
              <a:off x="47519" y="47519"/>
              <a:ext cx="8363162" cy="878402"/>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137160" rIns="137160" bIns="137160" numCol="1" spcCol="1270" anchor="ctr" anchorCtr="0">
              <a:noAutofit/>
            </a:bodyPr>
            <a:lstStyle/>
            <a:p>
              <a:pPr lvl="0" defTabSz="1600200">
                <a:lnSpc>
                  <a:spcPct val="90000"/>
                </a:lnSpc>
                <a:spcAft>
                  <a:spcPct val="35000"/>
                </a:spcAft>
              </a:pPr>
              <a:r>
                <a:rPr lang="en-US" sz="3600" dirty="0" smtClean="0"/>
                <a:t>Types of Distributed Assertions</a:t>
              </a:r>
              <a:endParaRPr lang="fr-FR" sz="3600" b="1" kern="1200" dirty="0"/>
            </a:p>
          </p:txBody>
        </p:sp>
      </p:gr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3.jpg"/>
          <p:cNvPicPr>
            <a:picLocks noChangeAspect="1"/>
          </p:cNvPicPr>
          <p:nvPr/>
        </p:nvPicPr>
        <p:blipFill>
          <a:blip r:embed="rId2" cstate="print"/>
          <a:stretch>
            <a:fillRect/>
          </a:stretch>
        </p:blipFill>
        <p:spPr>
          <a:xfrm>
            <a:off x="0" y="0"/>
            <a:ext cx="9144000" cy="6858000"/>
          </a:xfrm>
          <a:prstGeom prst="rect">
            <a:avLst/>
          </a:prstGeom>
        </p:spPr>
      </p:pic>
      <p:sp>
        <p:nvSpPr>
          <p:cNvPr id="6" name="Rounded Rectangle 5"/>
          <p:cNvSpPr/>
          <p:nvPr/>
        </p:nvSpPr>
        <p:spPr>
          <a:xfrm>
            <a:off x="381000" y="304800"/>
            <a:ext cx="8458200" cy="973440"/>
          </a:xfrm>
          <a:prstGeom prst="roundRect">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r>
              <a:rPr lang="en-US" sz="4400" dirty="0" smtClean="0"/>
              <a:t>Distributed Integrity Control</a:t>
            </a:r>
            <a:endParaRPr lang="en-US" sz="4400" dirty="0"/>
          </a:p>
        </p:txBody>
      </p:sp>
      <p:sp>
        <p:nvSpPr>
          <p:cNvPr id="9" name="Rectangle 2"/>
          <p:cNvSpPr>
            <a:spLocks noGrp="1" noChangeArrowheads="1"/>
          </p:cNvSpPr>
          <p:nvPr>
            <p:ph idx="1"/>
          </p:nvPr>
        </p:nvSpPr>
        <p:spPr>
          <a:xfrm>
            <a:off x="241101" y="1707559"/>
            <a:ext cx="8643938" cy="4759523"/>
          </a:xfrm>
          <a:noFill/>
          <a:ln/>
        </p:spPr>
        <p:txBody>
          <a:bodyPr/>
          <a:lstStyle/>
          <a:p>
            <a:r>
              <a:rPr lang="en-US" sz="2400" dirty="0"/>
              <a:t>Assertion Definition</a:t>
            </a:r>
          </a:p>
          <a:p>
            <a:pPr lvl="1"/>
            <a:r>
              <a:rPr lang="en-US" sz="2000" dirty="0"/>
              <a:t>similar to the centralized techniques</a:t>
            </a:r>
          </a:p>
          <a:p>
            <a:pPr lvl="1"/>
            <a:r>
              <a:rPr lang="en-US" sz="2000" dirty="0"/>
              <a:t>transform the assertions to compiled assertions</a:t>
            </a:r>
          </a:p>
          <a:p>
            <a:r>
              <a:rPr lang="en-US" sz="2400" dirty="0"/>
              <a:t>Assertion Storage</a:t>
            </a:r>
          </a:p>
          <a:p>
            <a:pPr lvl="1"/>
            <a:r>
              <a:rPr lang="en-US" sz="2000" dirty="0"/>
              <a:t>Individual assertions</a:t>
            </a:r>
          </a:p>
          <a:p>
            <a:pPr lvl="2"/>
            <a:r>
              <a:rPr lang="en-US" sz="1800" dirty="0"/>
              <a:t>one relation, only fragments</a:t>
            </a:r>
          </a:p>
          <a:p>
            <a:pPr lvl="2"/>
            <a:r>
              <a:rPr lang="en-US" sz="1800" dirty="0"/>
              <a:t>at each fragment site, check for compatibility</a:t>
            </a:r>
          </a:p>
          <a:p>
            <a:pPr lvl="2"/>
            <a:r>
              <a:rPr lang="en-US" sz="1800" dirty="0"/>
              <a:t>if compatible, store; otherwise reject</a:t>
            </a:r>
          </a:p>
          <a:p>
            <a:pPr lvl="2"/>
            <a:r>
              <a:rPr lang="en-US" sz="1800" dirty="0"/>
              <a:t>if all the sites reject, globally reject</a:t>
            </a:r>
          </a:p>
          <a:p>
            <a:pPr lvl="1"/>
            <a:r>
              <a:rPr lang="en-US" sz="2000" dirty="0"/>
              <a:t>Set-oriented assertions</a:t>
            </a:r>
          </a:p>
          <a:p>
            <a:pPr lvl="2"/>
            <a:r>
              <a:rPr lang="en-US" sz="1800" dirty="0"/>
              <a:t>involves joins (between fragments or relations)</a:t>
            </a:r>
          </a:p>
          <a:p>
            <a:pPr lvl="2"/>
            <a:r>
              <a:rPr lang="en-US" sz="1800" dirty="0"/>
              <a:t>maybe necessary to perform joins to check for compatibility</a:t>
            </a:r>
          </a:p>
          <a:p>
            <a:pPr lvl="2"/>
            <a:r>
              <a:rPr lang="en-US" sz="1800" dirty="0"/>
              <a:t>store if compatible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3.jpg"/>
          <p:cNvPicPr>
            <a:picLocks noChangeAspect="1"/>
          </p:cNvPicPr>
          <p:nvPr/>
        </p:nvPicPr>
        <p:blipFill>
          <a:blip r:embed="rId2" cstate="print"/>
          <a:stretch>
            <a:fillRect/>
          </a:stretch>
        </p:blipFill>
        <p:spPr>
          <a:xfrm>
            <a:off x="0" y="0"/>
            <a:ext cx="9144000" cy="6858000"/>
          </a:xfrm>
          <a:prstGeom prst="rect">
            <a:avLst/>
          </a:prstGeom>
        </p:spPr>
      </p:pic>
      <p:sp>
        <p:nvSpPr>
          <p:cNvPr id="6" name="Rounded Rectangle 5"/>
          <p:cNvSpPr/>
          <p:nvPr/>
        </p:nvSpPr>
        <p:spPr>
          <a:xfrm>
            <a:off x="381000" y="304800"/>
            <a:ext cx="8458200" cy="973440"/>
          </a:xfrm>
          <a:prstGeom prst="roundRect">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r>
              <a:rPr lang="en-US" sz="4400" dirty="0" smtClean="0"/>
              <a:t>Distributed Integrity Control</a:t>
            </a:r>
            <a:endParaRPr lang="en-US" sz="4400" dirty="0"/>
          </a:p>
        </p:txBody>
      </p:sp>
      <p:sp>
        <p:nvSpPr>
          <p:cNvPr id="7" name="Rectangle 2"/>
          <p:cNvSpPr>
            <a:spLocks noGrp="1" noChangeArrowheads="1"/>
          </p:cNvSpPr>
          <p:nvPr>
            <p:ph idx="1"/>
          </p:nvPr>
        </p:nvSpPr>
        <p:spPr>
          <a:xfrm>
            <a:off x="381000" y="1524000"/>
            <a:ext cx="8229600" cy="4525963"/>
          </a:xfrm>
          <a:noFill/>
          <a:ln/>
        </p:spPr>
        <p:txBody>
          <a:bodyPr/>
          <a:lstStyle/>
          <a:p>
            <a:pPr>
              <a:lnSpc>
                <a:spcPct val="100000"/>
              </a:lnSpc>
              <a:spcBef>
                <a:spcPct val="15000"/>
              </a:spcBef>
            </a:pPr>
            <a:r>
              <a:rPr lang="en-US" sz="2400" dirty="0"/>
              <a:t>Assertion Enforcement</a:t>
            </a:r>
          </a:p>
          <a:p>
            <a:pPr lvl="1">
              <a:lnSpc>
                <a:spcPct val="100000"/>
              </a:lnSpc>
              <a:spcBef>
                <a:spcPct val="15000"/>
              </a:spcBef>
            </a:pPr>
            <a:r>
              <a:rPr lang="en-US" sz="2000" dirty="0"/>
              <a:t>Where to enforce each assertion depends on</a:t>
            </a:r>
          </a:p>
          <a:p>
            <a:pPr lvl="2">
              <a:lnSpc>
                <a:spcPct val="100000"/>
              </a:lnSpc>
              <a:spcBef>
                <a:spcPct val="15000"/>
              </a:spcBef>
            </a:pPr>
            <a:r>
              <a:rPr lang="en-US" sz="1800" dirty="0"/>
              <a:t>type of assertion</a:t>
            </a:r>
          </a:p>
          <a:p>
            <a:pPr lvl="2">
              <a:lnSpc>
                <a:spcPct val="100000"/>
              </a:lnSpc>
              <a:spcBef>
                <a:spcPct val="15000"/>
              </a:spcBef>
            </a:pPr>
            <a:r>
              <a:rPr lang="en-US" sz="1800" dirty="0"/>
              <a:t>type of update and where update is issued</a:t>
            </a:r>
          </a:p>
          <a:p>
            <a:pPr lvl="1">
              <a:lnSpc>
                <a:spcPct val="100000"/>
              </a:lnSpc>
              <a:spcBef>
                <a:spcPct val="15000"/>
              </a:spcBef>
            </a:pPr>
            <a:r>
              <a:rPr lang="en-US" sz="2000" dirty="0"/>
              <a:t>Individual Assertions</a:t>
            </a:r>
          </a:p>
          <a:p>
            <a:pPr lvl="2">
              <a:lnSpc>
                <a:spcPct val="100000"/>
              </a:lnSpc>
              <a:spcBef>
                <a:spcPct val="15000"/>
              </a:spcBef>
            </a:pPr>
            <a:r>
              <a:rPr lang="en-US" sz="1800" dirty="0"/>
              <a:t>update = insert</a:t>
            </a:r>
          </a:p>
          <a:p>
            <a:pPr lvl="3">
              <a:lnSpc>
                <a:spcPct val="100000"/>
              </a:lnSpc>
              <a:spcBef>
                <a:spcPct val="15000"/>
              </a:spcBef>
            </a:pPr>
            <a:r>
              <a:rPr lang="en-US" sz="1600" dirty="0"/>
              <a:t>enforce at the site where the update is issued</a:t>
            </a:r>
          </a:p>
          <a:p>
            <a:pPr lvl="2">
              <a:lnSpc>
                <a:spcPct val="100000"/>
              </a:lnSpc>
              <a:spcBef>
                <a:spcPct val="15000"/>
              </a:spcBef>
            </a:pPr>
            <a:r>
              <a:rPr lang="en-US" sz="1800" dirty="0"/>
              <a:t>update = qualified</a:t>
            </a:r>
          </a:p>
          <a:p>
            <a:pPr lvl="3">
              <a:lnSpc>
                <a:spcPct val="100000"/>
              </a:lnSpc>
              <a:spcBef>
                <a:spcPct val="15000"/>
              </a:spcBef>
            </a:pPr>
            <a:r>
              <a:rPr lang="en-US" sz="1600" dirty="0"/>
              <a:t>send the assertions to all the sites involved</a:t>
            </a:r>
          </a:p>
          <a:p>
            <a:pPr lvl="3">
              <a:lnSpc>
                <a:spcPct val="100000"/>
              </a:lnSpc>
              <a:spcBef>
                <a:spcPct val="15000"/>
              </a:spcBef>
            </a:pPr>
            <a:r>
              <a:rPr lang="en-US" sz="1600" dirty="0"/>
              <a:t>execute the qualification to obtain </a:t>
            </a:r>
            <a:r>
              <a:rPr lang="en-US" sz="1600" i="1" dirty="0"/>
              <a:t>R</a:t>
            </a:r>
            <a:r>
              <a:rPr lang="en-US" sz="1600" baseline="30000" dirty="0"/>
              <a:t>+</a:t>
            </a:r>
            <a:r>
              <a:rPr lang="en-US" sz="1600" dirty="0"/>
              <a:t> and </a:t>
            </a:r>
            <a:r>
              <a:rPr lang="en-US" sz="1600" i="1" dirty="0"/>
              <a:t>R</a:t>
            </a:r>
            <a:r>
              <a:rPr lang="en-US" sz="1600" baseline="30000" dirty="0"/>
              <a:t>-</a:t>
            </a:r>
          </a:p>
          <a:p>
            <a:pPr lvl="3">
              <a:lnSpc>
                <a:spcPct val="100000"/>
              </a:lnSpc>
              <a:spcBef>
                <a:spcPct val="15000"/>
              </a:spcBef>
            </a:pPr>
            <a:r>
              <a:rPr lang="en-US" sz="1600" dirty="0"/>
              <a:t>each site enforce its own assertion</a:t>
            </a:r>
          </a:p>
          <a:p>
            <a:pPr lvl="1">
              <a:lnSpc>
                <a:spcPct val="100000"/>
              </a:lnSpc>
              <a:spcBef>
                <a:spcPct val="15000"/>
              </a:spcBef>
            </a:pPr>
            <a:r>
              <a:rPr lang="en-US" sz="2000" dirty="0"/>
              <a:t>Set-oriented Assertions</a:t>
            </a:r>
          </a:p>
          <a:p>
            <a:pPr lvl="2">
              <a:lnSpc>
                <a:spcPct val="100000"/>
              </a:lnSpc>
              <a:spcBef>
                <a:spcPct val="15000"/>
              </a:spcBef>
            </a:pPr>
            <a:r>
              <a:rPr lang="en-US" sz="1800" dirty="0"/>
              <a:t>single relation</a:t>
            </a:r>
          </a:p>
          <a:p>
            <a:pPr lvl="3">
              <a:lnSpc>
                <a:spcPct val="100000"/>
              </a:lnSpc>
              <a:spcBef>
                <a:spcPct val="15000"/>
              </a:spcBef>
            </a:pPr>
            <a:r>
              <a:rPr lang="en-US" sz="1600" dirty="0"/>
              <a:t>similar to individual assertions with qualified updates</a:t>
            </a:r>
          </a:p>
          <a:p>
            <a:pPr lvl="2">
              <a:lnSpc>
                <a:spcPct val="100000"/>
              </a:lnSpc>
              <a:spcBef>
                <a:spcPct val="15000"/>
              </a:spcBef>
            </a:pPr>
            <a:r>
              <a:rPr lang="en-US" sz="1800" dirty="0"/>
              <a:t>multi-relation</a:t>
            </a:r>
          </a:p>
          <a:p>
            <a:pPr lvl="3">
              <a:lnSpc>
                <a:spcPct val="100000"/>
              </a:lnSpc>
              <a:spcBef>
                <a:spcPct val="15000"/>
              </a:spcBef>
            </a:pPr>
            <a:r>
              <a:rPr lang="en-US" sz="1600" dirty="0"/>
              <a:t>move data between sites to perform joins; then send the result to the query master site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122" name="Picture 2"/>
          <p:cNvPicPr>
            <a:picLocks noChangeAspect="1" noChangeArrowheads="1"/>
          </p:cNvPicPr>
          <p:nvPr/>
        </p:nvPicPr>
        <p:blipFill>
          <a:blip r:embed="rId9" cstate="print"/>
          <a:srcRect/>
          <a:stretch>
            <a:fillRect/>
          </a:stretch>
        </p:blipFill>
        <p:spPr bwMode="auto">
          <a:xfrm>
            <a:off x="381000" y="3733800"/>
            <a:ext cx="3276600" cy="2286000"/>
          </a:xfrm>
          <a:prstGeom prst="rect">
            <a:avLst/>
          </a:prstGeom>
          <a:noFill/>
          <a:ln w="9525">
            <a:noFill/>
            <a:miter lim="800000"/>
            <a:headEnd/>
            <a:tailEnd/>
          </a:ln>
        </p:spPr>
      </p:pic>
      <p:pic>
        <p:nvPicPr>
          <p:cNvPr id="5123" name="Picture 3"/>
          <p:cNvPicPr>
            <a:picLocks noChangeAspect="1" noChangeArrowheads="1"/>
          </p:cNvPicPr>
          <p:nvPr/>
        </p:nvPicPr>
        <p:blipFill>
          <a:blip r:embed="rId10" cstate="print"/>
          <a:srcRect/>
          <a:stretch>
            <a:fillRect/>
          </a:stretch>
        </p:blipFill>
        <p:spPr bwMode="auto">
          <a:xfrm>
            <a:off x="4114800" y="3352800"/>
            <a:ext cx="3286125" cy="1257300"/>
          </a:xfrm>
          <a:prstGeom prst="rect">
            <a:avLst/>
          </a:prstGeom>
          <a:noFill/>
          <a:ln w="9525">
            <a:noFill/>
            <a:miter lim="800000"/>
            <a:headEnd/>
            <a:tailEnd/>
          </a:ln>
        </p:spPr>
      </p:pic>
      <p:pic>
        <p:nvPicPr>
          <p:cNvPr id="5124" name="Picture 4"/>
          <p:cNvPicPr>
            <a:picLocks noChangeAspect="1" noChangeArrowheads="1"/>
          </p:cNvPicPr>
          <p:nvPr/>
        </p:nvPicPr>
        <p:blipFill>
          <a:blip r:embed="rId11" cstate="print"/>
          <a:srcRect/>
          <a:stretch>
            <a:fillRect/>
          </a:stretch>
        </p:blipFill>
        <p:spPr bwMode="auto">
          <a:xfrm>
            <a:off x="4191000" y="4724400"/>
            <a:ext cx="3228975" cy="1476375"/>
          </a:xfrm>
          <a:prstGeom prst="rect">
            <a:avLst/>
          </a:prstGeom>
          <a:noFill/>
          <a:ln w="9525">
            <a:noFill/>
            <a:miter lim="800000"/>
            <a:headEnd/>
            <a:tailEnd/>
          </a:ln>
        </p:spPr>
      </p:pic>
      <p:sp>
        <p:nvSpPr>
          <p:cNvPr id="10" name="Rectangle 9"/>
          <p:cNvSpPr/>
          <p:nvPr/>
        </p:nvSpPr>
        <p:spPr>
          <a:xfrm>
            <a:off x="304800" y="1905000"/>
            <a:ext cx="8839200" cy="1200329"/>
          </a:xfrm>
          <a:prstGeom prst="rect">
            <a:avLst/>
          </a:prstGeom>
        </p:spPr>
        <p:txBody>
          <a:bodyPr wrap="square">
            <a:spAutoFit/>
          </a:bodyPr>
          <a:lstStyle/>
          <a:p>
            <a:r>
              <a:rPr lang="en-US" b="1" dirty="0" smtClean="0"/>
              <a:t>Example (contd.): Horizontal fragmentation of PROJ relation</a:t>
            </a:r>
          </a:p>
          <a:p>
            <a:r>
              <a:rPr lang="en-US" b="1" dirty="0" smtClean="0"/>
              <a:t>– PROJ1: projects with budgets less than 200, 000</a:t>
            </a:r>
          </a:p>
          <a:p>
            <a:r>
              <a:rPr lang="en-US" b="1" dirty="0" smtClean="0"/>
              <a:t>– PROJ2: projects with budgets greater than or equal to 200, 000</a:t>
            </a:r>
          </a:p>
          <a:p>
            <a:r>
              <a:rPr lang="en-US" dirty="0" smtClean="0"/>
              <a:t>DDB</a:t>
            </a: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915400" cy="2585323"/>
          </a:xfrm>
          <a:prstGeom prst="rect">
            <a:avLst/>
          </a:prstGeom>
        </p:spPr>
        <p:txBody>
          <a:bodyPr wrap="square">
            <a:spAutoFit/>
          </a:bodyPr>
          <a:lstStyle/>
          <a:p>
            <a:r>
              <a:rPr lang="en-US" b="1" dirty="0" smtClean="0"/>
              <a:t>b)Vertical: </a:t>
            </a:r>
          </a:p>
          <a:p>
            <a:r>
              <a:rPr lang="en-US" b="1" dirty="0" smtClean="0"/>
              <a:t>	partitions a relation along its attributes</a:t>
            </a:r>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p:txBody>
      </p:sp>
      <p:pic>
        <p:nvPicPr>
          <p:cNvPr id="2050" name="Picture 2"/>
          <p:cNvPicPr>
            <a:picLocks noChangeAspect="1" noChangeArrowheads="1"/>
          </p:cNvPicPr>
          <p:nvPr/>
        </p:nvPicPr>
        <p:blipFill>
          <a:blip r:embed="rId9" cstate="print"/>
          <a:srcRect/>
          <a:stretch>
            <a:fillRect/>
          </a:stretch>
        </p:blipFill>
        <p:spPr bwMode="auto">
          <a:xfrm>
            <a:off x="762000" y="3124200"/>
            <a:ext cx="6915150" cy="1885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Rectangle 9"/>
          <p:cNvSpPr/>
          <p:nvPr/>
        </p:nvSpPr>
        <p:spPr>
          <a:xfrm>
            <a:off x="304800" y="1905000"/>
            <a:ext cx="8839200" cy="923330"/>
          </a:xfrm>
          <a:prstGeom prst="rect">
            <a:avLst/>
          </a:prstGeom>
        </p:spPr>
        <p:txBody>
          <a:bodyPr wrap="square">
            <a:spAutoFit/>
          </a:bodyPr>
          <a:lstStyle/>
          <a:p>
            <a:r>
              <a:rPr lang="en-US" b="1" dirty="0" smtClean="0"/>
              <a:t>Example (contd.): Vertical fragmentation of PROJ relation</a:t>
            </a:r>
          </a:p>
          <a:p>
            <a:r>
              <a:rPr lang="en-US" b="1" dirty="0" smtClean="0"/>
              <a:t>– PROJ1: information about project budgets</a:t>
            </a:r>
          </a:p>
          <a:p>
            <a:r>
              <a:rPr lang="en-US" b="1" dirty="0" smtClean="0"/>
              <a:t>– PROJ2: information about project names and locations</a:t>
            </a:r>
            <a:endParaRPr lang="en-US" dirty="0"/>
          </a:p>
        </p:txBody>
      </p:sp>
      <p:pic>
        <p:nvPicPr>
          <p:cNvPr id="6146" name="Picture 2"/>
          <p:cNvPicPr>
            <a:picLocks noChangeAspect="1" noChangeArrowheads="1"/>
          </p:cNvPicPr>
          <p:nvPr/>
        </p:nvPicPr>
        <p:blipFill>
          <a:blip r:embed="rId9" cstate="print"/>
          <a:srcRect/>
          <a:stretch>
            <a:fillRect/>
          </a:stretch>
        </p:blipFill>
        <p:spPr bwMode="auto">
          <a:xfrm>
            <a:off x="1676400" y="3048000"/>
            <a:ext cx="5334000" cy="1657350"/>
          </a:xfrm>
          <a:prstGeom prst="rect">
            <a:avLst/>
          </a:prstGeom>
          <a:noFill/>
          <a:ln w="9525">
            <a:noFill/>
            <a:miter lim="800000"/>
            <a:headEnd/>
            <a:tailEnd/>
          </a:ln>
        </p:spPr>
      </p:pic>
      <p:pic>
        <p:nvPicPr>
          <p:cNvPr id="6147" name="Picture 3"/>
          <p:cNvPicPr>
            <a:picLocks noChangeAspect="1" noChangeArrowheads="1"/>
          </p:cNvPicPr>
          <p:nvPr/>
        </p:nvPicPr>
        <p:blipFill>
          <a:blip r:embed="rId10" cstate="print"/>
          <a:srcRect/>
          <a:stretch>
            <a:fillRect/>
          </a:stretch>
        </p:blipFill>
        <p:spPr bwMode="auto">
          <a:xfrm>
            <a:off x="914400" y="4724400"/>
            <a:ext cx="2133600" cy="2133600"/>
          </a:xfrm>
          <a:prstGeom prst="rect">
            <a:avLst/>
          </a:prstGeom>
          <a:noFill/>
          <a:ln w="9525">
            <a:noFill/>
            <a:miter lim="800000"/>
            <a:headEnd/>
            <a:tailEnd/>
          </a:ln>
        </p:spPr>
      </p:pic>
      <p:pic>
        <p:nvPicPr>
          <p:cNvPr id="6148" name="Picture 4"/>
          <p:cNvPicPr>
            <a:picLocks noChangeAspect="1" noChangeArrowheads="1"/>
          </p:cNvPicPr>
          <p:nvPr/>
        </p:nvPicPr>
        <p:blipFill>
          <a:blip r:embed="rId11" cstate="print"/>
          <a:srcRect/>
          <a:stretch>
            <a:fillRect/>
          </a:stretch>
        </p:blipFill>
        <p:spPr bwMode="auto">
          <a:xfrm>
            <a:off x="3200400" y="4800600"/>
            <a:ext cx="3733800" cy="1905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915400" cy="2677656"/>
          </a:xfrm>
          <a:prstGeom prst="rect">
            <a:avLst/>
          </a:prstGeom>
        </p:spPr>
        <p:txBody>
          <a:bodyPr wrap="square">
            <a:spAutoFit/>
          </a:bodyPr>
          <a:lstStyle/>
          <a:p>
            <a:r>
              <a:rPr lang="en-US" b="1" dirty="0" smtClean="0"/>
              <a:t>c) </a:t>
            </a:r>
            <a:r>
              <a:rPr lang="en-US" sz="2400" b="1" dirty="0" smtClean="0"/>
              <a:t>Mixed/hybrid: </a:t>
            </a:r>
            <a:r>
              <a:rPr lang="en-US" b="1" dirty="0" smtClean="0"/>
              <a:t>a combination of horizontal and vertical fragmentation 	partitions a relation along its attributes</a:t>
            </a:r>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p:txBody>
      </p:sp>
      <p:pic>
        <p:nvPicPr>
          <p:cNvPr id="3074" name="Picture 2"/>
          <p:cNvPicPr>
            <a:picLocks noChangeAspect="1" noChangeArrowheads="1"/>
          </p:cNvPicPr>
          <p:nvPr/>
        </p:nvPicPr>
        <p:blipFill>
          <a:blip r:embed="rId9" cstate="print"/>
          <a:srcRect/>
          <a:stretch>
            <a:fillRect/>
          </a:stretch>
        </p:blipFill>
        <p:spPr bwMode="auto">
          <a:xfrm>
            <a:off x="609600" y="3429000"/>
            <a:ext cx="7143750" cy="21431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458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05000"/>
            <a:ext cx="8915400" cy="5632311"/>
          </a:xfrm>
          <a:prstGeom prst="rect">
            <a:avLst/>
          </a:prstGeom>
        </p:spPr>
        <p:txBody>
          <a:bodyPr wrap="square">
            <a:spAutoFit/>
          </a:bodyPr>
          <a:lstStyle/>
          <a:p>
            <a:r>
              <a:rPr lang="en-US" dirty="0" smtClean="0"/>
              <a:t>All the fragmentation algorithms must satisfy three correctness criteria:</a:t>
            </a:r>
          </a:p>
          <a:p>
            <a:endParaRPr lang="en-US" dirty="0" smtClean="0"/>
          </a:p>
          <a:p>
            <a:r>
              <a:rPr lang="en-US" b="1" dirty="0" smtClean="0"/>
              <a:t>Completeness</a:t>
            </a:r>
            <a:r>
              <a:rPr lang="en-US" dirty="0" smtClean="0"/>
              <a:t>: Fragmentation of a relation is complete if and only if each data item in </a:t>
            </a:r>
          </a:p>
          <a:p>
            <a:r>
              <a:rPr lang="en-US" dirty="0" smtClean="0"/>
              <a:t>the relation appears in at least one fragment. This criterion ensures that there is no </a:t>
            </a:r>
          </a:p>
          <a:p>
            <a:r>
              <a:rPr lang="en-US" dirty="0" smtClean="0"/>
              <a:t>data loss during fragmentation. </a:t>
            </a:r>
          </a:p>
          <a:p>
            <a:endParaRPr/>
          </a:p>
          <a:p>
            <a:r>
              <a:rPr lang="en-US" b="1" dirty="0" smtClean="0"/>
              <a:t>Reconstruction:</a:t>
            </a:r>
            <a:r>
              <a:rPr lang="en-US" dirty="0" smtClean="0"/>
              <a:t> It must be possible to use a relational operation to reconstruct the </a:t>
            </a:r>
          </a:p>
          <a:p>
            <a:r>
              <a:rPr lang="en-US" dirty="0" smtClean="0"/>
              <a:t>original relation to ensure the preservation of functional dependencies. </a:t>
            </a:r>
          </a:p>
          <a:p>
            <a:endParaRPr/>
          </a:p>
          <a:p>
            <a:r>
              <a:rPr lang="en-US" b="1" dirty="0" smtClean="0"/>
              <a:t>Disjointness: </a:t>
            </a:r>
            <a:r>
              <a:rPr lang="en-US" dirty="0" smtClean="0"/>
              <a:t>Each data item is found in only one fragment to minimize redundancy. </a:t>
            </a:r>
          </a:p>
          <a:p>
            <a:r>
              <a:rPr lang="en-US" dirty="0" smtClean="0"/>
              <a:t>Vertical fragmentation is the exception to this rule in that primary key columns must </a:t>
            </a:r>
          </a:p>
          <a:p>
            <a:r>
              <a:rPr lang="en-US" dirty="0" smtClean="0"/>
              <a:t>present in every fragment to allow reconstruction. </a:t>
            </a:r>
          </a:p>
          <a:p>
            <a:r>
              <a:rPr lang="en-US" dirty="0" smtClean="0"/>
              <a:t> </a:t>
            </a:r>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152400" y="381000"/>
          <a:ext cx="89916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42454" y="1724891"/>
            <a:ext cx="8915400" cy="2308324"/>
          </a:xfrm>
          <a:prstGeom prst="rect">
            <a:avLst/>
          </a:prstGeom>
        </p:spPr>
        <p:txBody>
          <a:bodyPr wrap="square">
            <a:spAutoFit/>
          </a:bodyPr>
          <a:lstStyle/>
          <a:p>
            <a:r>
              <a:rPr lang="en-US" dirty="0" smtClean="0"/>
              <a:t>You specify the partitioning strategy of a table in the PARTITION BY clause of the CREATE TABLE statement.</a:t>
            </a:r>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p:txBody>
      </p:sp>
      <p:sp>
        <p:nvSpPr>
          <p:cNvPr id="2049" name="Rectangle 1"/>
          <p:cNvSpPr>
            <a:spLocks noChangeArrowheads="1"/>
          </p:cNvSpPr>
          <p:nvPr/>
        </p:nvSpPr>
        <p:spPr bwMode="auto">
          <a:xfrm>
            <a:off x="381000" y="2514600"/>
            <a:ext cx="7518405" cy="415498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CREATE TABLE Orders ( </a:t>
            </a:r>
            <a:r>
              <a:rPr kumimoji="0" lang="en-US" sz="2400" b="0" i="0" u="none" strike="noStrike" cap="none" normalizeH="0" baseline="0" dirty="0" err="1" smtClean="0">
                <a:ln>
                  <a:noFill/>
                </a:ln>
                <a:solidFill>
                  <a:schemeClr val="tx1"/>
                </a:solidFill>
                <a:effectLst/>
                <a:latin typeface="Arial Unicode MS" pitchFamily="34" charset="-128"/>
                <a:cs typeface="Arial" pitchFamily="34" charset="0"/>
              </a:rPr>
              <a:t>OrderId</a:t>
            </a: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 INT NOT NULL,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Arial Unicode MS" pitchFamily="34" charset="-128"/>
                <a:cs typeface="Arial" pitchFamily="34" charset="0"/>
              </a:rPr>
              <a:t>ItemId</a:t>
            </a: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 INT, </a:t>
            </a:r>
            <a:r>
              <a:rPr kumimoji="0" lang="en-US" sz="2400" b="0" i="0" u="none" strike="noStrike" cap="none" normalizeH="0" baseline="0" dirty="0" err="1" smtClean="0">
                <a:ln>
                  <a:noFill/>
                </a:ln>
                <a:solidFill>
                  <a:schemeClr val="tx1"/>
                </a:solidFill>
                <a:effectLst/>
                <a:latin typeface="Arial Unicode MS" pitchFamily="34" charset="-128"/>
                <a:cs typeface="Arial" pitchFamily="34" charset="0"/>
              </a:rPr>
              <a:t>NumItems</a:t>
            </a: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 INT,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Arial Unicode MS" pitchFamily="34" charset="-128"/>
                <a:cs typeface="Arial" pitchFamily="34" charset="0"/>
              </a:rPr>
              <a:t>CustomerName</a:t>
            </a: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 VARCHAR(100),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Arial Unicode MS" pitchFamily="34" charset="-128"/>
                <a:cs typeface="Arial" pitchFamily="34" charset="0"/>
              </a:rPr>
              <a:t>OrderDate</a:t>
            </a: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 DATE, Priority INT,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Status CHAR(10),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CONSTRAINT </a:t>
            </a:r>
            <a:r>
              <a:rPr kumimoji="0" lang="en-US" sz="2400" b="0" i="0" u="none" strike="noStrike" cap="none" normalizeH="0" baseline="0" dirty="0" err="1" smtClean="0">
                <a:ln>
                  <a:noFill/>
                </a:ln>
                <a:solidFill>
                  <a:schemeClr val="tx1"/>
                </a:solidFill>
                <a:effectLst/>
                <a:latin typeface="Arial Unicode MS" pitchFamily="34" charset="-128"/>
                <a:cs typeface="Arial" pitchFamily="34" charset="0"/>
              </a:rPr>
              <a:t>Pk_Orders</a:t>
            </a: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 PRIMARY KEY (</a:t>
            </a:r>
            <a:r>
              <a:rPr kumimoji="0" lang="en-US" sz="2400" b="0" i="0" u="none" strike="noStrike" cap="none" normalizeH="0" baseline="0" dirty="0" err="1" smtClean="0">
                <a:ln>
                  <a:noFill/>
                </a:ln>
                <a:solidFill>
                  <a:schemeClr val="tx1"/>
                </a:solidFill>
                <a:effectLst/>
                <a:latin typeface="Arial Unicode MS" pitchFamily="34" charset="-128"/>
                <a:cs typeface="Arial" pitchFamily="34" charset="0"/>
              </a:rPr>
              <a:t>OrderId</a:t>
            </a: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 )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PARTITION BY RANGE ( Priority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 ( VALUES BETWEEN 1 AND 11,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VALUES BETWEEN 11 AND 31,</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Unicode MS" pitchFamily="34" charset="-128"/>
                <a:cs typeface="Arial" pitchFamily="34" charset="0"/>
              </a:rPr>
              <a:t> VALUES BETWEEN 31 AND 50 );</a:t>
            </a:r>
            <a:r>
              <a:rPr kumimoji="0" lang="en-US" b="0" i="0" u="none" strike="noStrike" cap="none" normalizeH="0" baseline="0" dirty="0" smtClean="0">
                <a:ln>
                  <a:noFill/>
                </a:ln>
                <a:solidFill>
                  <a:schemeClr val="tx1"/>
                </a:solidFill>
                <a:effectLst/>
                <a:latin typeface="Arial" pitchFamily="34" charset="0"/>
                <a:cs typeface="Arial" pitchFamily="34" charset="0"/>
              </a:rPr>
              <a:t> </a:t>
            </a: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0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105</Template>
  <TotalTime>8967</TotalTime>
  <Words>2570</Words>
  <Application>Microsoft Office PowerPoint</Application>
  <PresentationFormat>On-screen Show (4:3)</PresentationFormat>
  <Paragraphs>397</Paragraphs>
  <Slides>36</Slides>
  <Notes>34</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105</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Mansi n manas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COMMAND CENTER</dc:title>
  <dc:creator>Manish Raj Sapkota</dc:creator>
  <cp:lastModifiedBy>Administrator</cp:lastModifiedBy>
  <cp:revision>1048</cp:revision>
  <dcterms:created xsi:type="dcterms:W3CDTF">2010-02-23T15:59:19Z</dcterms:created>
  <dcterms:modified xsi:type="dcterms:W3CDTF">2015-01-22T05:25:16Z</dcterms:modified>
</cp:coreProperties>
</file>