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8"/>
  </p:notesMasterIdLst>
  <p:sldIdLst>
    <p:sldId id="256" r:id="rId2"/>
    <p:sldId id="258" r:id="rId3"/>
    <p:sldId id="259" r:id="rId4"/>
    <p:sldId id="276" r:id="rId5"/>
    <p:sldId id="277" r:id="rId6"/>
    <p:sldId id="278" r:id="rId7"/>
    <p:sldId id="260" r:id="rId8"/>
    <p:sldId id="280" r:id="rId9"/>
    <p:sldId id="281" r:id="rId10"/>
    <p:sldId id="287" r:id="rId11"/>
    <p:sldId id="285" r:id="rId12"/>
    <p:sldId id="282" r:id="rId13"/>
    <p:sldId id="283" r:id="rId14"/>
    <p:sldId id="288" r:id="rId15"/>
    <p:sldId id="284" r:id="rId16"/>
    <p:sldId id="286" r:id="rId17"/>
    <p:sldId id="289" r:id="rId18"/>
    <p:sldId id="261" r:id="rId19"/>
    <p:sldId id="262" r:id="rId20"/>
    <p:sldId id="263" r:id="rId21"/>
    <p:sldId id="264" r:id="rId22"/>
    <p:sldId id="265" r:id="rId23"/>
    <p:sldId id="266" r:id="rId24"/>
    <p:sldId id="267" r:id="rId25"/>
    <p:sldId id="268" r:id="rId26"/>
    <p:sldId id="275"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115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84456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40925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92769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26115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99643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43627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23287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49061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556538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2230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34465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65697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691700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40567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701323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14291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42943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8821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40670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06631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410652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DSI dynamic Skeleton interface</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BOA Basic object Adaptor</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Orb object request broker</a:t>
            </a:r>
          </a:p>
          <a:p>
            <a:pPr marL="0" marR="0" lvl="0" indent="0" algn="l" rtl="0">
              <a:spcBef>
                <a:spcPts val="0"/>
              </a:spcBef>
              <a:buSzPct val="25000"/>
              <a:buNone/>
            </a:pPr>
            <a:r>
              <a:rPr lang="en-US" sz="1200" b="0" i="0" u="none" strike="noStrike" cap="none" dirty="0" err="1">
                <a:solidFill>
                  <a:schemeClr val="dk1"/>
                </a:solidFill>
                <a:latin typeface="Calibri"/>
                <a:ea typeface="Calibri"/>
                <a:cs typeface="Calibri"/>
                <a:sym typeface="Calibri"/>
              </a:rPr>
              <a:t>Idl</a:t>
            </a:r>
            <a:r>
              <a:rPr lang="en-US" sz="1200" b="0" i="0" u="none" strike="noStrike" cap="none" dirty="0">
                <a:solidFill>
                  <a:schemeClr val="dk1"/>
                </a:solidFill>
                <a:latin typeface="Calibri"/>
                <a:ea typeface="Calibri"/>
                <a:cs typeface="Calibri"/>
                <a:sym typeface="Calibri"/>
              </a:rPr>
              <a:t> </a:t>
            </a:r>
            <a:r>
              <a:rPr lang="en-US" dirty="0"/>
              <a:t>Interface description language</a:t>
            </a:r>
            <a:endParaRPr sz="1200" b="0" i="0" u="none" strike="noStrike" cap="none" dirty="0">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85979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65771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635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41127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17" name="Shape 1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lvl="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20" name="Shape 2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Titre vertical et texte">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80" name="Shape 80"/>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lvl="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Titre de section">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lvl="0" algn="l" rtl="0">
              <a:spcBef>
                <a:spcPts val="0"/>
              </a:spcBef>
              <a:defRPr sz="4000" b="1" cap="none"/>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lvl="0" indent="0" rtl="0">
              <a:spcBef>
                <a:spcPts val="0"/>
              </a:spcBef>
              <a:buClr>
                <a:srgbClr val="888888"/>
              </a:buClr>
              <a:buFont typeface="Calibri"/>
              <a:buNone/>
              <a:defRPr sz="2000">
                <a:solidFill>
                  <a:srgbClr val="888888"/>
                </a:solidFill>
              </a:defRPr>
            </a:lvl1pPr>
            <a:lvl2pPr marL="457200" lvl="1" indent="0" rtl="0">
              <a:spcBef>
                <a:spcPts val="0"/>
              </a:spcBef>
              <a:buClr>
                <a:srgbClr val="888888"/>
              </a:buClr>
              <a:buFont typeface="Calibri"/>
              <a:buNone/>
              <a:defRPr sz="1800">
                <a:solidFill>
                  <a:srgbClr val="888888"/>
                </a:solidFill>
              </a:defRPr>
            </a:lvl2pPr>
            <a:lvl3pPr marL="914400" lvl="2" indent="0" rtl="0">
              <a:spcBef>
                <a:spcPts val="0"/>
              </a:spcBef>
              <a:buClr>
                <a:srgbClr val="888888"/>
              </a:buClr>
              <a:buFont typeface="Calibri"/>
              <a:buNone/>
              <a:defRPr sz="1600">
                <a:solidFill>
                  <a:srgbClr val="888888"/>
                </a:solidFill>
              </a:defRPr>
            </a:lvl3pPr>
            <a:lvl4pPr marL="1371600" lvl="3" indent="0" rtl="0">
              <a:spcBef>
                <a:spcPts val="0"/>
              </a:spcBef>
              <a:buClr>
                <a:srgbClr val="888888"/>
              </a:buClr>
              <a:buFont typeface="Calibri"/>
              <a:buNone/>
              <a:defRPr sz="1400">
                <a:solidFill>
                  <a:srgbClr val="888888"/>
                </a:solidFill>
              </a:defRPr>
            </a:lvl4pPr>
            <a:lvl5pPr marL="1828800" lvl="4" indent="0" rtl="0">
              <a:spcBef>
                <a:spcPts val="0"/>
              </a:spcBef>
              <a:buClr>
                <a:srgbClr val="888888"/>
              </a:buClr>
              <a:buFont typeface="Calibri"/>
              <a:buNone/>
              <a:defRPr sz="1400">
                <a:solidFill>
                  <a:srgbClr val="888888"/>
                </a:solidFill>
              </a:defRPr>
            </a:lvl5pPr>
            <a:lvl6pPr marL="2286000" lvl="5" indent="0" rtl="0">
              <a:spcBef>
                <a:spcPts val="0"/>
              </a:spcBef>
              <a:buClr>
                <a:srgbClr val="888888"/>
              </a:buClr>
              <a:buFont typeface="Calibri"/>
              <a:buNone/>
              <a:defRPr sz="1400">
                <a:solidFill>
                  <a:srgbClr val="888888"/>
                </a:solidFill>
              </a:defRPr>
            </a:lvl6pPr>
            <a:lvl7pPr marL="2743200" lvl="6" indent="0" rtl="0">
              <a:spcBef>
                <a:spcPts val="0"/>
              </a:spcBef>
              <a:buClr>
                <a:srgbClr val="888888"/>
              </a:buClr>
              <a:buFont typeface="Calibri"/>
              <a:buNone/>
              <a:defRPr sz="1400">
                <a:solidFill>
                  <a:srgbClr val="888888"/>
                </a:solidFill>
              </a:defRPr>
            </a:lvl7pPr>
            <a:lvl8pPr marL="3200400" lvl="7" indent="0" rtl="0">
              <a:spcBef>
                <a:spcPts val="0"/>
              </a:spcBef>
              <a:buClr>
                <a:srgbClr val="888888"/>
              </a:buClr>
              <a:buFont typeface="Calibri"/>
              <a:buNone/>
              <a:defRPr sz="1400">
                <a:solidFill>
                  <a:srgbClr val="888888"/>
                </a:solidFill>
              </a:defRPr>
            </a:lvl8pPr>
            <a:lvl9pPr marL="3657600" lvl="8" indent="0" rtl="0">
              <a:spcBef>
                <a:spcPts val="0"/>
              </a:spcBef>
              <a:buClr>
                <a:srgbClr val="888888"/>
              </a:buClr>
              <a:buFont typeface="Calibri"/>
              <a:buNone/>
              <a:defRPr sz="1400">
                <a:solidFill>
                  <a:srgbClr val="888888"/>
                </a:solidFill>
              </a:defRPr>
            </a:lvl9pPr>
          </a:lstStyle>
          <a:p>
            <a:endParaRPr/>
          </a:p>
        </p:txBody>
      </p:sp>
      <p:sp>
        <p:nvSpPr>
          <p:cNvPr id="30" name="Shape 3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1" name="Shape 3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vl1pPr>
            <a:lvl2pPr lvl="1" rtl="0">
              <a:spcBef>
                <a:spcPts val="0"/>
              </a:spcBef>
              <a:defRPr sz="2400"/>
            </a:lvl2pPr>
            <a:lvl3pPr lvl="2" rtl="0">
              <a:spcBef>
                <a:spcPts val="0"/>
              </a:spcBef>
              <a:defRPr sz="2000"/>
            </a:lvl3pPr>
            <a:lvl4pPr lvl="3" rtl="0">
              <a:spcBef>
                <a:spcPts val="0"/>
              </a:spcBef>
              <a:defRPr sz="1800"/>
            </a:lvl4pPr>
            <a:lvl5pPr lvl="4" rtl="0">
              <a:spcBef>
                <a:spcPts val="0"/>
              </a:spcBef>
              <a:defRPr sz="1800"/>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36" name="Shape 36"/>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vl1pPr>
            <a:lvl2pPr lvl="1" rtl="0">
              <a:spcBef>
                <a:spcPts val="0"/>
              </a:spcBef>
              <a:defRPr sz="2400"/>
            </a:lvl2pPr>
            <a:lvl3pPr lvl="2" rtl="0">
              <a:spcBef>
                <a:spcPts val="0"/>
              </a:spcBef>
              <a:defRPr sz="2000"/>
            </a:lvl3pPr>
            <a:lvl4pPr lvl="3" rtl="0">
              <a:spcBef>
                <a:spcPts val="0"/>
              </a:spcBef>
              <a:defRPr sz="1800"/>
            </a:lvl4pPr>
            <a:lvl5pPr lvl="4" rtl="0">
              <a:spcBef>
                <a:spcPts val="0"/>
              </a:spcBef>
              <a:defRPr sz="1800"/>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37" name="Shape 3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39" name="Shape 3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a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42" name="Shape 42"/>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Calibri"/>
              <a:buNone/>
              <a:defRPr sz="2400" b="1"/>
            </a:lvl1pPr>
            <a:lvl2pPr marL="457200" lvl="1" indent="0" rtl="0">
              <a:spcBef>
                <a:spcPts val="0"/>
              </a:spcBef>
              <a:buFont typeface="Calibri"/>
              <a:buNone/>
              <a:defRPr sz="2000" b="1"/>
            </a:lvl2pPr>
            <a:lvl3pPr marL="914400" lvl="2" indent="0" rtl="0">
              <a:spcBef>
                <a:spcPts val="0"/>
              </a:spcBef>
              <a:buFont typeface="Calibri"/>
              <a:buNone/>
              <a:defRPr sz="1800" b="1"/>
            </a:lvl3pPr>
            <a:lvl4pPr marL="1371600" lvl="3" indent="0" rtl="0">
              <a:spcBef>
                <a:spcPts val="0"/>
              </a:spcBef>
              <a:buFont typeface="Calibri"/>
              <a:buNone/>
              <a:defRPr sz="1600" b="1"/>
            </a:lvl4pPr>
            <a:lvl5pPr marL="1828800" lvl="4" indent="0" rtl="0">
              <a:spcBef>
                <a:spcPts val="0"/>
              </a:spcBef>
              <a:buFont typeface="Calibri"/>
              <a:buNone/>
              <a:defRPr sz="1600" b="1"/>
            </a:lvl5pPr>
            <a:lvl6pPr marL="2286000" lvl="5" indent="0" rtl="0">
              <a:spcBef>
                <a:spcPts val="0"/>
              </a:spcBef>
              <a:buFont typeface="Calibri"/>
              <a:buNone/>
              <a:defRPr sz="1600" b="1"/>
            </a:lvl6pPr>
            <a:lvl7pPr marL="2743200" lvl="6" indent="0" rtl="0">
              <a:spcBef>
                <a:spcPts val="0"/>
              </a:spcBef>
              <a:buFont typeface="Calibri"/>
              <a:buNone/>
              <a:defRPr sz="1600" b="1"/>
            </a:lvl7pPr>
            <a:lvl8pPr marL="3200400" lvl="7" indent="0" rtl="0">
              <a:spcBef>
                <a:spcPts val="0"/>
              </a:spcBef>
              <a:buFont typeface="Calibri"/>
              <a:buNone/>
              <a:defRPr sz="1600" b="1"/>
            </a:lvl8pPr>
            <a:lvl9pPr marL="3657600" lvl="8" indent="0" rtl="0">
              <a:spcBef>
                <a:spcPts val="0"/>
              </a:spcBef>
              <a:buFont typeface="Calibri"/>
              <a:buNone/>
              <a:defRPr sz="1600" b="1"/>
            </a:lvl9pPr>
          </a:lstStyle>
          <a:p>
            <a:endParaRPr/>
          </a:p>
        </p:txBody>
      </p:sp>
      <p:sp>
        <p:nvSpPr>
          <p:cNvPr id="43" name="Shape 43"/>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44" name="Shape 44"/>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Calibri"/>
              <a:buNone/>
              <a:defRPr sz="2400" b="1"/>
            </a:lvl1pPr>
            <a:lvl2pPr marL="457200" lvl="1" indent="0" rtl="0">
              <a:spcBef>
                <a:spcPts val="0"/>
              </a:spcBef>
              <a:buFont typeface="Calibri"/>
              <a:buNone/>
              <a:defRPr sz="2000" b="1"/>
            </a:lvl2pPr>
            <a:lvl3pPr marL="914400" lvl="2" indent="0" rtl="0">
              <a:spcBef>
                <a:spcPts val="0"/>
              </a:spcBef>
              <a:buFont typeface="Calibri"/>
              <a:buNone/>
              <a:defRPr sz="1800" b="1"/>
            </a:lvl3pPr>
            <a:lvl4pPr marL="1371600" lvl="3" indent="0" rtl="0">
              <a:spcBef>
                <a:spcPts val="0"/>
              </a:spcBef>
              <a:buFont typeface="Calibri"/>
              <a:buNone/>
              <a:defRPr sz="1600" b="1"/>
            </a:lvl4pPr>
            <a:lvl5pPr marL="1828800" lvl="4" indent="0" rtl="0">
              <a:spcBef>
                <a:spcPts val="0"/>
              </a:spcBef>
              <a:buFont typeface="Calibri"/>
              <a:buNone/>
              <a:defRPr sz="1600" b="1"/>
            </a:lvl5pPr>
            <a:lvl6pPr marL="2286000" lvl="5" indent="0" rtl="0">
              <a:spcBef>
                <a:spcPts val="0"/>
              </a:spcBef>
              <a:buFont typeface="Calibri"/>
              <a:buNone/>
              <a:defRPr sz="1600" b="1"/>
            </a:lvl6pPr>
            <a:lvl7pPr marL="2743200" lvl="6" indent="0" rtl="0">
              <a:spcBef>
                <a:spcPts val="0"/>
              </a:spcBef>
              <a:buFont typeface="Calibri"/>
              <a:buNone/>
              <a:defRPr sz="1600" b="1"/>
            </a:lvl7pPr>
            <a:lvl8pPr marL="3200400" lvl="7" indent="0" rtl="0">
              <a:spcBef>
                <a:spcPts val="0"/>
              </a:spcBef>
              <a:buFont typeface="Calibri"/>
              <a:buNone/>
              <a:defRPr sz="1600" b="1"/>
            </a:lvl8pPr>
            <a:lvl9pPr marL="3657600" lvl="8" indent="0" rtl="0">
              <a:spcBef>
                <a:spcPts val="0"/>
              </a:spcBef>
              <a:buFont typeface="Calibri"/>
              <a:buNone/>
              <a:defRPr sz="1600" b="1"/>
            </a:lvl9pPr>
          </a:lstStyle>
          <a:p>
            <a:endParaRPr/>
          </a:p>
        </p:txBody>
      </p:sp>
      <p:sp>
        <p:nvSpPr>
          <p:cNvPr id="45" name="Shape 45"/>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46" name="Shape 4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Vide">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u avec légende">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vl1pPr>
            <a:lvl2pPr lvl="1" rtl="0">
              <a:spcBef>
                <a:spcPts val="0"/>
              </a:spcBef>
              <a:defRPr sz="2800"/>
            </a:lvl2pPr>
            <a:lvl3pPr lvl="2" rtl="0">
              <a:spcBef>
                <a:spcPts val="0"/>
              </a:spcBef>
              <a:defRPr sz="2400"/>
            </a:lvl3pPr>
            <a:lvl4pPr lvl="3" rtl="0">
              <a:spcBef>
                <a:spcPts val="0"/>
              </a:spcBef>
              <a:defRPr sz="2000"/>
            </a:lvl4pPr>
            <a:lvl5pPr lvl="4" rtl="0">
              <a:spcBef>
                <a:spcPts val="0"/>
              </a:spcBef>
              <a:defRPr sz="2000"/>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Calibri"/>
              <a:buNone/>
              <a:defRPr sz="1400"/>
            </a:lvl1pPr>
            <a:lvl2pPr marL="457200" lvl="1" indent="0" rtl="0">
              <a:spcBef>
                <a:spcPts val="0"/>
              </a:spcBef>
              <a:buFont typeface="Calibri"/>
              <a:buNone/>
              <a:defRPr sz="1200"/>
            </a:lvl2pPr>
            <a:lvl3pPr marL="914400" lvl="2" indent="0" rtl="0">
              <a:spcBef>
                <a:spcPts val="0"/>
              </a:spcBef>
              <a:buFont typeface="Calibri"/>
              <a:buNone/>
              <a:defRPr sz="1000"/>
            </a:lvl3pPr>
            <a:lvl4pPr marL="1371600" lvl="3" indent="0" rtl="0">
              <a:spcBef>
                <a:spcPts val="0"/>
              </a:spcBef>
              <a:buFont typeface="Calibri"/>
              <a:buNone/>
              <a:defRPr sz="900"/>
            </a:lvl4pPr>
            <a:lvl5pPr marL="1828800" lvl="4" indent="0" rtl="0">
              <a:spcBef>
                <a:spcPts val="0"/>
              </a:spcBef>
              <a:buFont typeface="Calibri"/>
              <a:buNone/>
              <a:defRPr sz="900"/>
            </a:lvl5pPr>
            <a:lvl6pPr marL="2286000" lvl="5" indent="0" rtl="0">
              <a:spcBef>
                <a:spcPts val="0"/>
              </a:spcBef>
              <a:buFont typeface="Calibri"/>
              <a:buNone/>
              <a:defRPr sz="900"/>
            </a:lvl6pPr>
            <a:lvl7pPr marL="2743200" lvl="6" indent="0" rtl="0">
              <a:spcBef>
                <a:spcPts val="0"/>
              </a:spcBef>
              <a:buFont typeface="Calibri"/>
              <a:buNone/>
              <a:defRPr sz="900"/>
            </a:lvl7pPr>
            <a:lvl8pPr marL="3200400" lvl="7" indent="0" rtl="0">
              <a:spcBef>
                <a:spcPts val="0"/>
              </a:spcBef>
              <a:buFont typeface="Calibri"/>
              <a:buNone/>
              <a:defRPr sz="900"/>
            </a:lvl8pPr>
            <a:lvl9pPr marL="3657600" lvl="8" indent="0" rtl="0">
              <a:spcBef>
                <a:spcPts val="0"/>
              </a:spcBef>
              <a:buFont typeface="Calibri"/>
              <a:buNone/>
              <a:defRPr sz="900"/>
            </a:lvl9pPr>
          </a:lstStyle>
          <a:p>
            <a:endParaRPr/>
          </a:p>
        </p:txBody>
      </p:sp>
      <p:sp>
        <p:nvSpPr>
          <p:cNvPr id="62" name="Shape 6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Image avec légende">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vl1pPr>
            <a:lvl2pPr lvl="1" rtl="0">
              <a:spcBef>
                <a:spcPts val="0"/>
              </a:spcBef>
              <a:defRPr sz="4400">
                <a:solidFill>
                  <a:schemeClr val="dk1"/>
                </a:solidFill>
                <a:latin typeface="Calibri"/>
                <a:ea typeface="Calibri"/>
                <a:cs typeface="Calibri"/>
                <a:sym typeface="Calibri"/>
              </a:defRPr>
            </a:lvl2pPr>
            <a:lvl3pPr lvl="2" rtl="0">
              <a:spcBef>
                <a:spcPts val="0"/>
              </a:spcBef>
              <a:defRPr sz="4400">
                <a:solidFill>
                  <a:schemeClr val="dk1"/>
                </a:solidFill>
                <a:latin typeface="Calibri"/>
                <a:ea typeface="Calibri"/>
                <a:cs typeface="Calibri"/>
                <a:sym typeface="Calibri"/>
              </a:defRPr>
            </a:lvl3pPr>
            <a:lvl4pPr lvl="3" rtl="0">
              <a:spcBef>
                <a:spcPts val="0"/>
              </a:spcBef>
              <a:defRPr sz="4400">
                <a:solidFill>
                  <a:schemeClr val="dk1"/>
                </a:solidFill>
                <a:latin typeface="Calibri"/>
                <a:ea typeface="Calibri"/>
                <a:cs typeface="Calibri"/>
                <a:sym typeface="Calibri"/>
              </a:defRPr>
            </a:lvl4pPr>
            <a:lvl5pPr lvl="4" rtl="0">
              <a:spcBef>
                <a:spcPts val="0"/>
              </a:spcBef>
              <a:defRPr sz="4400">
                <a:solidFill>
                  <a:schemeClr val="dk1"/>
                </a:solidFill>
                <a:latin typeface="Calibri"/>
                <a:ea typeface="Calibri"/>
                <a:cs typeface="Calibri"/>
                <a:sym typeface="Calibri"/>
              </a:defRPr>
            </a:lvl5pPr>
            <a:lvl6pPr lvl="5" rtl="0">
              <a:spcBef>
                <a:spcPts val="0"/>
              </a:spcBef>
              <a:defRPr sz="4400">
                <a:solidFill>
                  <a:schemeClr val="dk1"/>
                </a:solidFill>
                <a:latin typeface="Calibri"/>
                <a:ea typeface="Calibri"/>
                <a:cs typeface="Calibri"/>
                <a:sym typeface="Calibri"/>
              </a:defRPr>
            </a:lvl6pPr>
            <a:lvl7pPr lvl="6" rtl="0">
              <a:spcBef>
                <a:spcPts val="0"/>
              </a:spcBef>
              <a:defRPr sz="4400">
                <a:solidFill>
                  <a:schemeClr val="dk1"/>
                </a:solidFill>
                <a:latin typeface="Calibri"/>
                <a:ea typeface="Calibri"/>
                <a:cs typeface="Calibri"/>
                <a:sym typeface="Calibri"/>
              </a:defRPr>
            </a:lvl7pPr>
            <a:lvl8pPr lvl="7" rtl="0">
              <a:spcBef>
                <a:spcPts val="0"/>
              </a:spcBef>
              <a:defRPr sz="4400">
                <a:solidFill>
                  <a:schemeClr val="dk1"/>
                </a:solidFill>
                <a:latin typeface="Calibri"/>
                <a:ea typeface="Calibri"/>
                <a:cs typeface="Calibri"/>
                <a:sym typeface="Calibri"/>
              </a:defRPr>
            </a:lvl8pPr>
            <a:lvl9pPr lvl="8" rtl="0">
              <a:spcBef>
                <a:spcPts val="0"/>
              </a:spcBef>
              <a:defRPr sz="4400">
                <a:solidFill>
                  <a:schemeClr val="dk1"/>
                </a:solidFill>
                <a:latin typeface="Calibri"/>
                <a:ea typeface="Calibri"/>
                <a:cs typeface="Calibri"/>
                <a:sym typeface="Calibri"/>
              </a:defRPr>
            </a:lvl9pPr>
          </a:lstStyle>
          <a:p>
            <a:endParaRPr/>
          </a:p>
        </p:txBody>
      </p:sp>
      <p:sp>
        <p:nvSpPr>
          <p:cNvPr id="67" name="Shape 67"/>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lvl="0" indent="0" algn="l" rtl="0">
              <a:spcBef>
                <a:spcPts val="0"/>
              </a:spcBef>
              <a:spcAft>
                <a:spcPts val="0"/>
              </a:spcAft>
              <a:buClr>
                <a:srgbClr val="888888"/>
              </a:buClr>
              <a:buFont typeface="Calibri"/>
              <a:buNone/>
              <a:defRPr sz="3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8" name="Shape 68"/>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Calibri"/>
              <a:buNone/>
              <a:defRPr sz="1400"/>
            </a:lvl1pPr>
            <a:lvl2pPr marL="457200" lvl="1" indent="0" rtl="0">
              <a:spcBef>
                <a:spcPts val="0"/>
              </a:spcBef>
              <a:buFont typeface="Calibri"/>
              <a:buNone/>
              <a:defRPr sz="1200"/>
            </a:lvl2pPr>
            <a:lvl3pPr marL="914400" lvl="2" indent="0" rtl="0">
              <a:spcBef>
                <a:spcPts val="0"/>
              </a:spcBef>
              <a:buFont typeface="Calibri"/>
              <a:buNone/>
              <a:defRPr sz="1000"/>
            </a:lvl3pPr>
            <a:lvl4pPr marL="1371600" lvl="3" indent="0" rtl="0">
              <a:spcBef>
                <a:spcPts val="0"/>
              </a:spcBef>
              <a:buFont typeface="Calibri"/>
              <a:buNone/>
              <a:defRPr sz="900"/>
            </a:lvl4pPr>
            <a:lvl5pPr marL="1828800" lvl="4" indent="0" rtl="0">
              <a:spcBef>
                <a:spcPts val="0"/>
              </a:spcBef>
              <a:buFont typeface="Calibri"/>
              <a:buNone/>
              <a:defRPr sz="900"/>
            </a:lvl5pPr>
            <a:lvl6pPr marL="2286000" lvl="5" indent="0" rtl="0">
              <a:spcBef>
                <a:spcPts val="0"/>
              </a:spcBef>
              <a:buFont typeface="Calibri"/>
              <a:buNone/>
              <a:defRPr sz="900"/>
            </a:lvl6pPr>
            <a:lvl7pPr marL="2743200" lvl="6" indent="0" rtl="0">
              <a:spcBef>
                <a:spcPts val="0"/>
              </a:spcBef>
              <a:buFont typeface="Calibri"/>
              <a:buNone/>
              <a:defRPr sz="900"/>
            </a:lvl7pPr>
            <a:lvl8pPr marL="3200400" lvl="7" indent="0" rtl="0">
              <a:spcBef>
                <a:spcPts val="0"/>
              </a:spcBef>
              <a:buFont typeface="Calibri"/>
              <a:buNone/>
              <a:defRPr sz="900"/>
            </a:lvl8pPr>
            <a:lvl9pPr marL="3657600" lvl="8" indent="0" rtl="0">
              <a:spcBef>
                <a:spcPts val="0"/>
              </a:spcBef>
              <a:buFont typeface="Calibri"/>
              <a:buNone/>
              <a:defRPr sz="900"/>
            </a:lvl9pPr>
          </a:lstStyle>
          <a:p>
            <a:endParaRPr/>
          </a:p>
        </p:txBody>
      </p:sp>
      <p:sp>
        <p:nvSpPr>
          <p:cNvPr id="69" name="Shape 6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itre et texte vertical">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spcAft>
                <a:spcPts val="0"/>
              </a:spcAft>
              <a:defRPr sz="4400">
                <a:solidFill>
                  <a:schemeClr val="dk1"/>
                </a:solidFill>
                <a:latin typeface="Calibri"/>
                <a:ea typeface="Calibri"/>
                <a:cs typeface="Calibri"/>
                <a:sym typeface="Calibri"/>
              </a:defRPr>
            </a:lvl1pPr>
            <a:lvl2pPr lvl="1" algn="ctr" rtl="0">
              <a:spcBef>
                <a:spcPts val="0"/>
              </a:spcBef>
              <a:spcAft>
                <a:spcPts val="0"/>
              </a:spcAft>
              <a:defRPr sz="4400">
                <a:solidFill>
                  <a:schemeClr val="dk1"/>
                </a:solidFill>
                <a:latin typeface="Calibri"/>
                <a:ea typeface="Calibri"/>
                <a:cs typeface="Calibri"/>
                <a:sym typeface="Calibri"/>
              </a:defRPr>
            </a:lvl2pPr>
            <a:lvl3pPr lvl="2" algn="ctr" rtl="0">
              <a:spcBef>
                <a:spcPts val="0"/>
              </a:spcBef>
              <a:spcAft>
                <a:spcPts val="0"/>
              </a:spcAft>
              <a:defRPr sz="4400">
                <a:solidFill>
                  <a:schemeClr val="dk1"/>
                </a:solidFill>
                <a:latin typeface="Calibri"/>
                <a:ea typeface="Calibri"/>
                <a:cs typeface="Calibri"/>
                <a:sym typeface="Calibri"/>
              </a:defRPr>
            </a:lvl3pPr>
            <a:lvl4pPr lvl="3" algn="ctr" rtl="0">
              <a:spcBef>
                <a:spcPts val="0"/>
              </a:spcBef>
              <a:spcAft>
                <a:spcPts val="0"/>
              </a:spcAft>
              <a:defRPr sz="4400">
                <a:solidFill>
                  <a:schemeClr val="dk1"/>
                </a:solidFill>
                <a:latin typeface="Calibri"/>
                <a:ea typeface="Calibri"/>
                <a:cs typeface="Calibri"/>
                <a:sym typeface="Calibri"/>
              </a:defRPr>
            </a:lvl4pPr>
            <a:lvl5pPr lvl="4" algn="ctr" rtl="0">
              <a:spcBef>
                <a:spcPts val="0"/>
              </a:spcBef>
              <a:spcAft>
                <a:spcPts val="0"/>
              </a:spcAft>
              <a:defRPr sz="4400">
                <a:solidFill>
                  <a:schemeClr val="dk1"/>
                </a:solidFill>
                <a:latin typeface="Calibri"/>
                <a:ea typeface="Calibri"/>
                <a:cs typeface="Calibri"/>
                <a:sym typeface="Calibri"/>
              </a:defRPr>
            </a:lvl5pPr>
            <a:lvl6pPr marL="457200" lvl="5" algn="ctr" rtl="0">
              <a:spcBef>
                <a:spcPts val="0"/>
              </a:spcBef>
              <a:spcAft>
                <a:spcPts val="0"/>
              </a:spcAft>
              <a:defRPr sz="4400">
                <a:solidFill>
                  <a:schemeClr val="dk1"/>
                </a:solidFill>
                <a:latin typeface="Calibri"/>
                <a:ea typeface="Calibri"/>
                <a:cs typeface="Calibri"/>
                <a:sym typeface="Calibri"/>
              </a:defRPr>
            </a:lvl6pPr>
            <a:lvl7pPr marL="914400" lvl="6" algn="ctr" rtl="0">
              <a:spcBef>
                <a:spcPts val="0"/>
              </a:spcBef>
              <a:spcAft>
                <a:spcPts val="0"/>
              </a:spcAft>
              <a:defRPr sz="4400">
                <a:solidFill>
                  <a:schemeClr val="dk1"/>
                </a:solidFill>
                <a:latin typeface="Calibri"/>
                <a:ea typeface="Calibri"/>
                <a:cs typeface="Calibri"/>
                <a:sym typeface="Calibri"/>
              </a:defRPr>
            </a:lvl7pPr>
            <a:lvl8pPr marL="1371600" lvl="7" algn="ctr" rtl="0">
              <a:spcBef>
                <a:spcPts val="0"/>
              </a:spcBef>
              <a:spcAft>
                <a:spcPts val="0"/>
              </a:spcAft>
              <a:defRPr sz="4400">
                <a:solidFill>
                  <a:schemeClr val="dk1"/>
                </a:solidFill>
                <a:latin typeface="Calibri"/>
                <a:ea typeface="Calibri"/>
                <a:cs typeface="Calibri"/>
                <a:sym typeface="Calibri"/>
              </a:defRPr>
            </a:lvl8pPr>
            <a:lvl9pPr marL="1828800" lvl="8"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lvl="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defRPr sz="4400" b="0" i="0" u="none" strike="noStrike" cap="none">
                <a:solidFill>
                  <a:schemeClr val="dk1"/>
                </a:solidFill>
                <a:latin typeface="Calibri"/>
                <a:ea typeface="Calibri"/>
                <a:cs typeface="Calibri"/>
                <a:sym typeface="Calibri"/>
              </a:defRPr>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spcAft>
                <a:spcPts val="0"/>
              </a:spcAft>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11289"/>
            <a:ext cx="9144000" cy="6858000"/>
          </a:xfrm>
          <a:prstGeom prst="rect">
            <a:avLst/>
          </a:prstGeom>
          <a:noFill/>
          <a:ln>
            <a:noFill/>
          </a:ln>
        </p:spPr>
      </p:pic>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ctr">
              <a:buClr>
                <a:schemeClr val="dk1"/>
              </a:buClr>
              <a:buSzPct val="100000"/>
            </a:pPr>
            <a:r>
              <a:rPr lang="en-US" sz="5400" dirty="0"/>
              <a:t>The Object Oriented DBMS Architecture</a:t>
            </a:r>
            <a:endParaRPr sz="5400" b="0" i="0" u="none" strike="noStrike" cap="none" dirty="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69711"/>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ODBC(</a:t>
              </a:r>
              <a:r>
                <a:rPr lang="en-US" altLang="en-US" sz="2000" dirty="0"/>
                <a:t>Open Database Connectivity</a:t>
              </a:r>
              <a:r>
                <a:rPr lang="en-US" altLang="en-US" sz="4000" dirty="0"/>
                <a:t>)</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L</a:t>
            </a:r>
            <a:r>
              <a:rPr lang="en-US" altLang="en-US" sz="2000" dirty="0"/>
              <a:t>ibraries of function calls that support SQL statements</a:t>
            </a:r>
          </a:p>
          <a:p>
            <a:pPr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dirty="0"/>
              <a:t>Provide a way for an application to communicate with a database</a:t>
            </a:r>
          </a:p>
          <a:p>
            <a:pPr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solidFill>
                  <a:schemeClr val="dk1"/>
                </a:solidFill>
              </a:rPr>
              <a:t>I</a:t>
            </a:r>
            <a:r>
              <a:rPr lang="en-US" altLang="en-US" sz="2000" dirty="0"/>
              <a:t>nteroperability</a:t>
            </a:r>
          </a:p>
          <a:p>
            <a:pPr lvl="0" algn="just">
              <a:buClr>
                <a:schemeClr val="dk1"/>
              </a:buClr>
              <a:buSzPct val="100000"/>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
        <p:nvSpPr>
          <p:cNvPr id="7" name="Rectangle 3">
            <a:extLst>
              <a:ext uri="{FF2B5EF4-FFF2-40B4-BE49-F238E27FC236}">
                <a16:creationId xmlns:a16="http://schemas.microsoft.com/office/drawing/2014/main" id="{F003BA6B-B558-4F38-8CC1-2A748151820E}"/>
              </a:ext>
            </a:extLst>
          </p:cNvPr>
          <p:cNvSpPr>
            <a:spLocks noChangeArrowheads="1"/>
          </p:cNvSpPr>
          <p:nvPr/>
        </p:nvSpPr>
        <p:spPr bwMode="auto">
          <a:xfrm>
            <a:off x="1676400" y="2926647"/>
            <a:ext cx="19812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Text Box 4">
            <a:extLst>
              <a:ext uri="{FF2B5EF4-FFF2-40B4-BE49-F238E27FC236}">
                <a16:creationId xmlns:a16="http://schemas.microsoft.com/office/drawing/2014/main" id="{57F835B2-2F50-4326-8507-0217052DB9B2}"/>
              </a:ext>
            </a:extLst>
          </p:cNvPr>
          <p:cNvSpPr txBox="1">
            <a:spLocks noChangeArrowheads="1"/>
          </p:cNvSpPr>
          <p:nvPr/>
        </p:nvSpPr>
        <p:spPr bwMode="auto">
          <a:xfrm>
            <a:off x="1828800" y="3002847"/>
            <a:ext cx="182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Application</a:t>
            </a:r>
          </a:p>
        </p:txBody>
      </p:sp>
      <p:sp>
        <p:nvSpPr>
          <p:cNvPr id="9" name="Line 5">
            <a:extLst>
              <a:ext uri="{FF2B5EF4-FFF2-40B4-BE49-F238E27FC236}">
                <a16:creationId xmlns:a16="http://schemas.microsoft.com/office/drawing/2014/main" id="{BCEF938C-76D1-41B3-BCDE-D4F8DCDC5C7D}"/>
              </a:ext>
            </a:extLst>
          </p:cNvPr>
          <p:cNvSpPr>
            <a:spLocks noChangeShapeType="1"/>
          </p:cNvSpPr>
          <p:nvPr/>
        </p:nvSpPr>
        <p:spPr bwMode="auto">
          <a:xfrm>
            <a:off x="2590800" y="3460047"/>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Rectangle 6">
            <a:extLst>
              <a:ext uri="{FF2B5EF4-FFF2-40B4-BE49-F238E27FC236}">
                <a16:creationId xmlns:a16="http://schemas.microsoft.com/office/drawing/2014/main" id="{D2F4DD4F-B4AE-49B0-9382-9EABC6F79C74}"/>
              </a:ext>
            </a:extLst>
          </p:cNvPr>
          <p:cNvSpPr>
            <a:spLocks noChangeArrowheads="1"/>
          </p:cNvSpPr>
          <p:nvPr/>
        </p:nvSpPr>
        <p:spPr bwMode="auto">
          <a:xfrm>
            <a:off x="1600200" y="4069647"/>
            <a:ext cx="2971800" cy="838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 Box 7">
            <a:extLst>
              <a:ext uri="{FF2B5EF4-FFF2-40B4-BE49-F238E27FC236}">
                <a16:creationId xmlns:a16="http://schemas.microsoft.com/office/drawing/2014/main" id="{94398187-07F3-407F-B872-08C426DA038C}"/>
              </a:ext>
            </a:extLst>
          </p:cNvPr>
          <p:cNvSpPr txBox="1">
            <a:spLocks noChangeArrowheads="1"/>
          </p:cNvSpPr>
          <p:nvPr/>
        </p:nvSpPr>
        <p:spPr bwMode="auto">
          <a:xfrm>
            <a:off x="1752600" y="4298247"/>
            <a:ext cx="2667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Driver Manager</a:t>
            </a:r>
          </a:p>
        </p:txBody>
      </p:sp>
      <p:sp>
        <p:nvSpPr>
          <p:cNvPr id="12" name="Text Box 8">
            <a:extLst>
              <a:ext uri="{FF2B5EF4-FFF2-40B4-BE49-F238E27FC236}">
                <a16:creationId xmlns:a16="http://schemas.microsoft.com/office/drawing/2014/main" id="{E6080084-12F6-4F5C-A626-ED9834F4DF4D}"/>
              </a:ext>
            </a:extLst>
          </p:cNvPr>
          <p:cNvSpPr txBox="1">
            <a:spLocks noChangeArrowheads="1"/>
          </p:cNvSpPr>
          <p:nvPr/>
        </p:nvSpPr>
        <p:spPr bwMode="auto">
          <a:xfrm>
            <a:off x="2590800" y="3764847"/>
            <a:ext cx="228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ODBC interface</a:t>
            </a:r>
          </a:p>
        </p:txBody>
      </p:sp>
      <p:sp>
        <p:nvSpPr>
          <p:cNvPr id="13" name="Oval 9">
            <a:extLst>
              <a:ext uri="{FF2B5EF4-FFF2-40B4-BE49-F238E27FC236}">
                <a16:creationId xmlns:a16="http://schemas.microsoft.com/office/drawing/2014/main" id="{3397722C-87F5-4868-8596-706D2CDA19BD}"/>
              </a:ext>
            </a:extLst>
          </p:cNvPr>
          <p:cNvSpPr>
            <a:spLocks noChangeArrowheads="1"/>
          </p:cNvSpPr>
          <p:nvPr/>
        </p:nvSpPr>
        <p:spPr bwMode="auto">
          <a:xfrm>
            <a:off x="838200" y="5974647"/>
            <a:ext cx="1676400" cy="609600"/>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Oval 10">
            <a:extLst>
              <a:ext uri="{FF2B5EF4-FFF2-40B4-BE49-F238E27FC236}">
                <a16:creationId xmlns:a16="http://schemas.microsoft.com/office/drawing/2014/main" id="{14C579E4-1CCC-4194-948A-9E8F07657B05}"/>
              </a:ext>
            </a:extLst>
          </p:cNvPr>
          <p:cNvSpPr>
            <a:spLocks noChangeArrowheads="1"/>
          </p:cNvSpPr>
          <p:nvPr/>
        </p:nvSpPr>
        <p:spPr bwMode="auto">
          <a:xfrm>
            <a:off x="3124200" y="5974647"/>
            <a:ext cx="1981200" cy="609600"/>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Oval 11">
            <a:extLst>
              <a:ext uri="{FF2B5EF4-FFF2-40B4-BE49-F238E27FC236}">
                <a16:creationId xmlns:a16="http://schemas.microsoft.com/office/drawing/2014/main" id="{122E413A-BE50-481E-9B72-89306B2AC816}"/>
              </a:ext>
            </a:extLst>
          </p:cNvPr>
          <p:cNvSpPr>
            <a:spLocks noChangeArrowheads="1"/>
          </p:cNvSpPr>
          <p:nvPr/>
        </p:nvSpPr>
        <p:spPr bwMode="auto">
          <a:xfrm>
            <a:off x="5943600" y="5898447"/>
            <a:ext cx="1981200" cy="685800"/>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Line 12">
            <a:extLst>
              <a:ext uri="{FF2B5EF4-FFF2-40B4-BE49-F238E27FC236}">
                <a16:creationId xmlns:a16="http://schemas.microsoft.com/office/drawing/2014/main" id="{8EEB9EF8-0C2D-4CEC-8429-7ACBCAD48B38}"/>
              </a:ext>
            </a:extLst>
          </p:cNvPr>
          <p:cNvSpPr>
            <a:spLocks noChangeShapeType="1"/>
          </p:cNvSpPr>
          <p:nvPr/>
        </p:nvSpPr>
        <p:spPr bwMode="auto">
          <a:xfrm flipH="1">
            <a:off x="1676400" y="4984047"/>
            <a:ext cx="4572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13">
            <a:extLst>
              <a:ext uri="{FF2B5EF4-FFF2-40B4-BE49-F238E27FC236}">
                <a16:creationId xmlns:a16="http://schemas.microsoft.com/office/drawing/2014/main" id="{C2AEC07C-210C-47F5-A13C-58D673C81626}"/>
              </a:ext>
            </a:extLst>
          </p:cNvPr>
          <p:cNvSpPr>
            <a:spLocks noChangeShapeType="1"/>
          </p:cNvSpPr>
          <p:nvPr/>
        </p:nvSpPr>
        <p:spPr bwMode="auto">
          <a:xfrm>
            <a:off x="3352800" y="4984047"/>
            <a:ext cx="9144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14">
            <a:extLst>
              <a:ext uri="{FF2B5EF4-FFF2-40B4-BE49-F238E27FC236}">
                <a16:creationId xmlns:a16="http://schemas.microsoft.com/office/drawing/2014/main" id="{BAE21768-54C7-4DA0-8B74-1A7083714D91}"/>
              </a:ext>
            </a:extLst>
          </p:cNvPr>
          <p:cNvSpPr>
            <a:spLocks noChangeShapeType="1"/>
          </p:cNvSpPr>
          <p:nvPr/>
        </p:nvSpPr>
        <p:spPr bwMode="auto">
          <a:xfrm>
            <a:off x="4114800" y="4984047"/>
            <a:ext cx="26670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Text Box 15">
            <a:extLst>
              <a:ext uri="{FF2B5EF4-FFF2-40B4-BE49-F238E27FC236}">
                <a16:creationId xmlns:a16="http://schemas.microsoft.com/office/drawing/2014/main" id="{CED79760-4CAB-4088-AFBD-F66E235BEFD8}"/>
              </a:ext>
            </a:extLst>
          </p:cNvPr>
          <p:cNvSpPr txBox="1">
            <a:spLocks noChangeArrowheads="1"/>
          </p:cNvSpPr>
          <p:nvPr/>
        </p:nvSpPr>
        <p:spPr bwMode="auto">
          <a:xfrm>
            <a:off x="838200" y="5365047"/>
            <a:ext cx="990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Driver A</a:t>
            </a:r>
          </a:p>
        </p:txBody>
      </p:sp>
      <p:sp>
        <p:nvSpPr>
          <p:cNvPr id="20" name="Text Box 16">
            <a:extLst>
              <a:ext uri="{FF2B5EF4-FFF2-40B4-BE49-F238E27FC236}">
                <a16:creationId xmlns:a16="http://schemas.microsoft.com/office/drawing/2014/main" id="{6CFB5E58-69F9-4DB1-87F5-D93BE9B2E730}"/>
              </a:ext>
            </a:extLst>
          </p:cNvPr>
          <p:cNvSpPr txBox="1">
            <a:spLocks noChangeArrowheads="1"/>
          </p:cNvSpPr>
          <p:nvPr/>
        </p:nvSpPr>
        <p:spPr bwMode="auto">
          <a:xfrm>
            <a:off x="2590800" y="5441247"/>
            <a:ext cx="1219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Driver B</a:t>
            </a:r>
          </a:p>
        </p:txBody>
      </p:sp>
      <p:sp>
        <p:nvSpPr>
          <p:cNvPr id="21" name="Text Box 17">
            <a:extLst>
              <a:ext uri="{FF2B5EF4-FFF2-40B4-BE49-F238E27FC236}">
                <a16:creationId xmlns:a16="http://schemas.microsoft.com/office/drawing/2014/main" id="{3073C4A5-7704-4036-A918-7D1547CF7BF9}"/>
              </a:ext>
            </a:extLst>
          </p:cNvPr>
          <p:cNvSpPr txBox="1">
            <a:spLocks noChangeArrowheads="1"/>
          </p:cNvSpPr>
          <p:nvPr/>
        </p:nvSpPr>
        <p:spPr bwMode="auto">
          <a:xfrm>
            <a:off x="6553200" y="5365047"/>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Driver C</a:t>
            </a:r>
          </a:p>
        </p:txBody>
      </p:sp>
      <p:sp>
        <p:nvSpPr>
          <p:cNvPr id="22" name="Text Box 18">
            <a:extLst>
              <a:ext uri="{FF2B5EF4-FFF2-40B4-BE49-F238E27FC236}">
                <a16:creationId xmlns:a16="http://schemas.microsoft.com/office/drawing/2014/main" id="{506AAB42-4437-494F-9E17-9F110A95B3FC}"/>
              </a:ext>
            </a:extLst>
          </p:cNvPr>
          <p:cNvSpPr txBox="1">
            <a:spLocks noChangeArrowheads="1"/>
          </p:cNvSpPr>
          <p:nvPr/>
        </p:nvSpPr>
        <p:spPr bwMode="auto">
          <a:xfrm>
            <a:off x="1295400" y="6127047"/>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a:t>DS A</a:t>
            </a:r>
          </a:p>
        </p:txBody>
      </p:sp>
      <p:sp>
        <p:nvSpPr>
          <p:cNvPr id="23" name="Text Box 19">
            <a:extLst>
              <a:ext uri="{FF2B5EF4-FFF2-40B4-BE49-F238E27FC236}">
                <a16:creationId xmlns:a16="http://schemas.microsoft.com/office/drawing/2014/main" id="{442B096F-6A2C-4EBE-811A-B960EC6968A0}"/>
              </a:ext>
            </a:extLst>
          </p:cNvPr>
          <p:cNvSpPr txBox="1">
            <a:spLocks noChangeArrowheads="1"/>
          </p:cNvSpPr>
          <p:nvPr/>
        </p:nvSpPr>
        <p:spPr bwMode="auto">
          <a:xfrm>
            <a:off x="3505200" y="6127047"/>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a:t>DS B</a:t>
            </a:r>
          </a:p>
        </p:txBody>
      </p:sp>
      <p:sp>
        <p:nvSpPr>
          <p:cNvPr id="24" name="Text Box 20">
            <a:extLst>
              <a:ext uri="{FF2B5EF4-FFF2-40B4-BE49-F238E27FC236}">
                <a16:creationId xmlns:a16="http://schemas.microsoft.com/office/drawing/2014/main" id="{D8E654E5-C9C6-4F47-9752-82BC8506AAB2}"/>
              </a:ext>
            </a:extLst>
          </p:cNvPr>
          <p:cNvSpPr txBox="1">
            <a:spLocks noChangeArrowheads="1"/>
          </p:cNvSpPr>
          <p:nvPr/>
        </p:nvSpPr>
        <p:spPr bwMode="auto">
          <a:xfrm>
            <a:off x="6553200" y="5974647"/>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a:t>DS C</a:t>
            </a:r>
          </a:p>
        </p:txBody>
      </p:sp>
    </p:spTree>
    <p:extLst>
      <p:ext uri="{BB962C8B-B14F-4D97-AF65-F5344CB8AC3E}">
        <p14:creationId xmlns:p14="http://schemas.microsoft.com/office/powerpoint/2010/main" val="3567567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JDBC(</a:t>
              </a:r>
              <a:r>
                <a:rPr lang="en-US" altLang="en-US" sz="2000" dirty="0">
                  <a:solidFill>
                    <a:schemeClr val="tx1"/>
                  </a:solidFill>
                </a:rPr>
                <a:t>Java Database Connectivity</a:t>
              </a:r>
              <a:r>
                <a:rPr lang="en-US" altLang="en-US" sz="4000" dirty="0">
                  <a:solidFill>
                    <a:schemeClr val="tx1"/>
                  </a:solidFill>
                </a:rPr>
                <a:t>)</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dirty="0"/>
              <a:t>Java classes that allow an app to communicate with a database</a:t>
            </a:r>
          </a:p>
          <a:p>
            <a:pPr algn="just">
              <a:buClr>
                <a:schemeClr val="dk1"/>
              </a:buClr>
              <a:buSzPct val="100000"/>
              <a:buFont typeface="Arial"/>
              <a:buChar char="•"/>
            </a:pPr>
            <a:endParaRPr lang="en-US" sz="2000" b="0" i="0" u="none" strike="noStrike" cap="none" dirty="0">
              <a:solidFill>
                <a:schemeClr val="dk1"/>
              </a:solidFill>
              <a:latin typeface="Arial"/>
              <a:ea typeface="Arial"/>
              <a:cs typeface="Arial"/>
              <a:sym typeface="Arial"/>
            </a:endParaRPr>
          </a:p>
          <a:p>
            <a:pPr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dirty="0"/>
              <a:t>Three types of JDBC drivers:</a:t>
            </a:r>
          </a:p>
          <a:p>
            <a:pPr lvl="1"/>
            <a:r>
              <a:rPr lang="en-US" altLang="en-US" sz="2000" dirty="0"/>
              <a:t>	Proprietary</a:t>
            </a:r>
          </a:p>
          <a:p>
            <a:pPr lvl="1"/>
            <a:r>
              <a:rPr lang="en-US" altLang="en-US" sz="2000" dirty="0"/>
              <a:t>	Bridge Drivers (e.g. JDBC-ODBC)</a:t>
            </a:r>
          </a:p>
          <a:p>
            <a:pPr lvl="1"/>
            <a:r>
              <a:rPr lang="en-US" altLang="en-US" sz="2000" dirty="0"/>
              <a:t>	JDBC-Net</a:t>
            </a:r>
          </a:p>
          <a:p>
            <a:pPr lvl="0" algn="just">
              <a:buClr>
                <a:schemeClr val="dk1"/>
              </a:buClr>
              <a:buSzPct val="100000"/>
            </a:pPr>
            <a:endParaRPr sz="2000" b="0" i="0" u="none" strike="noStrike" cap="none" dirty="0">
              <a:solidFill>
                <a:schemeClr val="dk1"/>
              </a:solidFill>
              <a:latin typeface="Arial"/>
              <a:ea typeface="Arial"/>
              <a:cs typeface="Arial"/>
              <a:sym typeface="Arial"/>
            </a:endParaRPr>
          </a:p>
        </p:txBody>
      </p:sp>
      <p:sp>
        <p:nvSpPr>
          <p:cNvPr id="7" name="Rectangle 4">
            <a:extLst>
              <a:ext uri="{FF2B5EF4-FFF2-40B4-BE49-F238E27FC236}">
                <a16:creationId xmlns:a16="http://schemas.microsoft.com/office/drawing/2014/main" id="{2903F2A7-96F7-4EDC-AF46-F595F6C41DEE}"/>
              </a:ext>
            </a:extLst>
          </p:cNvPr>
          <p:cNvSpPr>
            <a:spLocks noChangeArrowheads="1"/>
          </p:cNvSpPr>
          <p:nvPr/>
        </p:nvSpPr>
        <p:spPr bwMode="auto">
          <a:xfrm>
            <a:off x="1188156" y="3968045"/>
            <a:ext cx="29718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t>JDBC-ODBC bridge</a:t>
            </a:r>
          </a:p>
        </p:txBody>
      </p:sp>
      <p:sp>
        <p:nvSpPr>
          <p:cNvPr id="8" name="Rectangle 6">
            <a:extLst>
              <a:ext uri="{FF2B5EF4-FFF2-40B4-BE49-F238E27FC236}">
                <a16:creationId xmlns:a16="http://schemas.microsoft.com/office/drawing/2014/main" id="{9AE1F2EA-E7BD-4812-825B-D078E8B478A9}"/>
              </a:ext>
            </a:extLst>
          </p:cNvPr>
          <p:cNvSpPr>
            <a:spLocks noChangeArrowheads="1"/>
          </p:cNvSpPr>
          <p:nvPr/>
        </p:nvSpPr>
        <p:spPr bwMode="auto">
          <a:xfrm>
            <a:off x="1035756" y="4958645"/>
            <a:ext cx="3124200" cy="381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Text Box 7">
            <a:extLst>
              <a:ext uri="{FF2B5EF4-FFF2-40B4-BE49-F238E27FC236}">
                <a16:creationId xmlns:a16="http://schemas.microsoft.com/office/drawing/2014/main" id="{C2CF0C65-B8F9-4DDB-9E8C-6EB603F115B4}"/>
              </a:ext>
            </a:extLst>
          </p:cNvPr>
          <p:cNvSpPr txBox="1">
            <a:spLocks noChangeArrowheads="1"/>
          </p:cNvSpPr>
          <p:nvPr/>
        </p:nvSpPr>
        <p:spPr bwMode="auto">
          <a:xfrm>
            <a:off x="1264356" y="4806245"/>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10" name="Text Box 8">
            <a:extLst>
              <a:ext uri="{FF2B5EF4-FFF2-40B4-BE49-F238E27FC236}">
                <a16:creationId xmlns:a16="http://schemas.microsoft.com/office/drawing/2014/main" id="{51AB9B22-4A1C-48AF-B61D-17364B6420F8}"/>
              </a:ext>
            </a:extLst>
          </p:cNvPr>
          <p:cNvSpPr txBox="1">
            <a:spLocks noChangeArrowheads="1"/>
          </p:cNvSpPr>
          <p:nvPr/>
        </p:nvSpPr>
        <p:spPr bwMode="auto">
          <a:xfrm>
            <a:off x="1797756" y="4882445"/>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ODBC driver</a:t>
            </a:r>
          </a:p>
        </p:txBody>
      </p:sp>
      <p:sp>
        <p:nvSpPr>
          <p:cNvPr id="11" name="Line 9">
            <a:extLst>
              <a:ext uri="{FF2B5EF4-FFF2-40B4-BE49-F238E27FC236}">
                <a16:creationId xmlns:a16="http://schemas.microsoft.com/office/drawing/2014/main" id="{0D83F75C-2A2E-4CA5-BEED-C5D045A19F3E}"/>
              </a:ext>
            </a:extLst>
          </p:cNvPr>
          <p:cNvSpPr>
            <a:spLocks noChangeShapeType="1"/>
          </p:cNvSpPr>
          <p:nvPr/>
        </p:nvSpPr>
        <p:spPr bwMode="auto">
          <a:xfrm>
            <a:off x="2254956" y="4425245"/>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 Box 11">
            <a:extLst>
              <a:ext uri="{FF2B5EF4-FFF2-40B4-BE49-F238E27FC236}">
                <a16:creationId xmlns:a16="http://schemas.microsoft.com/office/drawing/2014/main" id="{89E0984D-4B9A-44D4-992B-27D49AD1B085}"/>
              </a:ext>
            </a:extLst>
          </p:cNvPr>
          <p:cNvSpPr txBox="1">
            <a:spLocks noChangeArrowheads="1"/>
          </p:cNvSpPr>
          <p:nvPr/>
        </p:nvSpPr>
        <p:spPr bwMode="auto">
          <a:xfrm>
            <a:off x="730956" y="5542846"/>
            <a:ext cx="68580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t>So, how does it work? </a:t>
            </a:r>
          </a:p>
          <a:p>
            <a:pPr>
              <a:spcBef>
                <a:spcPct val="50000"/>
              </a:spcBef>
            </a:pPr>
            <a:r>
              <a:rPr lang="en-US" altLang="en-US" dirty="0"/>
              <a:t>You need to load the bridge driver and get a connection from the driver manager</a:t>
            </a:r>
          </a:p>
        </p:txBody>
      </p:sp>
    </p:spTree>
    <p:extLst>
      <p:ext uri="{BB962C8B-B14F-4D97-AF65-F5344CB8AC3E}">
        <p14:creationId xmlns:p14="http://schemas.microsoft.com/office/powerpoint/2010/main" val="3593706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DB Library</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22851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DAO(</a:t>
              </a:r>
              <a:r>
                <a:rPr lang="en-US" sz="2800" b="1" dirty="0"/>
                <a:t>Data Access Object</a:t>
              </a:r>
              <a:r>
                <a:rPr lang="en-US" sz="3200" b="1" dirty="0"/>
                <a:t>)</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dirty="0"/>
              <a:t>Previous versions of VB used the Data Access Object Control: </a:t>
            </a:r>
            <a:r>
              <a:rPr lang="en-US" altLang="en-US" sz="2000" b="1" dirty="0"/>
              <a:t>DAO</a:t>
            </a:r>
            <a:r>
              <a:rPr lang="en-US" altLang="en-US" sz="2000" dirty="0"/>
              <a:t>.</a:t>
            </a:r>
          </a:p>
          <a:p>
            <a:pPr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dirty="0"/>
              <a:t>DAO is/was particularly good for MS-Access and MS-SQL-Server databases.</a:t>
            </a:r>
          </a:p>
          <a:p>
            <a:pPr algn="just">
              <a:buClr>
                <a:schemeClr val="dk1"/>
              </a:buClr>
              <a:buSzPct val="100000"/>
              <a:buFont typeface="Arial"/>
              <a:buChar char="•"/>
            </a:pPr>
            <a:r>
              <a:rPr lang="en-US" altLang="en-US" sz="2000" dirty="0"/>
              <a:t> DAO has limitations in dealing with non-Microsoft databases.</a:t>
            </a:r>
          </a:p>
          <a:p>
            <a:pPr lvl="0" algn="just">
              <a:buClr>
                <a:schemeClr val="dk1"/>
              </a:buClr>
              <a:buSzPct val="100000"/>
              <a:buFont typeface="Arial"/>
              <a:buChar char="•"/>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32028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DAO</a:t>
              </a:r>
              <a:endParaRPr lang="en-US" sz="4000" b="1" i="0" u="none" strike="noStrike" cap="none" dirty="0">
                <a:solidFill>
                  <a:schemeClr val="dk1"/>
                </a:solidFill>
                <a:latin typeface="Arial"/>
                <a:ea typeface="Arial"/>
                <a:cs typeface="Arial"/>
                <a:sym typeface="Arial"/>
              </a:endParaRPr>
            </a:p>
          </p:txBody>
        </p:sp>
      </p:grpSp>
      <p:sp>
        <p:nvSpPr>
          <p:cNvPr id="7" name="Rectangle 4">
            <a:extLst>
              <a:ext uri="{FF2B5EF4-FFF2-40B4-BE49-F238E27FC236}">
                <a16:creationId xmlns:a16="http://schemas.microsoft.com/office/drawing/2014/main" id="{35A92D63-196A-4482-930E-AF75E17B7C8C}"/>
              </a:ext>
            </a:extLst>
          </p:cNvPr>
          <p:cNvSpPr>
            <a:spLocks noChangeArrowheads="1"/>
          </p:cNvSpPr>
          <p:nvPr/>
        </p:nvSpPr>
        <p:spPr bwMode="auto">
          <a:xfrm>
            <a:off x="457200" y="2195691"/>
            <a:ext cx="1905000" cy="1066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solidFill>
                  <a:schemeClr val="bg1"/>
                </a:solidFill>
              </a:rPr>
              <a:t>VB- Program</a:t>
            </a:r>
            <a:endParaRPr lang="en-US" altLang="en-US" b="1"/>
          </a:p>
        </p:txBody>
      </p:sp>
      <p:grpSp>
        <p:nvGrpSpPr>
          <p:cNvPr id="8" name="Group 20">
            <a:extLst>
              <a:ext uri="{FF2B5EF4-FFF2-40B4-BE49-F238E27FC236}">
                <a16:creationId xmlns:a16="http://schemas.microsoft.com/office/drawing/2014/main" id="{C5D6C36E-2E44-44A3-8DF2-3345AF4CE892}"/>
              </a:ext>
            </a:extLst>
          </p:cNvPr>
          <p:cNvGrpSpPr>
            <a:grpSpLocks/>
          </p:cNvGrpSpPr>
          <p:nvPr/>
        </p:nvGrpSpPr>
        <p:grpSpPr bwMode="auto">
          <a:xfrm>
            <a:off x="2971800" y="2195691"/>
            <a:ext cx="2514600" cy="2438400"/>
            <a:chOff x="1824" y="1776"/>
            <a:chExt cx="1584" cy="1920"/>
          </a:xfrm>
        </p:grpSpPr>
        <p:sp>
          <p:nvSpPr>
            <p:cNvPr id="9" name="Rectangle 5">
              <a:extLst>
                <a:ext uri="{FF2B5EF4-FFF2-40B4-BE49-F238E27FC236}">
                  <a16:creationId xmlns:a16="http://schemas.microsoft.com/office/drawing/2014/main" id="{311D7998-9B00-4E6A-BC84-F693A0286268}"/>
                </a:ext>
              </a:extLst>
            </p:cNvPr>
            <p:cNvSpPr>
              <a:spLocks noChangeArrowheads="1"/>
            </p:cNvSpPr>
            <p:nvPr/>
          </p:nvSpPr>
          <p:spPr bwMode="auto">
            <a:xfrm>
              <a:off x="1824" y="1776"/>
              <a:ext cx="1584" cy="192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Text Box 6">
              <a:extLst>
                <a:ext uri="{FF2B5EF4-FFF2-40B4-BE49-F238E27FC236}">
                  <a16:creationId xmlns:a16="http://schemas.microsoft.com/office/drawing/2014/main" id="{85068D10-FD33-4087-B2D7-9AD148A329B6}"/>
                </a:ext>
              </a:extLst>
            </p:cNvPr>
            <p:cNvSpPr txBox="1">
              <a:spLocks noChangeArrowheads="1"/>
            </p:cNvSpPr>
            <p:nvPr/>
          </p:nvSpPr>
          <p:spPr bwMode="auto">
            <a:xfrm>
              <a:off x="1824" y="1969"/>
              <a:ext cx="1440" cy="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a:t>  DAO Control</a:t>
              </a:r>
              <a:endParaRPr lang="en-US" altLang="en-US"/>
            </a:p>
          </p:txBody>
        </p:sp>
        <p:sp>
          <p:nvSpPr>
            <p:cNvPr id="11" name="Text Box 7">
              <a:extLst>
                <a:ext uri="{FF2B5EF4-FFF2-40B4-BE49-F238E27FC236}">
                  <a16:creationId xmlns:a16="http://schemas.microsoft.com/office/drawing/2014/main" id="{21EAA8ED-5CD0-44FE-8AC7-1C924749ADE2}"/>
                </a:ext>
              </a:extLst>
            </p:cNvPr>
            <p:cNvSpPr txBox="1">
              <a:spLocks noChangeArrowheads="1"/>
            </p:cNvSpPr>
            <p:nvPr/>
          </p:nvSpPr>
          <p:spPr bwMode="auto">
            <a:xfrm>
              <a:off x="1968" y="2400"/>
              <a:ext cx="1200" cy="1144"/>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90000"/>
                </a:lnSpc>
                <a:spcBef>
                  <a:spcPct val="50000"/>
                </a:spcBef>
              </a:pPr>
              <a:r>
                <a:rPr lang="en-US" altLang="en-US" b="1"/>
                <a:t>MS</a:t>
              </a:r>
            </a:p>
            <a:p>
              <a:pPr algn="ctr">
                <a:lnSpc>
                  <a:spcPct val="90000"/>
                </a:lnSpc>
                <a:spcBef>
                  <a:spcPct val="50000"/>
                </a:spcBef>
              </a:pPr>
              <a:r>
                <a:rPr lang="en-US" altLang="en-US" b="1"/>
                <a:t>Jet </a:t>
              </a:r>
            </a:p>
            <a:p>
              <a:pPr algn="ctr">
                <a:lnSpc>
                  <a:spcPct val="90000"/>
                </a:lnSpc>
                <a:spcBef>
                  <a:spcPct val="50000"/>
                </a:spcBef>
              </a:pPr>
              <a:r>
                <a:rPr lang="en-US" altLang="en-US" b="1"/>
                <a:t>Engine</a:t>
              </a:r>
              <a:endParaRPr lang="en-US" altLang="en-US"/>
            </a:p>
          </p:txBody>
        </p:sp>
      </p:grpSp>
      <p:grpSp>
        <p:nvGrpSpPr>
          <p:cNvPr id="12" name="Group 21">
            <a:extLst>
              <a:ext uri="{FF2B5EF4-FFF2-40B4-BE49-F238E27FC236}">
                <a16:creationId xmlns:a16="http://schemas.microsoft.com/office/drawing/2014/main" id="{C4B631C4-121B-4379-B4A8-4B9400A0A3B5}"/>
              </a:ext>
            </a:extLst>
          </p:cNvPr>
          <p:cNvGrpSpPr>
            <a:grpSpLocks/>
          </p:cNvGrpSpPr>
          <p:nvPr/>
        </p:nvGrpSpPr>
        <p:grpSpPr bwMode="auto">
          <a:xfrm>
            <a:off x="6324600" y="2043291"/>
            <a:ext cx="2590800" cy="1752600"/>
            <a:chOff x="3984" y="1488"/>
            <a:chExt cx="1632" cy="1104"/>
          </a:xfrm>
        </p:grpSpPr>
        <p:sp>
          <p:nvSpPr>
            <p:cNvPr id="13" name="Oval 8">
              <a:extLst>
                <a:ext uri="{FF2B5EF4-FFF2-40B4-BE49-F238E27FC236}">
                  <a16:creationId xmlns:a16="http://schemas.microsoft.com/office/drawing/2014/main" id="{27DAA478-CDE4-4DFB-B868-DFDDF5C228C2}"/>
                </a:ext>
              </a:extLst>
            </p:cNvPr>
            <p:cNvSpPr>
              <a:spLocks noChangeArrowheads="1"/>
            </p:cNvSpPr>
            <p:nvPr/>
          </p:nvSpPr>
          <p:spPr bwMode="auto">
            <a:xfrm>
              <a:off x="3984" y="1488"/>
              <a:ext cx="1632" cy="110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Text Box 9">
              <a:extLst>
                <a:ext uri="{FF2B5EF4-FFF2-40B4-BE49-F238E27FC236}">
                  <a16:creationId xmlns:a16="http://schemas.microsoft.com/office/drawing/2014/main" id="{8B28124D-35E5-4B6A-93D6-7AD87C63722D}"/>
                </a:ext>
              </a:extLst>
            </p:cNvPr>
            <p:cNvSpPr txBox="1">
              <a:spLocks noChangeArrowheads="1"/>
            </p:cNvSpPr>
            <p:nvPr/>
          </p:nvSpPr>
          <p:spPr bwMode="auto">
            <a:xfrm>
              <a:off x="4320" y="1719"/>
              <a:ext cx="1152"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MS-Access</a:t>
              </a:r>
            </a:p>
            <a:p>
              <a:pPr>
                <a:spcBef>
                  <a:spcPct val="50000"/>
                </a:spcBef>
              </a:pPr>
              <a:r>
                <a:rPr lang="en-US" altLang="en-US" b="1">
                  <a:solidFill>
                    <a:schemeClr val="bg1"/>
                  </a:solidFill>
                </a:rPr>
                <a:t>Database</a:t>
              </a:r>
            </a:p>
          </p:txBody>
        </p:sp>
      </p:grpSp>
      <p:grpSp>
        <p:nvGrpSpPr>
          <p:cNvPr id="15" name="Group 27">
            <a:extLst>
              <a:ext uri="{FF2B5EF4-FFF2-40B4-BE49-F238E27FC236}">
                <a16:creationId xmlns:a16="http://schemas.microsoft.com/office/drawing/2014/main" id="{372DE7A8-790D-43F1-BA1F-B66D55FCD5C2}"/>
              </a:ext>
            </a:extLst>
          </p:cNvPr>
          <p:cNvGrpSpPr>
            <a:grpSpLocks/>
          </p:cNvGrpSpPr>
          <p:nvPr/>
        </p:nvGrpSpPr>
        <p:grpSpPr bwMode="auto">
          <a:xfrm>
            <a:off x="1447800" y="3338691"/>
            <a:ext cx="1371600" cy="762000"/>
            <a:chOff x="912" y="1968"/>
            <a:chExt cx="864" cy="1056"/>
          </a:xfrm>
        </p:grpSpPr>
        <p:sp>
          <p:nvSpPr>
            <p:cNvPr id="16" name="Line 10">
              <a:extLst>
                <a:ext uri="{FF2B5EF4-FFF2-40B4-BE49-F238E27FC236}">
                  <a16:creationId xmlns:a16="http://schemas.microsoft.com/office/drawing/2014/main" id="{A8311DC1-31DB-471F-B801-E855E163AB15}"/>
                </a:ext>
              </a:extLst>
            </p:cNvPr>
            <p:cNvSpPr>
              <a:spLocks noChangeShapeType="1"/>
            </p:cNvSpPr>
            <p:nvPr/>
          </p:nvSpPr>
          <p:spPr bwMode="auto">
            <a:xfrm>
              <a:off x="912" y="1968"/>
              <a:ext cx="0" cy="105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11">
              <a:extLst>
                <a:ext uri="{FF2B5EF4-FFF2-40B4-BE49-F238E27FC236}">
                  <a16:creationId xmlns:a16="http://schemas.microsoft.com/office/drawing/2014/main" id="{EC2CDEF1-301E-41CD-A8CA-734E4449951F}"/>
                </a:ext>
              </a:extLst>
            </p:cNvPr>
            <p:cNvSpPr>
              <a:spLocks noChangeShapeType="1"/>
            </p:cNvSpPr>
            <p:nvPr/>
          </p:nvSpPr>
          <p:spPr bwMode="auto">
            <a:xfrm>
              <a:off x="912" y="3024"/>
              <a:ext cx="864"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 name="Group 23">
            <a:extLst>
              <a:ext uri="{FF2B5EF4-FFF2-40B4-BE49-F238E27FC236}">
                <a16:creationId xmlns:a16="http://schemas.microsoft.com/office/drawing/2014/main" id="{9C08B00B-5539-443A-8842-8ED6506B91B8}"/>
              </a:ext>
            </a:extLst>
          </p:cNvPr>
          <p:cNvGrpSpPr>
            <a:grpSpLocks/>
          </p:cNvGrpSpPr>
          <p:nvPr/>
        </p:nvGrpSpPr>
        <p:grpSpPr bwMode="auto">
          <a:xfrm>
            <a:off x="5486400" y="3795891"/>
            <a:ext cx="1752600" cy="533400"/>
            <a:chOff x="3552" y="2640"/>
            <a:chExt cx="1248" cy="336"/>
          </a:xfrm>
        </p:grpSpPr>
        <p:sp>
          <p:nvSpPr>
            <p:cNvPr id="19" name="Line 15">
              <a:extLst>
                <a:ext uri="{FF2B5EF4-FFF2-40B4-BE49-F238E27FC236}">
                  <a16:creationId xmlns:a16="http://schemas.microsoft.com/office/drawing/2014/main" id="{44B6A1C6-AA0C-4BE9-8445-B0A1BE1949B3}"/>
                </a:ext>
              </a:extLst>
            </p:cNvPr>
            <p:cNvSpPr>
              <a:spLocks noChangeShapeType="1"/>
            </p:cNvSpPr>
            <p:nvPr/>
          </p:nvSpPr>
          <p:spPr bwMode="auto">
            <a:xfrm>
              <a:off x="3552" y="2976"/>
              <a:ext cx="124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17">
              <a:extLst>
                <a:ext uri="{FF2B5EF4-FFF2-40B4-BE49-F238E27FC236}">
                  <a16:creationId xmlns:a16="http://schemas.microsoft.com/office/drawing/2014/main" id="{D34B9C56-7AEC-46AE-B09D-343396304FFF}"/>
                </a:ext>
              </a:extLst>
            </p:cNvPr>
            <p:cNvSpPr>
              <a:spLocks noChangeShapeType="1"/>
            </p:cNvSpPr>
            <p:nvPr/>
          </p:nvSpPr>
          <p:spPr bwMode="auto">
            <a:xfrm flipV="1">
              <a:off x="4800" y="2640"/>
              <a:ext cx="0"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1" name="Group 22">
            <a:extLst>
              <a:ext uri="{FF2B5EF4-FFF2-40B4-BE49-F238E27FC236}">
                <a16:creationId xmlns:a16="http://schemas.microsoft.com/office/drawing/2014/main" id="{A3B2DBBA-C2DF-4C75-8369-5C81A52F0825}"/>
              </a:ext>
            </a:extLst>
          </p:cNvPr>
          <p:cNvGrpSpPr>
            <a:grpSpLocks/>
          </p:cNvGrpSpPr>
          <p:nvPr/>
        </p:nvGrpSpPr>
        <p:grpSpPr bwMode="auto">
          <a:xfrm>
            <a:off x="5257800" y="5624691"/>
            <a:ext cx="2590800" cy="1066800"/>
            <a:chOff x="4128" y="3456"/>
            <a:chExt cx="1632" cy="672"/>
          </a:xfrm>
        </p:grpSpPr>
        <p:sp>
          <p:nvSpPr>
            <p:cNvPr id="22" name="Oval 18">
              <a:extLst>
                <a:ext uri="{FF2B5EF4-FFF2-40B4-BE49-F238E27FC236}">
                  <a16:creationId xmlns:a16="http://schemas.microsoft.com/office/drawing/2014/main" id="{587EB697-C5A5-4FD9-92DA-95A10AF9FC35}"/>
                </a:ext>
              </a:extLst>
            </p:cNvPr>
            <p:cNvSpPr>
              <a:spLocks noChangeArrowheads="1"/>
            </p:cNvSpPr>
            <p:nvPr/>
          </p:nvSpPr>
          <p:spPr bwMode="auto">
            <a:xfrm>
              <a:off x="4128" y="3456"/>
              <a:ext cx="1632" cy="672"/>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Text Box 19">
              <a:extLst>
                <a:ext uri="{FF2B5EF4-FFF2-40B4-BE49-F238E27FC236}">
                  <a16:creationId xmlns:a16="http://schemas.microsoft.com/office/drawing/2014/main" id="{653D9C78-8BF9-4C48-89F7-712BC125B70B}"/>
                </a:ext>
              </a:extLst>
            </p:cNvPr>
            <p:cNvSpPr txBox="1">
              <a:spLocks noChangeArrowheads="1"/>
            </p:cNvSpPr>
            <p:nvPr/>
          </p:nvSpPr>
          <p:spPr bwMode="auto">
            <a:xfrm>
              <a:off x="4368" y="3744"/>
              <a:ext cx="11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  ORACLE</a:t>
              </a:r>
            </a:p>
          </p:txBody>
        </p:sp>
      </p:grpSp>
      <p:sp>
        <p:nvSpPr>
          <p:cNvPr id="24" name="Rectangle 24">
            <a:extLst>
              <a:ext uri="{FF2B5EF4-FFF2-40B4-BE49-F238E27FC236}">
                <a16:creationId xmlns:a16="http://schemas.microsoft.com/office/drawing/2014/main" id="{A0E882E2-223C-49EE-8725-F56D47E6F6DD}"/>
              </a:ext>
            </a:extLst>
          </p:cNvPr>
          <p:cNvSpPr>
            <a:spLocks noChangeArrowheads="1"/>
          </p:cNvSpPr>
          <p:nvPr/>
        </p:nvSpPr>
        <p:spPr bwMode="auto">
          <a:xfrm>
            <a:off x="6477000" y="4634091"/>
            <a:ext cx="2438400" cy="8382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800" b="1">
                <a:solidFill>
                  <a:schemeClr val="tx2"/>
                </a:solidFill>
              </a:rPr>
              <a:t>ODBC</a:t>
            </a:r>
            <a:endParaRPr lang="en-US" altLang="en-US"/>
          </a:p>
        </p:txBody>
      </p:sp>
      <p:grpSp>
        <p:nvGrpSpPr>
          <p:cNvPr id="25" name="Group 36">
            <a:extLst>
              <a:ext uri="{FF2B5EF4-FFF2-40B4-BE49-F238E27FC236}">
                <a16:creationId xmlns:a16="http://schemas.microsoft.com/office/drawing/2014/main" id="{7DCB6D5E-92BE-4051-B539-EA2D46D142E2}"/>
              </a:ext>
            </a:extLst>
          </p:cNvPr>
          <p:cNvGrpSpPr>
            <a:grpSpLocks/>
          </p:cNvGrpSpPr>
          <p:nvPr/>
        </p:nvGrpSpPr>
        <p:grpSpPr bwMode="auto">
          <a:xfrm>
            <a:off x="8077200" y="5472291"/>
            <a:ext cx="609600" cy="762000"/>
            <a:chOff x="5088" y="3312"/>
            <a:chExt cx="384" cy="480"/>
          </a:xfrm>
        </p:grpSpPr>
        <p:sp>
          <p:nvSpPr>
            <p:cNvPr id="26" name="Line 33">
              <a:extLst>
                <a:ext uri="{FF2B5EF4-FFF2-40B4-BE49-F238E27FC236}">
                  <a16:creationId xmlns:a16="http://schemas.microsoft.com/office/drawing/2014/main" id="{F71CF320-F2F9-441D-91EA-91382695247A}"/>
                </a:ext>
              </a:extLst>
            </p:cNvPr>
            <p:cNvSpPr>
              <a:spLocks noChangeShapeType="1"/>
            </p:cNvSpPr>
            <p:nvPr/>
          </p:nvSpPr>
          <p:spPr bwMode="auto">
            <a:xfrm>
              <a:off x="5472" y="3312"/>
              <a:ext cx="0"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Line 35">
              <a:extLst>
                <a:ext uri="{FF2B5EF4-FFF2-40B4-BE49-F238E27FC236}">
                  <a16:creationId xmlns:a16="http://schemas.microsoft.com/office/drawing/2014/main" id="{A7766A38-E71F-4E6A-8CD0-F2946D602FEE}"/>
                </a:ext>
              </a:extLst>
            </p:cNvPr>
            <p:cNvSpPr>
              <a:spLocks noChangeShapeType="1"/>
            </p:cNvSpPr>
            <p:nvPr/>
          </p:nvSpPr>
          <p:spPr bwMode="auto">
            <a:xfrm flipH="1">
              <a:off x="5088" y="3792"/>
              <a:ext cx="38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8" name="Group 38">
            <a:extLst>
              <a:ext uri="{FF2B5EF4-FFF2-40B4-BE49-F238E27FC236}">
                <a16:creationId xmlns:a16="http://schemas.microsoft.com/office/drawing/2014/main" id="{4CCD1CEA-6B63-473A-A115-5C2012304A33}"/>
              </a:ext>
            </a:extLst>
          </p:cNvPr>
          <p:cNvGrpSpPr>
            <a:grpSpLocks/>
          </p:cNvGrpSpPr>
          <p:nvPr/>
        </p:nvGrpSpPr>
        <p:grpSpPr bwMode="auto">
          <a:xfrm>
            <a:off x="762000" y="3338691"/>
            <a:ext cx="5562600" cy="2057400"/>
            <a:chOff x="912" y="1968"/>
            <a:chExt cx="864" cy="1056"/>
          </a:xfrm>
        </p:grpSpPr>
        <p:sp>
          <p:nvSpPr>
            <p:cNvPr id="29" name="Line 39">
              <a:extLst>
                <a:ext uri="{FF2B5EF4-FFF2-40B4-BE49-F238E27FC236}">
                  <a16:creationId xmlns:a16="http://schemas.microsoft.com/office/drawing/2014/main" id="{42D94685-9C85-4EEA-A8F5-C383EB00F37F}"/>
                </a:ext>
              </a:extLst>
            </p:cNvPr>
            <p:cNvSpPr>
              <a:spLocks noChangeShapeType="1"/>
            </p:cNvSpPr>
            <p:nvPr/>
          </p:nvSpPr>
          <p:spPr bwMode="auto">
            <a:xfrm>
              <a:off x="912" y="1968"/>
              <a:ext cx="0" cy="105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Line 40">
              <a:extLst>
                <a:ext uri="{FF2B5EF4-FFF2-40B4-BE49-F238E27FC236}">
                  <a16:creationId xmlns:a16="http://schemas.microsoft.com/office/drawing/2014/main" id="{950A8D08-051B-43F7-8877-BD6933B31BA9}"/>
                </a:ext>
              </a:extLst>
            </p:cNvPr>
            <p:cNvSpPr>
              <a:spLocks noChangeShapeType="1"/>
            </p:cNvSpPr>
            <p:nvPr/>
          </p:nvSpPr>
          <p:spPr bwMode="auto">
            <a:xfrm>
              <a:off x="912" y="3024"/>
              <a:ext cx="864"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 name="Text Box 41">
            <a:extLst>
              <a:ext uri="{FF2B5EF4-FFF2-40B4-BE49-F238E27FC236}">
                <a16:creationId xmlns:a16="http://schemas.microsoft.com/office/drawing/2014/main" id="{3E01E033-A4EB-4141-A70F-9810FC47FF58}"/>
              </a:ext>
            </a:extLst>
          </p:cNvPr>
          <p:cNvSpPr txBox="1">
            <a:spLocks noChangeArrowheads="1"/>
          </p:cNvSpPr>
          <p:nvPr/>
        </p:nvSpPr>
        <p:spPr bwMode="auto">
          <a:xfrm>
            <a:off x="990600" y="5015091"/>
            <a:ext cx="419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a:latin typeface="Arial" panose="020B0604020202020204" pitchFamily="34" charset="0"/>
              </a:rPr>
              <a:t>SQLPassThrough-Mode</a:t>
            </a:r>
            <a:endParaRPr lang="en-US" altLang="en-US"/>
          </a:p>
        </p:txBody>
      </p:sp>
      <p:grpSp>
        <p:nvGrpSpPr>
          <p:cNvPr id="32" name="Group 42">
            <a:extLst>
              <a:ext uri="{FF2B5EF4-FFF2-40B4-BE49-F238E27FC236}">
                <a16:creationId xmlns:a16="http://schemas.microsoft.com/office/drawing/2014/main" id="{23AF4930-2E1E-4685-A960-FE1B05650C24}"/>
              </a:ext>
            </a:extLst>
          </p:cNvPr>
          <p:cNvGrpSpPr>
            <a:grpSpLocks/>
          </p:cNvGrpSpPr>
          <p:nvPr/>
        </p:nvGrpSpPr>
        <p:grpSpPr bwMode="auto">
          <a:xfrm>
            <a:off x="4953000" y="4710291"/>
            <a:ext cx="1371600" cy="381000"/>
            <a:chOff x="912" y="1968"/>
            <a:chExt cx="864" cy="1056"/>
          </a:xfrm>
        </p:grpSpPr>
        <p:sp>
          <p:nvSpPr>
            <p:cNvPr id="33" name="Line 43">
              <a:extLst>
                <a:ext uri="{FF2B5EF4-FFF2-40B4-BE49-F238E27FC236}">
                  <a16:creationId xmlns:a16="http://schemas.microsoft.com/office/drawing/2014/main" id="{C85E7E48-CFFF-448F-831E-C778036C435F}"/>
                </a:ext>
              </a:extLst>
            </p:cNvPr>
            <p:cNvSpPr>
              <a:spLocks noChangeShapeType="1"/>
            </p:cNvSpPr>
            <p:nvPr/>
          </p:nvSpPr>
          <p:spPr bwMode="auto">
            <a:xfrm>
              <a:off x="912" y="1968"/>
              <a:ext cx="0" cy="105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Line 44">
              <a:extLst>
                <a:ext uri="{FF2B5EF4-FFF2-40B4-BE49-F238E27FC236}">
                  <a16:creationId xmlns:a16="http://schemas.microsoft.com/office/drawing/2014/main" id="{52ED348B-44A8-410D-94AA-51CF20EDFFB0}"/>
                </a:ext>
              </a:extLst>
            </p:cNvPr>
            <p:cNvSpPr>
              <a:spLocks noChangeShapeType="1"/>
            </p:cNvSpPr>
            <p:nvPr/>
          </p:nvSpPr>
          <p:spPr bwMode="auto">
            <a:xfrm>
              <a:off x="912" y="3024"/>
              <a:ext cx="864"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3071887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ADO(</a:t>
              </a:r>
              <a:r>
                <a:rPr lang="en-US" altLang="en-US" sz="2800" dirty="0"/>
                <a:t>ActiveX Data Objects</a:t>
              </a:r>
              <a:r>
                <a:rPr lang="en-US" altLang="en-US" sz="4000" dirty="0"/>
                <a:t>)</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algn="just">
              <a:spcBef>
                <a:spcPts val="1200"/>
              </a:spcBef>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dirty="0"/>
              <a:t>ADO is part of Microsoft's universal data access strategy</a:t>
            </a:r>
          </a:p>
          <a:p>
            <a:pPr algn="just">
              <a:spcBef>
                <a:spcPts val="1200"/>
              </a:spcBef>
              <a:buClr>
                <a:schemeClr val="dk1"/>
              </a:buClr>
              <a:buSzPct val="100000"/>
              <a:buFont typeface="Arial"/>
              <a:buChar char="•"/>
            </a:pPr>
            <a:r>
              <a:rPr lang="en-US" altLang="en-US" sz="2000" dirty="0"/>
              <a:t> Latest Version of ADO is called ADO.NET</a:t>
            </a:r>
          </a:p>
          <a:p>
            <a:pPr algn="just">
              <a:spcBef>
                <a:spcPts val="1200"/>
              </a:spcBef>
              <a:buClr>
                <a:schemeClr val="dk1"/>
              </a:buClr>
              <a:buSzPct val="100000"/>
              <a:buFont typeface="Arial"/>
              <a:buChar char="•"/>
            </a:pPr>
            <a:r>
              <a:rPr lang="en-US" altLang="en-US" sz="2000" dirty="0"/>
              <a:t> Replaces DAO, RDO and previous ADO</a:t>
            </a:r>
          </a:p>
          <a:p>
            <a:pPr algn="just">
              <a:spcBef>
                <a:spcPts val="1200"/>
              </a:spcBef>
              <a:buClr>
                <a:schemeClr val="dk1"/>
              </a:buClr>
              <a:buSzPct val="100000"/>
              <a:buFont typeface="Arial"/>
              <a:buChar char="•"/>
            </a:pPr>
            <a:r>
              <a:rPr lang="en-US" altLang="en-US" sz="2000" dirty="0"/>
              <a:t> Can use ADO/ADO.NET with VB, C#  and Microsoft platform in code via object interface </a:t>
            </a:r>
          </a:p>
          <a:p>
            <a:pPr algn="just">
              <a:spcBef>
                <a:spcPts val="1200"/>
              </a:spcBef>
              <a:buClr>
                <a:schemeClr val="dk1"/>
              </a:buClr>
              <a:buSzPct val="100000"/>
              <a:buFont typeface="Arial"/>
              <a:buChar char="•"/>
            </a:pPr>
            <a:r>
              <a:rPr lang="en-US" altLang="en-US" sz="2000" dirty="0"/>
              <a:t> With numerous objects with useful properties and methods</a:t>
            </a:r>
          </a:p>
          <a:p>
            <a:pPr algn="just">
              <a:spcBef>
                <a:spcPts val="1200"/>
              </a:spcBef>
              <a:buClr>
                <a:schemeClr val="dk1"/>
              </a:buClr>
              <a:buSzPct val="100000"/>
              <a:buFont typeface="Arial"/>
              <a:buChar char="•"/>
            </a:pPr>
            <a:endParaRPr lang="en-US" altLang="en-US" sz="2000" dirty="0"/>
          </a:p>
          <a:p>
            <a:pPr algn="just">
              <a:spcBef>
                <a:spcPts val="1200"/>
              </a:spcBef>
              <a:buClr>
                <a:schemeClr val="dk1"/>
              </a:buClr>
              <a:buSzPct val="100000"/>
              <a:buFont typeface="Arial"/>
              <a:buChar char="•"/>
            </a:pPr>
            <a:endParaRPr lang="en-US" altLang="en-US" sz="2000" dirty="0"/>
          </a:p>
          <a:p>
            <a:pPr lvl="0" algn="just">
              <a:spcBef>
                <a:spcPts val="1200"/>
              </a:spcBef>
              <a:buClr>
                <a:schemeClr val="dk1"/>
              </a:buClr>
              <a:buSzPct val="100000"/>
              <a:buFont typeface="Arial"/>
              <a:buChar char="•"/>
            </a:pP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33618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OLEDB </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altLang="en-US" sz="2000" i="1" dirty="0"/>
              <a:t>Object Linking and Embedding Database</a:t>
            </a:r>
          </a:p>
          <a:p>
            <a:pPr algn="just">
              <a:buClr>
                <a:schemeClr val="dk1"/>
              </a:buClr>
              <a:buSzPct val="100000"/>
              <a:buFont typeface="Arial"/>
              <a:buChar char="•"/>
            </a:pPr>
            <a:r>
              <a:rPr lang="en-US" sz="2000" b="0" i="1" u="none" strike="noStrike" cap="none" dirty="0">
                <a:solidFill>
                  <a:schemeClr val="dk1"/>
                </a:solidFill>
                <a:latin typeface="Arial"/>
                <a:ea typeface="Arial"/>
                <a:cs typeface="Arial"/>
                <a:sym typeface="Arial"/>
              </a:rPr>
              <a:t> </a:t>
            </a:r>
            <a:r>
              <a:rPr lang="en-US" altLang="en-US" sz="2000" i="1" dirty="0"/>
              <a:t>Provides an object-oriented interface to data of almost any type and used as an interface to ODBC and non-relational data</a:t>
            </a:r>
            <a:endParaRPr lang="en-US" altLang="en-US" sz="2000" dirty="0"/>
          </a:p>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Microsoft Product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313244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 - OLEDB </a:t>
              </a:r>
              <a:endParaRPr lang="en-US" sz="4000" b="1" i="0" u="none" strike="noStrike" cap="none" dirty="0">
                <a:solidFill>
                  <a:schemeClr val="dk1"/>
                </a:solidFill>
                <a:latin typeface="Arial"/>
                <a:ea typeface="Arial"/>
                <a:cs typeface="Arial"/>
                <a:sym typeface="Arial"/>
              </a:endParaRPr>
            </a:p>
          </p:txBody>
        </p:sp>
      </p:grpSp>
      <p:sp>
        <p:nvSpPr>
          <p:cNvPr id="7" name="Text Box 4">
            <a:extLst>
              <a:ext uri="{FF2B5EF4-FFF2-40B4-BE49-F238E27FC236}">
                <a16:creationId xmlns:a16="http://schemas.microsoft.com/office/drawing/2014/main" id="{17B96E58-2CFB-4DBC-9CC3-D9E65ACF2394}"/>
              </a:ext>
            </a:extLst>
          </p:cNvPr>
          <p:cNvSpPr txBox="1">
            <a:spLocks noChangeArrowheads="1"/>
          </p:cNvSpPr>
          <p:nvPr/>
        </p:nvSpPr>
        <p:spPr bwMode="auto">
          <a:xfrm>
            <a:off x="304800" y="3048000"/>
            <a:ext cx="1371600" cy="9255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en-US" b="1">
                <a:latin typeface="Times New Roman" panose="02020603050405020304" pitchFamily="18" charset="0"/>
              </a:rPr>
              <a:t>Client Application Code</a:t>
            </a:r>
            <a:endParaRPr lang="en-US" altLang="en-US" sz="2400">
              <a:latin typeface="Times New Roman" panose="02020603050405020304" pitchFamily="18" charset="0"/>
            </a:endParaRPr>
          </a:p>
        </p:txBody>
      </p:sp>
      <p:sp>
        <p:nvSpPr>
          <p:cNvPr id="8" name="Line 5">
            <a:extLst>
              <a:ext uri="{FF2B5EF4-FFF2-40B4-BE49-F238E27FC236}">
                <a16:creationId xmlns:a16="http://schemas.microsoft.com/office/drawing/2014/main" id="{7D078987-C57F-4840-AAE6-779F9128F9DB}"/>
              </a:ext>
            </a:extLst>
          </p:cNvPr>
          <p:cNvSpPr>
            <a:spLocks noChangeShapeType="1"/>
          </p:cNvSpPr>
          <p:nvPr/>
        </p:nvSpPr>
        <p:spPr bwMode="auto">
          <a:xfrm>
            <a:off x="1676400" y="3505200"/>
            <a:ext cx="6096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Text Box 6">
            <a:extLst>
              <a:ext uri="{FF2B5EF4-FFF2-40B4-BE49-F238E27FC236}">
                <a16:creationId xmlns:a16="http://schemas.microsoft.com/office/drawing/2014/main" id="{4A108029-C49F-4E6D-9C1F-26B63DBD361D}"/>
              </a:ext>
            </a:extLst>
          </p:cNvPr>
          <p:cNvSpPr txBox="1">
            <a:spLocks noChangeArrowheads="1"/>
          </p:cNvSpPr>
          <p:nvPr/>
        </p:nvSpPr>
        <p:spPr bwMode="auto">
          <a:xfrm>
            <a:off x="7543800" y="2667000"/>
            <a:ext cx="1165225" cy="925513"/>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b="1">
                <a:latin typeface="Times New Roman" panose="02020603050405020304" pitchFamily="18" charset="0"/>
              </a:rPr>
              <a:t>ODBC Data Sources</a:t>
            </a:r>
            <a:endParaRPr lang="en-US" altLang="en-US" sz="2400" b="1">
              <a:latin typeface="Times New Roman" panose="02020603050405020304" pitchFamily="18" charset="0"/>
            </a:endParaRPr>
          </a:p>
        </p:txBody>
      </p:sp>
      <p:sp>
        <p:nvSpPr>
          <p:cNvPr id="10" name="Text Box 7">
            <a:extLst>
              <a:ext uri="{FF2B5EF4-FFF2-40B4-BE49-F238E27FC236}">
                <a16:creationId xmlns:a16="http://schemas.microsoft.com/office/drawing/2014/main" id="{44B1C914-AD11-4F15-A6DA-74560027C3F3}"/>
              </a:ext>
            </a:extLst>
          </p:cNvPr>
          <p:cNvSpPr txBox="1">
            <a:spLocks noChangeArrowheads="1"/>
          </p:cNvSpPr>
          <p:nvPr/>
        </p:nvSpPr>
        <p:spPr bwMode="auto">
          <a:xfrm>
            <a:off x="7543800" y="4800600"/>
            <a:ext cx="1143000" cy="65087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b="1">
                <a:latin typeface="Times New Roman" panose="02020603050405020304" pitchFamily="18" charset="0"/>
              </a:rPr>
              <a:t>MDB Files</a:t>
            </a:r>
            <a:endParaRPr lang="en-US" altLang="en-US" sz="2400" b="1">
              <a:latin typeface="Times New Roman" panose="02020603050405020304" pitchFamily="18" charset="0"/>
            </a:endParaRPr>
          </a:p>
        </p:txBody>
      </p:sp>
      <p:sp>
        <p:nvSpPr>
          <p:cNvPr id="11" name="Text Box 8">
            <a:extLst>
              <a:ext uri="{FF2B5EF4-FFF2-40B4-BE49-F238E27FC236}">
                <a16:creationId xmlns:a16="http://schemas.microsoft.com/office/drawing/2014/main" id="{011D680A-8BA4-4F5D-B21F-69D45546C111}"/>
              </a:ext>
            </a:extLst>
          </p:cNvPr>
          <p:cNvSpPr txBox="1">
            <a:spLocks noChangeArrowheads="1"/>
          </p:cNvSpPr>
          <p:nvPr/>
        </p:nvSpPr>
        <p:spPr bwMode="auto">
          <a:xfrm>
            <a:off x="7543800" y="3886200"/>
            <a:ext cx="1143000" cy="65087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b="1">
                <a:latin typeface="Times New Roman" panose="02020603050405020304" pitchFamily="18" charset="0"/>
              </a:rPr>
              <a:t>SQL Server</a:t>
            </a:r>
            <a:endParaRPr lang="en-US" altLang="en-US" sz="2400" b="1">
              <a:latin typeface="Times New Roman" panose="02020603050405020304" pitchFamily="18" charset="0"/>
            </a:endParaRPr>
          </a:p>
        </p:txBody>
      </p:sp>
      <p:sp>
        <p:nvSpPr>
          <p:cNvPr id="12" name="Text Box 9">
            <a:extLst>
              <a:ext uri="{FF2B5EF4-FFF2-40B4-BE49-F238E27FC236}">
                <a16:creationId xmlns:a16="http://schemas.microsoft.com/office/drawing/2014/main" id="{9C2830F5-7298-4F52-8EBC-3B78AB7DE73A}"/>
              </a:ext>
            </a:extLst>
          </p:cNvPr>
          <p:cNvSpPr txBox="1">
            <a:spLocks noChangeArrowheads="1"/>
          </p:cNvSpPr>
          <p:nvPr/>
        </p:nvSpPr>
        <p:spPr bwMode="auto">
          <a:xfrm>
            <a:off x="2286000" y="3352800"/>
            <a:ext cx="1371600" cy="376238"/>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en-US" b="1">
                <a:latin typeface="Times New Roman" panose="02020603050405020304" pitchFamily="18" charset="0"/>
              </a:rPr>
              <a:t>ADO</a:t>
            </a:r>
            <a:endParaRPr lang="en-US" altLang="en-US" sz="2400">
              <a:latin typeface="Times New Roman" panose="02020603050405020304" pitchFamily="18" charset="0"/>
            </a:endParaRPr>
          </a:p>
        </p:txBody>
      </p:sp>
      <p:sp>
        <p:nvSpPr>
          <p:cNvPr id="13" name="Text Box 10">
            <a:extLst>
              <a:ext uri="{FF2B5EF4-FFF2-40B4-BE49-F238E27FC236}">
                <a16:creationId xmlns:a16="http://schemas.microsoft.com/office/drawing/2014/main" id="{56467110-232F-4D91-963A-037A26582BF0}"/>
              </a:ext>
            </a:extLst>
          </p:cNvPr>
          <p:cNvSpPr txBox="1">
            <a:spLocks noChangeArrowheads="1"/>
          </p:cNvSpPr>
          <p:nvPr/>
        </p:nvSpPr>
        <p:spPr bwMode="auto">
          <a:xfrm>
            <a:off x="2389188" y="2617788"/>
            <a:ext cx="1200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b="1">
                <a:latin typeface="Times New Roman" panose="02020603050405020304" pitchFamily="18" charset="0"/>
              </a:rPr>
              <a:t>OLE DB</a:t>
            </a:r>
            <a:br>
              <a:rPr lang="en-US" altLang="en-US" b="1">
                <a:latin typeface="Times New Roman" panose="02020603050405020304" pitchFamily="18" charset="0"/>
              </a:rPr>
            </a:br>
            <a:r>
              <a:rPr lang="en-US" altLang="en-US" b="1">
                <a:latin typeface="Times New Roman" panose="02020603050405020304" pitchFamily="18" charset="0"/>
              </a:rPr>
              <a:t>Consumer</a:t>
            </a:r>
            <a:endParaRPr lang="en-US" altLang="en-US" sz="2400">
              <a:latin typeface="Times New Roman" panose="02020603050405020304" pitchFamily="18" charset="0"/>
            </a:endParaRPr>
          </a:p>
        </p:txBody>
      </p:sp>
      <p:sp>
        <p:nvSpPr>
          <p:cNvPr id="14" name="Line 11">
            <a:extLst>
              <a:ext uri="{FF2B5EF4-FFF2-40B4-BE49-F238E27FC236}">
                <a16:creationId xmlns:a16="http://schemas.microsoft.com/office/drawing/2014/main" id="{37C7C35A-3B9E-4FCD-9F8D-F129FD385810}"/>
              </a:ext>
            </a:extLst>
          </p:cNvPr>
          <p:cNvSpPr>
            <a:spLocks noChangeShapeType="1"/>
          </p:cNvSpPr>
          <p:nvPr/>
        </p:nvSpPr>
        <p:spPr bwMode="auto">
          <a:xfrm>
            <a:off x="3657600" y="3505200"/>
            <a:ext cx="5334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Line 12">
            <a:extLst>
              <a:ext uri="{FF2B5EF4-FFF2-40B4-BE49-F238E27FC236}">
                <a16:creationId xmlns:a16="http://schemas.microsoft.com/office/drawing/2014/main" id="{FABEE15A-9240-4819-B385-F5AD0B432A7C}"/>
              </a:ext>
            </a:extLst>
          </p:cNvPr>
          <p:cNvSpPr>
            <a:spLocks noChangeShapeType="1"/>
          </p:cNvSpPr>
          <p:nvPr/>
        </p:nvSpPr>
        <p:spPr bwMode="auto">
          <a:xfrm>
            <a:off x="3657600" y="4572000"/>
            <a:ext cx="5334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Text Box 13">
            <a:extLst>
              <a:ext uri="{FF2B5EF4-FFF2-40B4-BE49-F238E27FC236}">
                <a16:creationId xmlns:a16="http://schemas.microsoft.com/office/drawing/2014/main" id="{5494DBFF-2E46-4117-9941-05E6318C27BA}"/>
              </a:ext>
            </a:extLst>
          </p:cNvPr>
          <p:cNvSpPr txBox="1">
            <a:spLocks noChangeArrowheads="1"/>
          </p:cNvSpPr>
          <p:nvPr/>
        </p:nvSpPr>
        <p:spPr bwMode="auto">
          <a:xfrm>
            <a:off x="4191000" y="2895600"/>
            <a:ext cx="685800" cy="2389188"/>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endParaRPr lang="en-US" altLang="en-US" b="1">
              <a:latin typeface="Times New Roman" panose="02020603050405020304" pitchFamily="18" charset="0"/>
            </a:endParaRPr>
          </a:p>
          <a:p>
            <a:pPr algn="ctr" eaLnBrk="0" hangingPunct="0"/>
            <a:endParaRPr lang="en-US" altLang="en-US" b="1">
              <a:latin typeface="Times New Roman" panose="02020603050405020304" pitchFamily="18" charset="0"/>
            </a:endParaRPr>
          </a:p>
          <a:p>
            <a:pPr algn="ctr" eaLnBrk="0" hangingPunct="0"/>
            <a:endParaRPr lang="en-US" altLang="en-US" b="1">
              <a:latin typeface="Times New Roman" panose="02020603050405020304" pitchFamily="18" charset="0"/>
            </a:endParaRPr>
          </a:p>
          <a:p>
            <a:pPr algn="ctr" eaLnBrk="0" hangingPunct="0"/>
            <a:r>
              <a:rPr lang="en-US" altLang="en-US" b="1">
                <a:latin typeface="Times New Roman" panose="02020603050405020304" pitchFamily="18" charset="0"/>
              </a:rPr>
              <a:t>OLE</a:t>
            </a:r>
            <a:br>
              <a:rPr lang="en-US" altLang="en-US" b="1">
                <a:latin typeface="Times New Roman" panose="02020603050405020304" pitchFamily="18" charset="0"/>
              </a:rPr>
            </a:br>
            <a:r>
              <a:rPr lang="en-US" altLang="en-US" b="1">
                <a:latin typeface="Times New Roman" panose="02020603050405020304" pitchFamily="18" charset="0"/>
              </a:rPr>
              <a:t>DB</a:t>
            </a:r>
          </a:p>
          <a:p>
            <a:pPr algn="ctr" eaLnBrk="0" hangingPunct="0"/>
            <a:endParaRPr lang="en-US" altLang="en-US" b="1">
              <a:latin typeface="Times New Roman" panose="02020603050405020304" pitchFamily="18" charset="0"/>
            </a:endParaRPr>
          </a:p>
          <a:p>
            <a:pPr algn="ctr" eaLnBrk="0" hangingPunct="0"/>
            <a:endParaRPr lang="en-US" altLang="en-US" b="1">
              <a:latin typeface="Times New Roman" panose="02020603050405020304" pitchFamily="18" charset="0"/>
            </a:endParaRPr>
          </a:p>
          <a:p>
            <a:pPr algn="ctr" eaLnBrk="0" hangingPunct="0"/>
            <a:endParaRPr lang="en-US" altLang="en-US" sz="2400">
              <a:latin typeface="Times New Roman" panose="02020603050405020304" pitchFamily="18" charset="0"/>
            </a:endParaRPr>
          </a:p>
        </p:txBody>
      </p:sp>
      <p:sp>
        <p:nvSpPr>
          <p:cNvPr id="17" name="Text Box 14">
            <a:extLst>
              <a:ext uri="{FF2B5EF4-FFF2-40B4-BE49-F238E27FC236}">
                <a16:creationId xmlns:a16="http://schemas.microsoft.com/office/drawing/2014/main" id="{AE71ACAA-BAA8-40AA-9F6B-C896B8E18EF0}"/>
              </a:ext>
            </a:extLst>
          </p:cNvPr>
          <p:cNvSpPr txBox="1">
            <a:spLocks noChangeArrowheads="1"/>
          </p:cNvSpPr>
          <p:nvPr/>
        </p:nvSpPr>
        <p:spPr bwMode="auto">
          <a:xfrm>
            <a:off x="5410200" y="3124200"/>
            <a:ext cx="1676400" cy="31432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1400" b="1">
                <a:latin typeface="Times New Roman" panose="02020603050405020304" pitchFamily="18" charset="0"/>
              </a:rPr>
              <a:t>MSDASQL.DLL</a:t>
            </a:r>
            <a:endParaRPr lang="en-US" altLang="en-US" b="1">
              <a:latin typeface="Times New Roman" panose="02020603050405020304" pitchFamily="18" charset="0"/>
            </a:endParaRPr>
          </a:p>
        </p:txBody>
      </p:sp>
      <p:sp>
        <p:nvSpPr>
          <p:cNvPr id="18" name="Line 15">
            <a:extLst>
              <a:ext uri="{FF2B5EF4-FFF2-40B4-BE49-F238E27FC236}">
                <a16:creationId xmlns:a16="http://schemas.microsoft.com/office/drawing/2014/main" id="{354849CD-2D01-4563-AEA5-8087DAF10578}"/>
              </a:ext>
            </a:extLst>
          </p:cNvPr>
          <p:cNvSpPr>
            <a:spLocks noChangeShapeType="1"/>
          </p:cNvSpPr>
          <p:nvPr/>
        </p:nvSpPr>
        <p:spPr bwMode="auto">
          <a:xfrm>
            <a:off x="7086600" y="3276600"/>
            <a:ext cx="4572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Text Box 16">
            <a:extLst>
              <a:ext uri="{FF2B5EF4-FFF2-40B4-BE49-F238E27FC236}">
                <a16:creationId xmlns:a16="http://schemas.microsoft.com/office/drawing/2014/main" id="{207681FD-B473-427A-A12B-DA55A743FBCF}"/>
              </a:ext>
            </a:extLst>
          </p:cNvPr>
          <p:cNvSpPr txBox="1">
            <a:spLocks noChangeArrowheads="1"/>
          </p:cNvSpPr>
          <p:nvPr/>
        </p:nvSpPr>
        <p:spPr bwMode="auto">
          <a:xfrm>
            <a:off x="5410200" y="4038600"/>
            <a:ext cx="1676400" cy="31432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1400" b="1">
                <a:latin typeface="Times New Roman" panose="02020603050405020304" pitchFamily="18" charset="0"/>
              </a:rPr>
              <a:t>SQLOLEDB.DLL</a:t>
            </a:r>
            <a:endParaRPr lang="en-US" altLang="en-US" b="1">
              <a:latin typeface="Times New Roman" panose="02020603050405020304" pitchFamily="18" charset="0"/>
            </a:endParaRPr>
          </a:p>
        </p:txBody>
      </p:sp>
      <p:sp>
        <p:nvSpPr>
          <p:cNvPr id="20" name="Text Box 17">
            <a:extLst>
              <a:ext uri="{FF2B5EF4-FFF2-40B4-BE49-F238E27FC236}">
                <a16:creationId xmlns:a16="http://schemas.microsoft.com/office/drawing/2014/main" id="{66C885BD-3651-4898-8D06-83323D57B618}"/>
              </a:ext>
            </a:extLst>
          </p:cNvPr>
          <p:cNvSpPr txBox="1">
            <a:spLocks noChangeArrowheads="1"/>
          </p:cNvSpPr>
          <p:nvPr/>
        </p:nvSpPr>
        <p:spPr bwMode="auto">
          <a:xfrm>
            <a:off x="5410200" y="4953000"/>
            <a:ext cx="1676400" cy="31432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1400" b="1">
                <a:latin typeface="Times New Roman" panose="02020603050405020304" pitchFamily="18" charset="0"/>
              </a:rPr>
              <a:t>MSJTOR35.DLL</a:t>
            </a:r>
            <a:endParaRPr lang="en-US" altLang="en-US" b="1">
              <a:latin typeface="Times New Roman" panose="02020603050405020304" pitchFamily="18" charset="0"/>
            </a:endParaRPr>
          </a:p>
        </p:txBody>
      </p:sp>
      <p:sp>
        <p:nvSpPr>
          <p:cNvPr id="21" name="Rectangle 18">
            <a:extLst>
              <a:ext uri="{FF2B5EF4-FFF2-40B4-BE49-F238E27FC236}">
                <a16:creationId xmlns:a16="http://schemas.microsoft.com/office/drawing/2014/main" id="{49F78F70-0F5D-4A60-9A83-2B6950888DE8}"/>
              </a:ext>
            </a:extLst>
          </p:cNvPr>
          <p:cNvSpPr>
            <a:spLocks noChangeArrowheads="1"/>
          </p:cNvSpPr>
          <p:nvPr/>
        </p:nvSpPr>
        <p:spPr bwMode="auto">
          <a:xfrm>
            <a:off x="5257800" y="2362200"/>
            <a:ext cx="1981200" cy="304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Text Box 19">
            <a:extLst>
              <a:ext uri="{FF2B5EF4-FFF2-40B4-BE49-F238E27FC236}">
                <a16:creationId xmlns:a16="http://schemas.microsoft.com/office/drawing/2014/main" id="{F14AFECB-5F42-42F6-A0B2-035787FADD55}"/>
              </a:ext>
            </a:extLst>
          </p:cNvPr>
          <p:cNvSpPr txBox="1">
            <a:spLocks noChangeArrowheads="1"/>
          </p:cNvSpPr>
          <p:nvPr/>
        </p:nvSpPr>
        <p:spPr bwMode="auto">
          <a:xfrm>
            <a:off x="5715000" y="2362200"/>
            <a:ext cx="1136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b="1">
                <a:latin typeface="Times New Roman" panose="02020603050405020304" pitchFamily="18" charset="0"/>
              </a:rPr>
              <a:t>OLE DB</a:t>
            </a:r>
            <a:br>
              <a:rPr lang="en-US" altLang="en-US" b="1">
                <a:latin typeface="Times New Roman" panose="02020603050405020304" pitchFamily="18" charset="0"/>
              </a:rPr>
            </a:br>
            <a:r>
              <a:rPr lang="en-US" altLang="en-US" b="1">
                <a:latin typeface="Times New Roman" panose="02020603050405020304" pitchFamily="18" charset="0"/>
              </a:rPr>
              <a:t>Providers</a:t>
            </a:r>
            <a:endParaRPr lang="en-US" altLang="en-US" sz="2400">
              <a:latin typeface="Times New Roman" panose="02020603050405020304" pitchFamily="18" charset="0"/>
            </a:endParaRPr>
          </a:p>
        </p:txBody>
      </p:sp>
      <p:sp>
        <p:nvSpPr>
          <p:cNvPr id="23" name="Line 20">
            <a:extLst>
              <a:ext uri="{FF2B5EF4-FFF2-40B4-BE49-F238E27FC236}">
                <a16:creationId xmlns:a16="http://schemas.microsoft.com/office/drawing/2014/main" id="{4C386FF8-D437-4F24-90C7-CE3D62B243CB}"/>
              </a:ext>
            </a:extLst>
          </p:cNvPr>
          <p:cNvSpPr>
            <a:spLocks noChangeShapeType="1"/>
          </p:cNvSpPr>
          <p:nvPr/>
        </p:nvSpPr>
        <p:spPr bwMode="auto">
          <a:xfrm>
            <a:off x="7086600" y="4191000"/>
            <a:ext cx="4572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Line 21">
            <a:extLst>
              <a:ext uri="{FF2B5EF4-FFF2-40B4-BE49-F238E27FC236}">
                <a16:creationId xmlns:a16="http://schemas.microsoft.com/office/drawing/2014/main" id="{91C400D0-B4E3-4CD9-B1A7-6B8B0E1D3A58}"/>
              </a:ext>
            </a:extLst>
          </p:cNvPr>
          <p:cNvSpPr>
            <a:spLocks noChangeShapeType="1"/>
          </p:cNvSpPr>
          <p:nvPr/>
        </p:nvSpPr>
        <p:spPr bwMode="auto">
          <a:xfrm>
            <a:off x="7086600" y="5105400"/>
            <a:ext cx="4572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Line 22">
            <a:extLst>
              <a:ext uri="{FF2B5EF4-FFF2-40B4-BE49-F238E27FC236}">
                <a16:creationId xmlns:a16="http://schemas.microsoft.com/office/drawing/2014/main" id="{B482A27E-DFB6-4A5B-AAD7-2A7BB79FED57}"/>
              </a:ext>
            </a:extLst>
          </p:cNvPr>
          <p:cNvSpPr>
            <a:spLocks noChangeShapeType="1"/>
          </p:cNvSpPr>
          <p:nvPr/>
        </p:nvSpPr>
        <p:spPr bwMode="auto">
          <a:xfrm>
            <a:off x="4876800" y="3276600"/>
            <a:ext cx="5334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Line 23">
            <a:extLst>
              <a:ext uri="{FF2B5EF4-FFF2-40B4-BE49-F238E27FC236}">
                <a16:creationId xmlns:a16="http://schemas.microsoft.com/office/drawing/2014/main" id="{9B528D6F-5635-49AD-A60B-CA0FBC01004C}"/>
              </a:ext>
            </a:extLst>
          </p:cNvPr>
          <p:cNvSpPr>
            <a:spLocks noChangeShapeType="1"/>
          </p:cNvSpPr>
          <p:nvPr/>
        </p:nvSpPr>
        <p:spPr bwMode="auto">
          <a:xfrm>
            <a:off x="4876800" y="4191000"/>
            <a:ext cx="5334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Line 24">
            <a:extLst>
              <a:ext uri="{FF2B5EF4-FFF2-40B4-BE49-F238E27FC236}">
                <a16:creationId xmlns:a16="http://schemas.microsoft.com/office/drawing/2014/main" id="{7D47BB7F-7244-44E2-9792-561997668275}"/>
              </a:ext>
            </a:extLst>
          </p:cNvPr>
          <p:cNvSpPr>
            <a:spLocks noChangeShapeType="1"/>
          </p:cNvSpPr>
          <p:nvPr/>
        </p:nvSpPr>
        <p:spPr bwMode="auto">
          <a:xfrm>
            <a:off x="4876800" y="5105400"/>
            <a:ext cx="5334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Text Box 25">
            <a:extLst>
              <a:ext uri="{FF2B5EF4-FFF2-40B4-BE49-F238E27FC236}">
                <a16:creationId xmlns:a16="http://schemas.microsoft.com/office/drawing/2014/main" id="{F01ADD08-EA34-4F11-836B-7C49CA3BFCDD}"/>
              </a:ext>
            </a:extLst>
          </p:cNvPr>
          <p:cNvSpPr txBox="1">
            <a:spLocks noChangeArrowheads="1"/>
          </p:cNvSpPr>
          <p:nvPr/>
        </p:nvSpPr>
        <p:spPr bwMode="auto">
          <a:xfrm>
            <a:off x="2270125" y="4003675"/>
            <a:ext cx="1387475" cy="120015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b="1">
                <a:latin typeface="Times New Roman" panose="02020603050405020304" pitchFamily="18" charset="0"/>
              </a:rPr>
              <a:t>Db Client Application that uses OLE DB</a:t>
            </a:r>
            <a:endParaRPr lang="en-US" altLang="en-US" sz="2400">
              <a:latin typeface="Times New Roman" panose="02020603050405020304" pitchFamily="18" charset="0"/>
            </a:endParaRPr>
          </a:p>
        </p:txBody>
      </p:sp>
      <p:sp>
        <p:nvSpPr>
          <p:cNvPr id="29" name="Rectangle 26">
            <a:extLst>
              <a:ext uri="{FF2B5EF4-FFF2-40B4-BE49-F238E27FC236}">
                <a16:creationId xmlns:a16="http://schemas.microsoft.com/office/drawing/2014/main" id="{A3356F07-415E-420F-AAF8-259E8781304E}"/>
              </a:ext>
            </a:extLst>
          </p:cNvPr>
          <p:cNvSpPr>
            <a:spLocks noChangeArrowheads="1"/>
          </p:cNvSpPr>
          <p:nvPr/>
        </p:nvSpPr>
        <p:spPr bwMode="auto">
          <a:xfrm>
            <a:off x="2057400" y="2362200"/>
            <a:ext cx="1752600" cy="304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17598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 </a:t>
              </a:r>
              <a:r>
                <a:rPr lang="en-US" sz="2800" b="1" dirty="0"/>
                <a:t>Application Selection for Object Oriented DBMS</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46174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2800" b="1" dirty="0"/>
                <a:t> Database Design for an Object Relational DBMS</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8255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The Object Oriented DBMS Architecture</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35497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The Structured Typed and ADTs</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82853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Object identity</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54665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Extending the ER Model</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1497995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,Storage and Access Methods</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t>The O2 Object Manager</a:t>
            </a:r>
          </a:p>
          <a:p>
            <a:pPr lvl="1" algn="just">
              <a:buClr>
                <a:schemeClr val="dk1"/>
              </a:buClr>
              <a:buSzPct val="100000"/>
            </a:pPr>
            <a:r>
              <a:rPr lang="en-US" sz="2000" b="0" i="0" u="none" strike="noStrike" cap="none" dirty="0">
                <a:solidFill>
                  <a:schemeClr val="dk1"/>
                </a:solidFill>
                <a:latin typeface="Arial"/>
                <a:ea typeface="Arial"/>
                <a:cs typeface="Arial"/>
                <a:sym typeface="Arial"/>
              </a:rPr>
              <a:t>	</a:t>
            </a:r>
            <a:r>
              <a:rPr lang="en-US" sz="2000" dirty="0"/>
              <a:t>Object Representation</a:t>
            </a:r>
          </a:p>
          <a:p>
            <a:pPr lvl="1" algn="just">
              <a:buClr>
                <a:schemeClr val="dk1"/>
              </a:buClr>
              <a:buSzPct val="100000"/>
            </a:pPr>
            <a:r>
              <a:rPr lang="en-US" sz="2000" b="0" i="0" u="none" strike="noStrike" cap="none" dirty="0">
                <a:solidFill>
                  <a:schemeClr val="dk1"/>
                </a:solidFill>
                <a:latin typeface="Arial"/>
                <a:ea typeface="Arial"/>
                <a:cs typeface="Arial"/>
                <a:sym typeface="Arial"/>
              </a:rPr>
              <a:t>	</a:t>
            </a:r>
            <a:r>
              <a:rPr lang="en-US" sz="2000" dirty="0"/>
              <a:t>Indexing and Object Referencing</a:t>
            </a:r>
          </a:p>
          <a:p>
            <a:pPr lvl="1" algn="just">
              <a:buClr>
                <a:schemeClr val="dk1"/>
              </a:buClr>
              <a:buSzPct val="100000"/>
            </a:pPr>
            <a:r>
              <a:rPr lang="en-US" sz="2000" dirty="0"/>
              <a:t>	Clustering</a:t>
            </a:r>
            <a:r>
              <a:rPr lang="en-US" sz="2000" b="0" i="0" u="none" strike="noStrike" cap="none" dirty="0">
                <a:solidFill>
                  <a:schemeClr val="dk1"/>
                </a:solidFill>
                <a:latin typeface="Arial"/>
                <a:ea typeface="Arial"/>
                <a:cs typeface="Arial"/>
                <a:sym typeface="Arial"/>
              </a:rPr>
              <a:t> </a:t>
            </a:r>
          </a:p>
          <a:p>
            <a:pPr lvl="1" algn="just">
              <a:buClr>
                <a:schemeClr val="dk1"/>
              </a:buClr>
              <a:buSzPct val="100000"/>
            </a:pPr>
            <a:r>
              <a:rPr lang="en-US" sz="2000" dirty="0">
                <a:solidFill>
                  <a:schemeClr val="dk1"/>
                </a:solidFill>
              </a:rPr>
              <a:t>	</a:t>
            </a:r>
            <a:r>
              <a:rPr lang="en-US" sz="2000" dirty="0"/>
              <a:t>Updates and Recovery</a:t>
            </a:r>
          </a:p>
          <a:p>
            <a:pPr marL="342900" lvl="1" indent="-342900" algn="just">
              <a:buClr>
                <a:schemeClr val="dk1"/>
              </a:buClr>
              <a:buSzPct val="100000"/>
              <a:buFont typeface="Arial" panose="020B0604020202020204" pitchFamily="34" charset="0"/>
              <a:buChar char="•"/>
            </a:pPr>
            <a:r>
              <a:rPr lang="en-US" sz="2000" dirty="0"/>
              <a:t>The EXODUS Storage Component</a:t>
            </a:r>
          </a:p>
          <a:p>
            <a:pPr lvl="2" algn="just">
              <a:buClr>
                <a:schemeClr val="dk1"/>
              </a:buClr>
              <a:buSzPct val="100000"/>
            </a:pPr>
            <a:r>
              <a:rPr lang="en-US" sz="2000" b="0" i="0" u="none" strike="noStrike" cap="none" dirty="0">
                <a:solidFill>
                  <a:schemeClr val="dk1"/>
                </a:solidFill>
                <a:latin typeface="Arial"/>
                <a:ea typeface="Arial"/>
                <a:cs typeface="Arial"/>
                <a:sym typeface="Arial"/>
              </a:rPr>
              <a:t>	</a:t>
            </a:r>
            <a:r>
              <a:rPr lang="en-US" sz="2000" dirty="0"/>
              <a:t>Object Representation(Storage Objects., Large Storage Objects, File Objects)</a:t>
            </a:r>
          </a:p>
          <a:p>
            <a:pPr lvl="2" algn="just">
              <a:buClr>
                <a:schemeClr val="dk1"/>
              </a:buClr>
              <a:buSzPct val="100000"/>
            </a:pPr>
            <a:r>
              <a:rPr lang="en-US" sz="2000" b="0" i="0" u="none" strike="noStrike" cap="none" dirty="0">
                <a:solidFill>
                  <a:schemeClr val="dk1"/>
                </a:solidFill>
                <a:latin typeface="Arial"/>
                <a:ea typeface="Arial"/>
                <a:cs typeface="Arial"/>
                <a:sym typeface="Arial"/>
              </a:rPr>
              <a:t>	</a:t>
            </a:r>
            <a:r>
              <a:rPr lang="en-US" sz="2000" dirty="0"/>
              <a:t>Indexing and Object Referencing</a:t>
            </a:r>
          </a:p>
          <a:p>
            <a:pPr lvl="2" algn="just">
              <a:buClr>
                <a:schemeClr val="dk1"/>
              </a:buClr>
              <a:buSzPct val="100000"/>
            </a:pPr>
            <a:r>
              <a:rPr lang="en-US" sz="2000" b="0" i="0" u="none" strike="noStrike" cap="none" dirty="0">
                <a:solidFill>
                  <a:schemeClr val="dk1"/>
                </a:solidFill>
                <a:latin typeface="Arial"/>
                <a:ea typeface="Arial"/>
                <a:cs typeface="Arial"/>
                <a:sym typeface="Arial"/>
              </a:rPr>
              <a:t>	</a:t>
            </a:r>
            <a:r>
              <a:rPr lang="en-US" sz="2000" dirty="0"/>
              <a:t>Clustering</a:t>
            </a:r>
          </a:p>
          <a:p>
            <a:pPr lvl="2" algn="just">
              <a:buClr>
                <a:schemeClr val="dk1"/>
              </a:buClr>
              <a:buSzPct val="100000"/>
            </a:pPr>
            <a:r>
              <a:rPr lang="en-US" sz="2000" b="0" i="0" u="none" strike="noStrike" cap="none" dirty="0">
                <a:solidFill>
                  <a:schemeClr val="dk1"/>
                </a:solidFill>
                <a:latin typeface="Arial"/>
                <a:ea typeface="Arial"/>
                <a:cs typeface="Arial"/>
                <a:sym typeface="Arial"/>
              </a:rPr>
              <a:t>	</a:t>
            </a:r>
            <a:r>
              <a:rPr lang="en-US" sz="2000" dirty="0"/>
              <a:t>Updates and Recovery</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60730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Query Processing</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59718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Query Optimization</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332283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Distributed Computing Concept in COM</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2348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COBRA / CORBA</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spcBef>
                <a:spcPts val="600"/>
              </a:spcBef>
              <a:buClr>
                <a:schemeClr val="dk1"/>
              </a:buClr>
              <a:buSzPct val="100000"/>
              <a:buFont typeface="Arial"/>
              <a:buChar char="•"/>
            </a:pPr>
            <a:r>
              <a:rPr lang="en-US" sz="2000" dirty="0"/>
              <a:t> COBRA stands for common object request broker. </a:t>
            </a:r>
          </a:p>
          <a:p>
            <a:pPr lvl="0" algn="just">
              <a:spcBef>
                <a:spcPts val="600"/>
              </a:spcBef>
              <a:buClr>
                <a:schemeClr val="dk1"/>
              </a:buClr>
              <a:buSzPct val="100000"/>
              <a:buFont typeface="Arial"/>
              <a:buChar char="•"/>
            </a:pPr>
            <a:r>
              <a:rPr lang="en-US" sz="2000" dirty="0"/>
              <a:t> It allows software to talk with each other in a very well defined way.</a:t>
            </a:r>
          </a:p>
          <a:p>
            <a:pPr lvl="0" algn="just">
              <a:spcBef>
                <a:spcPts val="600"/>
              </a:spcBef>
              <a:buClr>
                <a:schemeClr val="dk1"/>
              </a:buClr>
              <a:buSzPct val="100000"/>
              <a:buFont typeface="Arial"/>
              <a:buChar char="•"/>
            </a:pPr>
            <a:r>
              <a:rPr lang="en-US" sz="2000" dirty="0"/>
              <a:t> They also maintain transparent in the entire task.</a:t>
            </a:r>
          </a:p>
          <a:p>
            <a:pPr lvl="0" algn="just">
              <a:spcBef>
                <a:spcPts val="600"/>
              </a:spcBef>
              <a:buClr>
                <a:schemeClr val="dk1"/>
              </a:buClr>
              <a:buSzPct val="100000"/>
              <a:buFont typeface="Arial"/>
              <a:buChar char="•"/>
            </a:pPr>
            <a:r>
              <a:rPr lang="en-US" sz="2000" dirty="0"/>
              <a:t> Is just a specification for creating and using distributed objects</a:t>
            </a:r>
          </a:p>
          <a:p>
            <a:pPr lvl="0" algn="just">
              <a:spcBef>
                <a:spcPts val="600"/>
              </a:spcBef>
              <a:buClr>
                <a:schemeClr val="dk1"/>
              </a:buClr>
              <a:buSzPct val="100000"/>
              <a:buFont typeface="Arial"/>
              <a:buChar char="•"/>
            </a:pPr>
            <a:r>
              <a:rPr lang="en-US" sz="2000" dirty="0"/>
              <a:t> Is not a programming language</a:t>
            </a:r>
          </a:p>
          <a:p>
            <a:pPr lvl="0" algn="just">
              <a:spcBef>
                <a:spcPts val="600"/>
              </a:spcBef>
              <a:buClr>
                <a:schemeClr val="dk1"/>
              </a:buClr>
              <a:buSzPct val="100000"/>
              <a:buFont typeface="Arial"/>
              <a:buChar char="•"/>
            </a:pPr>
            <a:r>
              <a:rPr lang="en-US" sz="2000" dirty="0"/>
              <a:t> Is a standard (not a product!)</a:t>
            </a:r>
          </a:p>
          <a:p>
            <a:pPr lvl="0" algn="just">
              <a:spcBef>
                <a:spcPts val="600"/>
              </a:spcBef>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t>Allows objects to transparently make requests and receive responses</a:t>
            </a: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8891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11288"/>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COBRA / CORBA</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buClr>
                <a:schemeClr val="dk1"/>
              </a:buClr>
              <a:buSzPct val="100000"/>
            </a:pPr>
            <a:r>
              <a:rPr lang="en-US" sz="2000" dirty="0"/>
              <a:t>The main features of COBRA are:</a:t>
            </a:r>
          </a:p>
          <a:p>
            <a:pPr lvl="0">
              <a:buClr>
                <a:schemeClr val="dk1"/>
              </a:buClr>
              <a:buSzPct val="100000"/>
            </a:pPr>
            <a:endParaRPr lang="en-US" sz="2000" dirty="0"/>
          </a:p>
          <a:p>
            <a:pPr lvl="0">
              <a:buClr>
                <a:schemeClr val="dk1"/>
              </a:buClr>
              <a:buSzPct val="100000"/>
              <a:buFont typeface="Arial"/>
              <a:buChar char="•"/>
            </a:pPr>
            <a:r>
              <a:rPr lang="en-US" sz="2000" dirty="0"/>
              <a:t> Transparency</a:t>
            </a:r>
          </a:p>
          <a:p>
            <a:pPr lvl="0">
              <a:buClr>
                <a:schemeClr val="dk1"/>
              </a:buClr>
              <a:buSzPct val="100000"/>
              <a:buFont typeface="Arial"/>
              <a:buChar char="•"/>
            </a:pPr>
            <a:endParaRPr lang="en-US" sz="2000" dirty="0"/>
          </a:p>
          <a:p>
            <a:pPr lvl="0">
              <a:buClr>
                <a:schemeClr val="dk1"/>
              </a:buClr>
              <a:buSzPct val="100000"/>
              <a:buFont typeface="Arial"/>
              <a:buChar char="•"/>
            </a:pPr>
            <a:r>
              <a:rPr lang="en-US" sz="2000" dirty="0"/>
              <a:t> Location Transparency</a:t>
            </a:r>
          </a:p>
          <a:p>
            <a:pPr lvl="0">
              <a:buClr>
                <a:schemeClr val="dk1"/>
              </a:buClr>
              <a:buSzPct val="100000"/>
              <a:buFont typeface="Arial"/>
              <a:buChar char="•"/>
            </a:pPr>
            <a:endParaRPr lang="en-US" sz="2000" dirty="0"/>
          </a:p>
          <a:p>
            <a:pPr lvl="0">
              <a:buClr>
                <a:schemeClr val="dk1"/>
              </a:buClr>
              <a:buSzPct val="100000"/>
              <a:buFont typeface="Arial"/>
              <a:buChar char="•"/>
            </a:pPr>
            <a:r>
              <a:rPr lang="en-US" sz="2000" dirty="0"/>
              <a:t> Portability</a:t>
            </a:r>
          </a:p>
          <a:p>
            <a:pPr lvl="0">
              <a:buClr>
                <a:schemeClr val="dk1"/>
              </a:buClr>
              <a:buSzPct val="100000"/>
              <a:buFont typeface="Arial"/>
              <a:buChar char="•"/>
            </a:pPr>
            <a:endParaRPr lang="en-US" sz="2000" dirty="0"/>
          </a:p>
          <a:p>
            <a:pPr lvl="0">
              <a:buClr>
                <a:schemeClr val="dk1"/>
              </a:buClr>
              <a:buSzPct val="100000"/>
              <a:buFont typeface="Arial"/>
              <a:buChar char="•"/>
            </a:pPr>
            <a:r>
              <a:rPr lang="en-US" sz="2000" dirty="0"/>
              <a:t> Platform Independent</a:t>
            </a:r>
          </a:p>
          <a:p>
            <a:pPr lvl="0">
              <a:buClr>
                <a:schemeClr val="dk1"/>
              </a:buClr>
              <a:buSzPct val="100000"/>
              <a:buFont typeface="Arial"/>
              <a:buChar char="•"/>
            </a:pPr>
            <a:endParaRPr lang="en-US" sz="2000" dirty="0"/>
          </a:p>
          <a:p>
            <a:pPr lvl="0">
              <a:buClr>
                <a:schemeClr val="dk1"/>
              </a:buClr>
              <a:buSzPct val="100000"/>
              <a:buFont typeface="Arial"/>
              <a:buChar char="•"/>
            </a:pPr>
            <a:r>
              <a:rPr lang="en-US" sz="2000" dirty="0"/>
              <a:t> Software reuse</a:t>
            </a:r>
          </a:p>
          <a:p>
            <a:pPr lvl="0">
              <a:buClr>
                <a:schemeClr val="dk1"/>
              </a:buClr>
              <a:buSzPct val="100000"/>
              <a:buFont typeface="Arial"/>
              <a:buChar char="•"/>
            </a:pPr>
            <a:endParaRPr lang="en-US" sz="2000" dirty="0"/>
          </a:p>
          <a:p>
            <a:pPr lvl="0">
              <a:buClr>
                <a:schemeClr val="dk1"/>
              </a:buClr>
              <a:buSzPct val="100000"/>
              <a:buFont typeface="Arial"/>
              <a:buChar char="•"/>
            </a:pPr>
            <a:r>
              <a:rPr lang="en-US" sz="2000" dirty="0"/>
              <a:t> Integration</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08179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11288"/>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COBRA / CORBA</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buClr>
                <a:schemeClr val="dk1"/>
              </a:buClr>
              <a:buSzPct val="100000"/>
            </a:pPr>
            <a:r>
              <a:rPr lang="en-US" sz="1800" dirty="0"/>
              <a:t>COBRA services:</a:t>
            </a:r>
          </a:p>
          <a:p>
            <a:pPr marL="342900" lvl="0" indent="-342900">
              <a:buClr>
                <a:schemeClr val="dk1"/>
              </a:buClr>
              <a:buSzPct val="100000"/>
              <a:buFont typeface="Arial" panose="020B0604020202020204" pitchFamily="34" charset="0"/>
              <a:buChar char="•"/>
            </a:pPr>
            <a:r>
              <a:rPr lang="en-US" sz="1800" dirty="0"/>
              <a:t>Naming services allow the object to bind with a naming content.</a:t>
            </a:r>
          </a:p>
          <a:p>
            <a:pPr marL="342900" lvl="0" indent="-342900">
              <a:buClr>
                <a:schemeClr val="dk1"/>
              </a:buClr>
              <a:buSzPct val="100000"/>
              <a:buFont typeface="Arial" panose="020B0604020202020204" pitchFamily="34" charset="0"/>
              <a:buChar char="•"/>
            </a:pPr>
            <a:endParaRPr lang="en-US" sz="1800" dirty="0"/>
          </a:p>
          <a:p>
            <a:pPr marL="342900" lvl="0" indent="-342900">
              <a:buClr>
                <a:schemeClr val="dk1"/>
              </a:buClr>
              <a:buSzPct val="100000"/>
              <a:buFont typeface="Arial" panose="020B0604020202020204" pitchFamily="34" charset="0"/>
              <a:buChar char="•"/>
            </a:pPr>
            <a:r>
              <a:rPr lang="en-US" sz="1800" dirty="0"/>
              <a:t>Object Persistent Service allows the object to be persistent beyond the scope of application</a:t>
            </a:r>
          </a:p>
          <a:p>
            <a:pPr marL="342900" lvl="0" indent="-342900">
              <a:buClr>
                <a:schemeClr val="dk1"/>
              </a:buClr>
              <a:buSzPct val="100000"/>
              <a:buFont typeface="Arial" panose="020B0604020202020204" pitchFamily="34" charset="0"/>
              <a:buChar char="•"/>
            </a:pPr>
            <a:endParaRPr lang="en-US" sz="1800" dirty="0"/>
          </a:p>
          <a:p>
            <a:pPr marL="342900" lvl="0" indent="-342900">
              <a:buClr>
                <a:schemeClr val="dk1"/>
              </a:buClr>
              <a:buSzPct val="100000"/>
              <a:buFont typeface="Arial" panose="020B0604020202020204" pitchFamily="34" charset="0"/>
              <a:buChar char="•"/>
            </a:pPr>
            <a:r>
              <a:rPr lang="en-US" sz="1800" dirty="0"/>
              <a:t>License service allows controlling the intellectual properties of object.</a:t>
            </a:r>
          </a:p>
          <a:p>
            <a:pPr marL="342900" lvl="0" indent="-342900">
              <a:buClr>
                <a:schemeClr val="dk1"/>
              </a:buClr>
              <a:buSzPct val="100000"/>
              <a:buFont typeface="Arial" panose="020B0604020202020204" pitchFamily="34" charset="0"/>
              <a:buChar char="•"/>
            </a:pPr>
            <a:endParaRPr lang="en-US" sz="1800" dirty="0"/>
          </a:p>
          <a:p>
            <a:pPr marL="342900" lvl="0" indent="-342900">
              <a:buClr>
                <a:schemeClr val="dk1"/>
              </a:buClr>
              <a:buSzPct val="100000"/>
              <a:buFont typeface="Arial" panose="020B0604020202020204" pitchFamily="34" charset="0"/>
              <a:buChar char="•"/>
            </a:pPr>
            <a:r>
              <a:rPr lang="en-US" sz="1800" dirty="0"/>
              <a:t>Security service allow to identify and authenticate an object</a:t>
            </a:r>
          </a:p>
          <a:p>
            <a:pPr marL="342900" lvl="0" indent="-342900">
              <a:buClr>
                <a:schemeClr val="dk1"/>
              </a:buClr>
              <a:buSzPct val="100000"/>
              <a:buFont typeface="Arial" panose="020B0604020202020204" pitchFamily="34" charset="0"/>
              <a:buChar char="•"/>
            </a:pPr>
            <a:endParaRPr lang="en-US" sz="1800" dirty="0"/>
          </a:p>
          <a:p>
            <a:pPr marL="342900" lvl="0" indent="-342900">
              <a:buClr>
                <a:schemeClr val="dk1"/>
              </a:buClr>
              <a:buSzPct val="100000"/>
              <a:buFont typeface="Arial" panose="020B0604020202020204" pitchFamily="34" charset="0"/>
              <a:buChar char="•"/>
            </a:pPr>
            <a:r>
              <a:rPr lang="en-US" sz="1800" dirty="0"/>
              <a:t>Collective Service allow to make group of object</a:t>
            </a:r>
          </a:p>
          <a:p>
            <a:pPr marL="342900" lvl="0" indent="-342900">
              <a:buClr>
                <a:schemeClr val="dk1"/>
              </a:buClr>
              <a:buSzPct val="100000"/>
              <a:buFont typeface="Arial" panose="020B0604020202020204" pitchFamily="34" charset="0"/>
              <a:buChar char="•"/>
            </a:pPr>
            <a:endParaRPr lang="en-US" sz="1800" dirty="0"/>
          </a:p>
          <a:p>
            <a:pPr marL="342900" lvl="0" indent="-342900">
              <a:buClr>
                <a:schemeClr val="dk1"/>
              </a:buClr>
              <a:buSzPct val="100000"/>
              <a:buFont typeface="Arial" panose="020B0604020202020204" pitchFamily="34" charset="0"/>
              <a:buChar char="•"/>
            </a:pPr>
            <a:r>
              <a:rPr lang="en-US" sz="1800" dirty="0"/>
              <a:t>Query service allows making query on the set of object.</a:t>
            </a:r>
          </a:p>
          <a:p>
            <a:pPr marL="342900" lvl="0" indent="-342900">
              <a:buClr>
                <a:schemeClr val="dk1"/>
              </a:buClr>
              <a:buSzPct val="100000"/>
              <a:buFont typeface="Arial" panose="020B0604020202020204" pitchFamily="34" charset="0"/>
              <a:buChar char="•"/>
            </a:pPr>
            <a:endParaRPr lang="en-US" sz="1800" dirty="0"/>
          </a:p>
          <a:p>
            <a:pPr marL="342900" lvl="0" indent="-342900">
              <a:buClr>
                <a:schemeClr val="dk1"/>
              </a:buClr>
              <a:buSzPct val="100000"/>
              <a:buFont typeface="Arial" panose="020B0604020202020204" pitchFamily="34" charset="0"/>
              <a:buChar char="•"/>
            </a:pPr>
            <a:r>
              <a:rPr lang="en-US" sz="1800" dirty="0"/>
              <a:t>Transaction service allows maintaining atomicity among distributive objects.</a:t>
            </a:r>
            <a:endParaRPr sz="18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93938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11288"/>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COBRA / CORBA</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buClr>
                <a:schemeClr val="dk1"/>
              </a:buClr>
              <a:buSzPct val="100000"/>
            </a:pPr>
            <a:r>
              <a:rPr lang="en-US" sz="1800" dirty="0"/>
              <a:t>COBRA Architecture</a:t>
            </a:r>
          </a:p>
        </p:txBody>
      </p:sp>
      <p:pic>
        <p:nvPicPr>
          <p:cNvPr id="3" name="Picture 2">
            <a:extLst>
              <a:ext uri="{FF2B5EF4-FFF2-40B4-BE49-F238E27FC236}">
                <a16:creationId xmlns:a16="http://schemas.microsoft.com/office/drawing/2014/main" id="{73D2DEFD-1FA2-4D3B-BD6E-AFBA0262811A}"/>
              </a:ext>
            </a:extLst>
          </p:cNvPr>
          <p:cNvPicPr>
            <a:picLocks noChangeAspect="1"/>
          </p:cNvPicPr>
          <p:nvPr/>
        </p:nvPicPr>
        <p:blipFill>
          <a:blip r:embed="rId4"/>
          <a:stretch>
            <a:fillRect/>
          </a:stretch>
        </p:blipFill>
        <p:spPr>
          <a:xfrm>
            <a:off x="974274" y="2345215"/>
            <a:ext cx="7271652" cy="4375316"/>
          </a:xfrm>
          <a:prstGeom prst="rect">
            <a:avLst/>
          </a:prstGeom>
        </p:spPr>
      </p:pic>
    </p:spTree>
    <p:extLst>
      <p:ext uri="{BB962C8B-B14F-4D97-AF65-F5344CB8AC3E}">
        <p14:creationId xmlns:p14="http://schemas.microsoft.com/office/powerpoint/2010/main" val="2091005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Component Object Model (COM)</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solidFill>
                  <a:schemeClr val="dk1"/>
                </a:solidFill>
              </a:rPr>
              <a:t>Is Microsoft's framework for developing and supporting program component objects. </a:t>
            </a:r>
          </a:p>
          <a:p>
            <a:pPr lvl="0" algn="just">
              <a:buClr>
                <a:schemeClr val="dk1"/>
              </a:buClr>
              <a:buSzPct val="100000"/>
              <a:buFont typeface="Arial"/>
              <a:buChar char="•"/>
            </a:pPr>
            <a:r>
              <a:rPr lang="en-US" sz="2000" dirty="0">
                <a:solidFill>
                  <a:schemeClr val="dk1"/>
                </a:solidFill>
              </a:rPr>
              <a:t>It is aimed at providing similar capabilities to those defined in the Common Object Request Broker Architecture (CORBA), a framework for the interoperation of distributed objects in a network that is supported by other major companies in the computer industry. </a:t>
            </a:r>
          </a:p>
          <a:p>
            <a:pPr lvl="0" algn="just">
              <a:buClr>
                <a:schemeClr val="dk1"/>
              </a:buClr>
              <a:buSzPct val="100000"/>
              <a:buFont typeface="Arial"/>
              <a:buChar char="•"/>
            </a:pPr>
            <a:r>
              <a:rPr lang="en-US" sz="2000" dirty="0">
                <a:solidFill>
                  <a:schemeClr val="dk1"/>
                </a:solidFill>
              </a:rPr>
              <a:t> Whereas Microsoft's Object Linking and Embedding provides services for the compound document that users see on their display, COM provides the underlying services of interface negotiation, life cycle management (determining when an object can be removed from a system), licensing, and event services (putting one object into service as the result of an event that has happened to another object).</a:t>
            </a:r>
          </a:p>
          <a:p>
            <a:pPr lvl="0" algn="just">
              <a:buClr>
                <a:schemeClr val="dk1"/>
              </a:buClr>
              <a:buSzPct val="100000"/>
            </a:pPr>
            <a:endParaRPr lang="en-US" sz="2000" dirty="0">
              <a:solidFill>
                <a:schemeClr val="dk1"/>
              </a:solidFill>
            </a:endParaRPr>
          </a:p>
        </p:txBody>
      </p:sp>
    </p:spTree>
    <p:extLst>
      <p:ext uri="{BB962C8B-B14F-4D97-AF65-F5344CB8AC3E}">
        <p14:creationId xmlns:p14="http://schemas.microsoft.com/office/powerpoint/2010/main" val="4204805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 Distributed Computing Concept in COM</a:t>
              </a:r>
              <a:endParaRPr lang="en-US" sz="4000" b="1" i="0" u="none" strike="noStrike" cap="none" dirty="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24047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03.jpg"/>
          <p:cNvPicPr preferRelativeResize="0"/>
          <p:nvPr/>
        </p:nvPicPr>
        <p:blipFill rotWithShape="1">
          <a:blip r:embed="rId3">
            <a:alphaModFix/>
          </a:blip>
          <a:srcRect/>
          <a:stretch/>
        </p:blipFill>
        <p:spPr>
          <a:xfrm>
            <a:off x="0" y="0"/>
            <a:ext cx="9144000" cy="6858000"/>
          </a:xfrm>
          <a:prstGeom prst="rect">
            <a:avLst/>
          </a:prstGeom>
          <a:noFill/>
          <a:ln>
            <a:noFill/>
          </a:ln>
        </p:spPr>
      </p:pic>
      <p:grpSp>
        <p:nvGrpSpPr>
          <p:cNvPr id="90" name="Shape 90"/>
          <p:cNvGrpSpPr/>
          <p:nvPr/>
        </p:nvGrpSpPr>
        <p:grpSpPr>
          <a:xfrm>
            <a:off x="228600" y="381000"/>
            <a:ext cx="8915400" cy="973439"/>
            <a:chOff x="0" y="0"/>
            <a:chExt cx="8915400" cy="973439"/>
          </a:xfrm>
        </p:grpSpPr>
        <p:sp>
          <p:nvSpPr>
            <p:cNvPr id="91" name="Shape 91"/>
            <p:cNvSpPr/>
            <p:nvPr/>
          </p:nvSpPr>
          <p:spPr>
            <a:xfrm>
              <a:off x="0" y="0"/>
              <a:ext cx="8915400" cy="973439"/>
            </a:xfrm>
            <a:prstGeom prst="roundRect">
              <a:avLst>
                <a:gd name="adj" fmla="val 16667"/>
              </a:avLst>
            </a:prstGeom>
            <a:gradFill>
              <a:gsLst>
                <a:gs pos="0">
                  <a:srgbClr val="9FC3FF"/>
                </a:gs>
                <a:gs pos="35000">
                  <a:srgbClr val="BDD5FF"/>
                </a:gs>
                <a:gs pos="100000">
                  <a:srgbClr val="E4EEFF"/>
                </a:gs>
              </a:gsLst>
              <a:lin ang="16200000" scaled="0"/>
            </a:gradFill>
            <a:ln>
              <a:noFill/>
            </a:ln>
          </p:spPr>
          <p:txBody>
            <a:bodyPr lIns="91425" tIns="91425" rIns="91425" bIns="91425" anchor="ctr" anchorCtr="0">
              <a:noAutofit/>
            </a:bodyPr>
            <a:lstStyle/>
            <a:p>
              <a:pPr lvl="0">
                <a:spcBef>
                  <a:spcPts val="0"/>
                </a:spcBef>
                <a:buNone/>
              </a:pPr>
              <a:endParaRPr/>
            </a:p>
          </p:txBody>
        </p:sp>
        <p:sp>
          <p:nvSpPr>
            <p:cNvPr id="92" name="Shape 92"/>
            <p:cNvSpPr txBox="1"/>
            <p:nvPr/>
          </p:nvSpPr>
          <p:spPr>
            <a:xfrm>
              <a:off x="0" y="0"/>
              <a:ext cx="8915400" cy="973439"/>
            </a:xfrm>
            <a:prstGeom prst="rect">
              <a:avLst/>
            </a:prstGeom>
            <a:noFill/>
            <a:ln>
              <a:noFill/>
            </a:ln>
          </p:spPr>
          <p:txBody>
            <a:bodyPr lIns="152400" tIns="152400" rIns="152400" bIns="152400" anchor="ctr" anchorCtr="0">
              <a:noAutofit/>
            </a:bodyPr>
            <a:lstStyle/>
            <a:p>
              <a:pPr lvl="0">
                <a:lnSpc>
                  <a:spcPct val="90000"/>
                </a:lnSpc>
                <a:spcAft>
                  <a:spcPts val="1400"/>
                </a:spcAft>
                <a:buSzPct val="25000"/>
              </a:pPr>
              <a:r>
                <a:rPr lang="en-US" sz="3200" b="1" dirty="0"/>
                <a:t>Data Access API</a:t>
              </a:r>
              <a:endParaRPr lang="en-US" sz="4000" b="1" i="0" u="none" strike="noStrike" cap="none" dirty="0">
                <a:solidFill>
                  <a:schemeClr val="dk1"/>
                </a:solidFill>
                <a:latin typeface="Arial"/>
                <a:ea typeface="Arial"/>
                <a:cs typeface="Arial"/>
                <a:sym typeface="Arial"/>
              </a:endParaRPr>
            </a:p>
          </p:txBody>
        </p:sp>
      </p:grpSp>
      <p:sp>
        <p:nvSpPr>
          <p:cNvPr id="93" name="Shape 93"/>
          <p:cNvSpPr/>
          <p:nvPr/>
        </p:nvSpPr>
        <p:spPr>
          <a:xfrm>
            <a:off x="381000" y="1905000"/>
            <a:ext cx="8458200" cy="5016757"/>
          </a:xfrm>
          <a:prstGeom prst="rect">
            <a:avLst/>
          </a:prstGeom>
          <a:noFill/>
          <a:ln>
            <a:noFill/>
          </a:ln>
        </p:spPr>
        <p:txBody>
          <a:bodyPr lIns="91425" tIns="45700" rIns="91425" bIns="45700" anchor="t" anchorCtr="0">
            <a:noAutofit/>
          </a:bodyPr>
          <a:lstStyle/>
          <a:p>
            <a:pPr lvl="0" algn="just">
              <a:buClr>
                <a:schemeClr val="dk1"/>
              </a:buClr>
              <a:buSzPct val="100000"/>
              <a:buFont typeface="Arial"/>
              <a:buChar char="•"/>
            </a:pPr>
            <a:r>
              <a:rPr lang="en-US" sz="2000" b="0" i="0" u="none" strike="noStrike" cap="none" dirty="0">
                <a:solidFill>
                  <a:schemeClr val="dk1"/>
                </a:solidFill>
                <a:latin typeface="Arial"/>
                <a:ea typeface="Arial"/>
                <a:cs typeface="Arial"/>
                <a:sym typeface="Arial"/>
              </a:rPr>
              <a:t> </a:t>
            </a:r>
            <a:r>
              <a:rPr lang="en-US" sz="2000" dirty="0"/>
              <a:t>The Data Access API provides programmatic download access to the files stored under </a:t>
            </a:r>
            <a:r>
              <a:rPr lang="en-US" sz="2000" dirty="0" err="1"/>
              <a:t>Dataverse</a:t>
            </a:r>
            <a:r>
              <a:rPr lang="en-US" sz="2000" dirty="0"/>
              <a:t>. </a:t>
            </a:r>
          </a:p>
          <a:p>
            <a:pPr lvl="0" algn="just">
              <a:buClr>
                <a:schemeClr val="dk1"/>
              </a:buClr>
              <a:buSzPct val="100000"/>
              <a:buFont typeface="Arial"/>
              <a:buChar char="•"/>
            </a:pPr>
            <a:endParaRPr lang="en-US" sz="2000" dirty="0"/>
          </a:p>
          <a:p>
            <a:pPr lvl="0" algn="just">
              <a:buClr>
                <a:schemeClr val="dk1"/>
              </a:buClr>
              <a:buSzPct val="100000"/>
              <a:buFont typeface="Arial"/>
              <a:buChar char="•"/>
            </a:pPr>
            <a:r>
              <a:rPr lang="en-US" sz="2000" dirty="0"/>
              <a:t>More advanced features of the Access API include format-specific transformations (thumbnail generation/resizing for images; converting tabular data into alternative file formats) and access to the data-level metadata that describes the contents of the tabular files.</a:t>
            </a:r>
            <a:r>
              <a:rPr lang="en-US"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33564079"/>
      </p:ext>
    </p:extLst>
  </p:cSld>
  <p:clrMapOvr>
    <a:masterClrMapping/>
  </p:clrMapOvr>
</p:sld>
</file>

<file path=ppt/theme/theme1.xml><?xml version="1.0" encoding="utf-8"?>
<a:theme xmlns:a="http://schemas.openxmlformats.org/drawingml/2006/main" name="105">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1380</TotalTime>
  <Words>803</Words>
  <Application>Microsoft Office PowerPoint</Application>
  <PresentationFormat>On-screen Show (4:3)</PresentationFormat>
  <Paragraphs>178</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Times New Roman</vt:lpstr>
      <vt:lpstr>105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NUTAN</dc:creator>
  <cp:lastModifiedBy>Nutan Raj Marasini</cp:lastModifiedBy>
  <cp:revision>64</cp:revision>
  <dcterms:modified xsi:type="dcterms:W3CDTF">2017-11-23T00:58:33Z</dcterms:modified>
</cp:coreProperties>
</file>