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notesSlides/notesSlide9.xml" ContentType="application/vnd.openxmlformats-officedocument.presentationml.notesSlide+xml"/>
  <Override PartName="/ppt/diagrams/drawing9.xml" ContentType="application/vnd.ms-office.drawingml.diagramDrawing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notesSlides/notesSlide7.xml" ContentType="application/vnd.openxmlformats-officedocument.presentationml.notesSlide+xml"/>
  <Override PartName="/ppt/diagrams/quickStyle9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rawing8.xml" ContentType="application/vnd.ms-office.drawingml.diagramDrawing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1" r:id="rId2"/>
    <p:sldId id="302" r:id="rId3"/>
    <p:sldId id="303" r:id="rId4"/>
    <p:sldId id="304" r:id="rId5"/>
    <p:sldId id="307" r:id="rId6"/>
    <p:sldId id="306" r:id="rId7"/>
    <p:sldId id="313" r:id="rId8"/>
    <p:sldId id="305" r:id="rId9"/>
    <p:sldId id="308" r:id="rId10"/>
    <p:sldId id="309" r:id="rId11"/>
    <p:sldId id="312" r:id="rId1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18382" autoAdjust="0"/>
    <p:restoredTop sz="61972" autoAdjust="0"/>
  </p:normalViewPr>
  <p:slideViewPr>
    <p:cSldViewPr>
      <p:cViewPr varScale="1">
        <p:scale>
          <a:sx n="73" d="100"/>
          <a:sy n="73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3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Distributed Database </a:t>
          </a:r>
          <a:r>
            <a:rPr lang="en-US" sz="4000" b="1" dirty="0" smtClean="0"/>
            <a:t>Design 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8D7D939-E697-414C-AB76-EC765528CB8F}" type="presOf" srcId="{0C474CCA-A54B-4F6C-ABC0-39A403442DC5}" destId="{255BF070-9280-4562-BD33-BF63283FA564}" srcOrd="0" destOrd="0" presId="urn:microsoft.com/office/officeart/2005/8/layout/vList2"/>
    <dgm:cxn modelId="{D1803FDB-1A82-4A7F-8637-A8408FCCD66A}" type="presOf" srcId="{6A936920-A01C-4E12-820A-6B8C5C740B1A}" destId="{D48BC70F-5E82-4338-A8B0-545F3AD63CD5}" srcOrd="0" destOrd="0" presId="urn:microsoft.com/office/officeart/2005/8/layout/vList2"/>
    <dgm:cxn modelId="{72DB1727-6123-4CA1-9D29-9C173680D0B0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Peer-to-Peer Architecture for DDBMS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EDCCE56-50E1-4373-BD3C-9CA945AF6E43}" type="presOf" srcId="{0C474CCA-A54B-4F6C-ABC0-39A403442DC5}" destId="{255BF070-9280-4562-BD33-BF63283FA564}" srcOrd="0" destOrd="0" presId="urn:microsoft.com/office/officeart/2005/8/layout/vList2"/>
    <dgm:cxn modelId="{6A20F478-BD3E-4789-8AAB-7340EFD94F50}" type="presOf" srcId="{6A936920-A01C-4E12-820A-6B8C5C740B1A}" destId="{D48BC70F-5E82-4338-A8B0-545F3AD63CD5}" srcOrd="0" destOrd="0" presId="urn:microsoft.com/office/officeart/2005/8/layout/vList2"/>
    <dgm:cxn modelId="{4B582E94-08ED-4D34-9398-2DBF97C030E8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Distributed Multi DBMS Architecture 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C4E1C757-F651-4735-943B-FA2FDA8966F6}" type="presOf" srcId="{0C474CCA-A54B-4F6C-ABC0-39A403442DC5}" destId="{255BF070-9280-4562-BD33-BF63283FA564}" srcOrd="0" destOrd="0" presId="urn:microsoft.com/office/officeart/2005/8/layout/vList2"/>
    <dgm:cxn modelId="{3D336E44-83C1-4459-A20B-2AEB1BCD6C9E}" type="presOf" srcId="{6A936920-A01C-4E12-820A-6B8C5C740B1A}" destId="{D48BC70F-5E82-4338-A8B0-545F3AD63CD5}" srcOrd="0" destOrd="0" presId="urn:microsoft.com/office/officeart/2005/8/layout/vList2"/>
    <dgm:cxn modelId="{0F34705F-DD64-4867-BCA3-2EA012955793}" type="presParOf" srcId="{255BF070-9280-4562-BD33-BF63283FA564}" destId="{D48BC70F-5E82-4338-A8B0-545F3AD63CD5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Standardization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09B0D4-D097-4DDE-81EA-BB94B745ACB0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E37145B-F035-4AFB-B4B6-9CD3DB378B0E}" type="presOf" srcId="{6A936920-A01C-4E12-820A-6B8C5C740B1A}" destId="{D48BC70F-5E82-4338-A8B0-545F3AD63CD5}" srcOrd="0" destOrd="0" presId="urn:microsoft.com/office/officeart/2005/8/layout/vList2"/>
    <dgm:cxn modelId="{F4B2A423-9644-4BE7-BA87-168363581F66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2EC664-26DA-4A86-8F7A-0B2226412F94}" type="presOf" srcId="{0C474CCA-A54B-4F6C-ABC0-39A403442DC5}" destId="{255BF070-9280-4562-BD33-BF63283FA564}" srcOrd="0" destOrd="0" presId="urn:microsoft.com/office/officeart/2005/8/layout/vList2"/>
    <dgm:cxn modelId="{3FB6A1FD-3EA2-407F-8AAB-08D1E7B14EC0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133EAEFB-1A8C-4365-B57F-B8164AEA7161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A62F14-E34F-4A1E-A55E-C1053B109D37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A2BA1B38-CB40-4D19-A0BB-9DD7A430FE4B}" type="presOf" srcId="{6A936920-A01C-4E12-820A-6B8C5C740B1A}" destId="{D48BC70F-5E82-4338-A8B0-545F3AD63CD5}" srcOrd="0" destOrd="0" presId="urn:microsoft.com/office/officeart/2005/8/layout/vList2"/>
    <dgm:cxn modelId="{67778A45-A0B7-47DE-A409-DBB6779AD28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7BD7283-8F6C-4AB2-9AB0-515B8A208DFE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ACF5E7E0-00DB-4568-B7FE-5227B8303944}" type="presOf" srcId="{6A936920-A01C-4E12-820A-6B8C5C740B1A}" destId="{D48BC70F-5E82-4338-A8B0-545F3AD63CD5}" srcOrd="0" destOrd="0" presId="urn:microsoft.com/office/officeart/2005/8/layout/vList2"/>
    <dgm:cxn modelId="{DB46E423-A65D-4E34-896E-ABA2E1F54E0C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A8C788-86C6-421E-940B-7F9BF39DD230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09D75F3B-DD76-4C85-A4D5-74940F156928}" type="presOf" srcId="{6A936920-A01C-4E12-820A-6B8C5C740B1A}" destId="{D48BC70F-5E82-4338-A8B0-545F3AD63CD5}" srcOrd="0" destOrd="0" presId="urn:microsoft.com/office/officeart/2005/8/layout/vList2"/>
    <dgm:cxn modelId="{7B35ABE7-033B-49D1-BFCC-C69BDF9C6166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Different Types of architecture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C0D7790A-1C49-4C08-8E2A-B4192B326C61}" type="presOf" srcId="{6A936920-A01C-4E12-820A-6B8C5C740B1A}" destId="{D48BC70F-5E82-4338-A8B0-545F3AD63CD5}" srcOrd="0" destOrd="0" presId="urn:microsoft.com/office/officeart/2005/8/layout/vList2"/>
    <dgm:cxn modelId="{B358B68A-D8F4-4A2A-9E94-362D31D6A9D0}" type="presOf" srcId="{0C474CCA-A54B-4F6C-ABC0-39A403442DC5}" destId="{255BF070-9280-4562-BD33-BF63283FA564}" srcOrd="0" destOrd="0" presId="urn:microsoft.com/office/officeart/2005/8/layout/vList2"/>
    <dgm:cxn modelId="{D475C2D7-0E06-4155-A947-154A4EB21A32}" type="presParOf" srcId="{255BF070-9280-4562-BD33-BF63283FA564}" destId="{D48BC70F-5E82-4338-A8B0-545F3AD63CD5}" srcOrd="0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Client-Server Architecture for DDBMS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52473F33-6929-42AE-A67D-28EC52EB2A8C}" type="presOf" srcId="{6A936920-A01C-4E12-820A-6B8C5C740B1A}" destId="{D48BC70F-5E82-4338-A8B0-545F3AD63CD5}" srcOrd="0" destOrd="0" presId="urn:microsoft.com/office/officeart/2005/8/layout/vList2"/>
    <dgm:cxn modelId="{7D63F0A9-A645-4516-A13C-17582113CB90}" type="presOf" srcId="{0C474CCA-A54B-4F6C-ABC0-39A403442DC5}" destId="{255BF070-9280-4562-BD33-BF63283FA564}" srcOrd="0" destOrd="0" presId="urn:microsoft.com/office/officeart/2005/8/layout/vList2"/>
    <dgm:cxn modelId="{F2F5FEE8-6B2F-421A-878D-9974D36B3C0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Client-Server Architecture for DDBMS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304F389-AFC0-4D7D-96D7-39B525C7AB58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DCF48C0C-382E-404E-851D-67F5C2AB2944}" type="presOf" srcId="{0C474CCA-A54B-4F6C-ABC0-39A403442DC5}" destId="{255BF070-9280-4562-BD33-BF63283FA564}" srcOrd="0" destOrd="0" presId="urn:microsoft.com/office/officeart/2005/8/layout/vList2"/>
    <dgm:cxn modelId="{2D8CDFD9-5AFA-4EF3-9BEA-4896EE5CAEF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9154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Distributed Database Architectures </a:t>
          </a:r>
          <a:endParaRPr lang="fr-FR" sz="1800" kern="1200" dirty="0"/>
        </a:p>
      </dsp:txBody>
      <dsp:txXfrm>
        <a:off x="0" y="0"/>
        <a:ext cx="8915400" cy="97344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Architectural Models for DDBMSs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Architectural Models for DDBMSs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Client-Server Architecture for DDBMS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Client-Server Architecture for DDBMS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Client-Server Architecture for DDBMS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Standardization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Architectural Models for DDBMSs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Architectural Models for DDBMSs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B3E17-5256-479E-8C57-9E5D19918FAD}" type="datetimeFigureOut">
              <a:rPr lang="en-US" smtClean="0"/>
              <a:pPr/>
              <a:t>1/10/2015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E589-DD56-4A8C-8D09-242066637F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0359-6466-441B-94C2-54FA7F74C07C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DB3CC-B8CA-4554-94E9-3D30BDC7B79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00DB-BAB3-46ED-95C6-FC482E99DCB6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48A07-3BB4-4EE9-865E-88F95D26F00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F9A01-A37A-4C87-BDA1-292B68C7A8FD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29BAF-4716-44FA-B17F-4A81307B21C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4E43E-3550-4697-AAF1-5C08D9B41089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386B8-6907-4855-B369-75D379A906A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06F1-A9A8-4A2A-9008-94D74C65C69A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A4545-3BE5-4661-BD1E-394832CF489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B9830-D862-4301-A662-D253AA597935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4E1BD-0EF6-443C-954F-624BDB909F5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B1A7-0DB6-401B-AECC-A766C076C599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A4FD-B37B-4C1C-AE0D-AEF76BEFBB1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D3D5B-FB4F-4A47-8A61-5FE1A87D7FF6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269A-26EE-4B36-B99A-70207D6F38D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F9BFF-52A1-4B10-AAE7-DEC64F95EDE0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96942-A989-4358-B611-D84AFEDEB0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67F0B-9BB4-47B0-9F54-0FB055CF9CF4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252E7-EB24-4D58-9D9B-DF16D8C985D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99678-EB23-4C4A-8652-A9C0E8C90DEB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2C02E-54C6-4590-AD65-DA8265A75F9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D451A3-6F9D-41B0-B109-C0C1ED53E4BD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7616DD-1809-4422-AA54-09F99684BE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microsoft.com/office/2007/relationships/diagramDrawing" Target="../diagrams/drawing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microsoft.com/office/2007/relationships/diagramDrawing" Target="../diagrams/drawing1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228600" y="381000"/>
          <a:ext cx="89154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381000" y="1905001"/>
            <a:ext cx="8458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/>
              <a:t>The design of a distributed computer system involves making decisions on the placem</a:t>
            </a:r>
            <a:r>
              <a:rPr lang="en-US" sz="2000" dirty="0" smtClean="0"/>
              <a:t>ent of data and programs across the sites.</a:t>
            </a:r>
          </a:p>
          <a:p>
            <a:r>
              <a:rPr lang="en-US" sz="2000" dirty="0" smtClean="0"/>
              <a:t>In the case of distributed DBMSs, the distribution of applications involves two things: the distribution of the distributed DBMS software and the distribution of the application programs that run on it.</a:t>
            </a:r>
          </a:p>
          <a:p>
            <a:r>
              <a:rPr lang="en-US" sz="2000" dirty="0" smtClean="0"/>
              <a:t>The following set of interrelated questions covers the entire issue. We will </a:t>
            </a:r>
            <a:r>
              <a:rPr lang="en-US" sz="2000" dirty="0" smtClean="0"/>
              <a:t>therefore seek </a:t>
            </a:r>
            <a:r>
              <a:rPr lang="en-US" sz="2000" dirty="0" smtClean="0"/>
              <a:t>to answer them in the remainder of this section.</a:t>
            </a:r>
          </a:p>
          <a:p>
            <a:r>
              <a:rPr lang="en-US" sz="2000" dirty="0" smtClean="0"/>
              <a:t> </a:t>
            </a:r>
          </a:p>
          <a:p>
            <a:r>
              <a:rPr lang="en-US" sz="2000" dirty="0" smtClean="0"/>
              <a:t>1. Why fragment at all?</a:t>
            </a:r>
          </a:p>
          <a:p>
            <a:r>
              <a:rPr lang="en-US" sz="2000" dirty="0" smtClean="0"/>
              <a:t>2. How should we fragment?</a:t>
            </a:r>
          </a:p>
          <a:p>
            <a:r>
              <a:rPr lang="en-US" sz="2000" dirty="0" smtClean="0"/>
              <a:t>3. How much should we fragment?</a:t>
            </a:r>
          </a:p>
          <a:p>
            <a:r>
              <a:rPr lang="en-US" sz="2000" dirty="0" smtClean="0"/>
              <a:t>4. Is there any way to test the correctness of decomposition?</a:t>
            </a:r>
          </a:p>
          <a:p>
            <a:r>
              <a:rPr lang="en-US" sz="2000" dirty="0" smtClean="0"/>
              <a:t>5. How should we allocate?</a:t>
            </a:r>
          </a:p>
          <a:p>
            <a:r>
              <a:rPr lang="en-US" sz="2000" dirty="0" smtClean="0"/>
              <a:t>6. What is the necessary information for fragmentation and allocation?</a:t>
            </a:r>
          </a:p>
          <a:p>
            <a:r>
              <a:rPr lang="en-US" sz="2000" dirty="0" smtClean="0"/>
              <a:t> </a:t>
            </a:r>
          </a:p>
          <a:p>
            <a:pPr algn="just">
              <a:buFont typeface="Arial" pitchFamily="34" charset="0"/>
              <a:buChar char="•"/>
            </a:pP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0"/>
            <a:ext cx="58674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i="1" dirty="0" smtClean="0"/>
              <a:t>Local internal schema (LIS)</a:t>
            </a:r>
          </a:p>
          <a:p>
            <a:r>
              <a:rPr lang="en-US" b="1" dirty="0" smtClean="0"/>
              <a:t>– Describes the local physical data organization</a:t>
            </a:r>
          </a:p>
          <a:p>
            <a:r>
              <a:rPr lang="en-US" dirty="0" smtClean="0"/>
              <a:t>(which might be different</a:t>
            </a:r>
          </a:p>
          <a:p>
            <a:r>
              <a:rPr lang="en-US" dirty="0" smtClean="0"/>
              <a:t>on each machine)</a:t>
            </a:r>
          </a:p>
          <a:p>
            <a:r>
              <a:rPr lang="en-US" dirty="0" smtClean="0"/>
              <a:t>• </a:t>
            </a:r>
            <a:r>
              <a:rPr lang="en-US" i="1" dirty="0" smtClean="0"/>
              <a:t>Local conceptual schema (LCS)</a:t>
            </a:r>
          </a:p>
          <a:p>
            <a:r>
              <a:rPr lang="en-US" b="1" dirty="0" smtClean="0"/>
              <a:t>– Describes logical data organization</a:t>
            </a:r>
          </a:p>
          <a:p>
            <a:r>
              <a:rPr lang="en-US" dirty="0" smtClean="0"/>
              <a:t>at each site</a:t>
            </a:r>
          </a:p>
          <a:p>
            <a:r>
              <a:rPr lang="en-US" b="1" dirty="0" smtClean="0"/>
              <a:t>– Required since the data are fragmented</a:t>
            </a:r>
          </a:p>
          <a:p>
            <a:r>
              <a:rPr lang="en-US" dirty="0" smtClean="0"/>
              <a:t>and replicated</a:t>
            </a:r>
          </a:p>
          <a:p>
            <a:r>
              <a:rPr lang="en-US" dirty="0" smtClean="0"/>
              <a:t>• Global conceptual schema (GCS)</a:t>
            </a:r>
          </a:p>
          <a:p>
            <a:r>
              <a:rPr lang="en-US" b="1" dirty="0" smtClean="0"/>
              <a:t>– Describes the global logical view of</a:t>
            </a:r>
          </a:p>
          <a:p>
            <a:r>
              <a:rPr lang="en-US" dirty="0" smtClean="0"/>
              <a:t>the data</a:t>
            </a:r>
          </a:p>
          <a:p>
            <a:r>
              <a:rPr lang="en-US" b="1" dirty="0" smtClean="0"/>
              <a:t>– Union of the LCSs</a:t>
            </a:r>
          </a:p>
          <a:p>
            <a:r>
              <a:rPr lang="en-US" dirty="0" smtClean="0"/>
              <a:t>• </a:t>
            </a:r>
            <a:r>
              <a:rPr lang="en-US" i="1" dirty="0" smtClean="0"/>
              <a:t>External schema (ES)</a:t>
            </a:r>
          </a:p>
          <a:p>
            <a:r>
              <a:rPr lang="en-US" b="1" dirty="0" smtClean="0"/>
              <a:t>– Describes the user/application view</a:t>
            </a:r>
          </a:p>
          <a:p>
            <a:r>
              <a:rPr lang="en-US" dirty="0" smtClean="0"/>
              <a:t>on the data</a:t>
            </a:r>
          </a:p>
          <a:p>
            <a:endParaRPr lang="en-US" dirty="0" smtClean="0"/>
          </a:p>
        </p:txBody>
      </p:sp>
      <p:pic>
        <p:nvPicPr>
          <p:cNvPr id="8" name="Picture 7"/>
          <p:cNvPicPr/>
          <p:nvPr/>
        </p:nvPicPr>
        <p:blipFill>
          <a:blip r:embed="rId8"/>
          <a:srcRect l="51603" t="27082" r="18269" b="18185"/>
          <a:stretch>
            <a:fillRect/>
          </a:stretch>
        </p:blipFill>
        <p:spPr bwMode="auto">
          <a:xfrm>
            <a:off x="5943600" y="1905000"/>
            <a:ext cx="2971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0"/>
            <a:ext cx="5867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Fundamental difference to peer-to-peer DBMS is in the definition of the global conceptual schema (GCS)</a:t>
            </a:r>
          </a:p>
          <a:p>
            <a:r>
              <a:rPr lang="en-US" b="1" dirty="0" smtClean="0"/>
              <a:t>– In a MDBMS the GCS represents only the collection of </a:t>
            </a:r>
            <a:r>
              <a:rPr lang="en-US" b="1" i="1" dirty="0" smtClean="0"/>
              <a:t>some of the local databases</a:t>
            </a:r>
          </a:p>
          <a:p>
            <a:r>
              <a:rPr lang="en-US" dirty="0" smtClean="0"/>
              <a:t>that each local DBMS want to share.</a:t>
            </a:r>
          </a:p>
          <a:p>
            <a:endParaRPr lang="en-US" dirty="0" smtClean="0"/>
          </a:p>
        </p:txBody>
      </p:sp>
      <p:pic>
        <p:nvPicPr>
          <p:cNvPr id="9" name="Picture 8"/>
          <p:cNvPicPr/>
          <p:nvPr/>
        </p:nvPicPr>
        <p:blipFill>
          <a:blip r:embed="rId8"/>
          <a:srcRect l="29647" t="38484" r="29167" b="17045"/>
          <a:stretch>
            <a:fillRect/>
          </a:stretch>
        </p:blipFill>
        <p:spPr bwMode="auto">
          <a:xfrm>
            <a:off x="457200" y="3429000"/>
            <a:ext cx="8305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1905000"/>
            <a:ext cx="92964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/>
              <a:t>Data-based</a:t>
            </a:r>
          </a:p>
          <a:p>
            <a:r>
              <a:rPr lang="en-US" sz="2400" b="1" dirty="0" smtClean="0"/>
              <a:t>– Identify the different types of the data and specify the functional units that will realize </a:t>
            </a:r>
            <a:r>
              <a:rPr lang="en-US" sz="2400" dirty="0" smtClean="0"/>
              <a:t>and/or use data according to these views</a:t>
            </a:r>
          </a:p>
          <a:p>
            <a:r>
              <a:rPr lang="en-US" sz="2400" b="1" dirty="0" smtClean="0"/>
              <a:t>– Gives central importance to data (which is also the central resource of any DBMS)</a:t>
            </a:r>
          </a:p>
          <a:p>
            <a:r>
              <a:rPr lang="en-US" sz="2400" dirty="0" smtClean="0"/>
              <a:t>-&gt;Claimed to be the preferable choice for standardization of DBMS</a:t>
            </a:r>
          </a:p>
          <a:p>
            <a:r>
              <a:rPr lang="en-US" sz="2400" b="1" dirty="0" smtClean="0"/>
              <a:t>– The full architecture of the system is not clear without the description of functional </a:t>
            </a:r>
            <a:r>
              <a:rPr lang="en-US" sz="2400" dirty="0" smtClean="0"/>
              <a:t>modules.</a:t>
            </a:r>
          </a:p>
          <a:p>
            <a:r>
              <a:rPr lang="en-US" sz="2400" b="1" dirty="0" smtClean="0"/>
              <a:t>– Example: ANSI/SPARC architecture of DBMS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Architectural Models for DDBMSs (or more generally for multiple DBMSs) can be classified along three dimensions:</a:t>
            </a:r>
          </a:p>
          <a:p>
            <a:endParaRPr lang="en-US" dirty="0" smtClean="0"/>
          </a:p>
          <a:p>
            <a:r>
              <a:rPr lang="en-US" b="1" dirty="0" smtClean="0"/>
              <a:t>– Autonomy</a:t>
            </a:r>
          </a:p>
          <a:p>
            <a:endParaRPr lang="en-US" b="1" dirty="0" smtClean="0"/>
          </a:p>
          <a:p>
            <a:r>
              <a:rPr lang="en-US" b="1" dirty="0" smtClean="0"/>
              <a:t>– Distribution</a:t>
            </a:r>
          </a:p>
          <a:p>
            <a:endParaRPr lang="en-US" b="1" dirty="0" smtClean="0"/>
          </a:p>
          <a:p>
            <a:r>
              <a:rPr lang="en-US" b="1" dirty="0" smtClean="0"/>
              <a:t>– Heterogeneity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" y="2133600"/>
            <a:ext cx="8458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Autonomy: Refers to the distribution of control (not of data) and indicates the degree to </a:t>
            </a:r>
            <a:r>
              <a:rPr lang="en-US" dirty="0" smtClean="0"/>
              <a:t>which individual DBMSs can operate independently.</a:t>
            </a:r>
          </a:p>
          <a:p>
            <a:endParaRPr lang="en-US" dirty="0" smtClean="0"/>
          </a:p>
          <a:p>
            <a:pPr lvl="1"/>
            <a:r>
              <a:rPr lang="en-US" b="1" dirty="0" smtClean="0"/>
              <a:t>– </a:t>
            </a:r>
            <a:r>
              <a:rPr lang="en-US" b="1" i="1" dirty="0" smtClean="0"/>
              <a:t>Tight integration: a single-image of the entire database is available to any user who </a:t>
            </a:r>
            <a:r>
              <a:rPr lang="en-US" dirty="0" smtClean="0"/>
              <a:t>wants to share the information (which may reside in multiple DBs); realized such that one data manager is in control of the processing of each user request.</a:t>
            </a:r>
          </a:p>
          <a:p>
            <a:pPr lvl="1"/>
            <a:endParaRPr lang="en-US" dirty="0" smtClean="0"/>
          </a:p>
          <a:p>
            <a:pPr lvl="1"/>
            <a:r>
              <a:rPr lang="en-US" b="1" dirty="0" smtClean="0"/>
              <a:t>– </a:t>
            </a:r>
            <a:r>
              <a:rPr lang="en-US" b="1" i="1" dirty="0" smtClean="0"/>
              <a:t>Semiautonomous systems: individual DBMSs can operate independently, but have </a:t>
            </a:r>
            <a:r>
              <a:rPr lang="en-US" dirty="0" smtClean="0"/>
              <a:t>decided to participate in a federation to make some of their local data sharable.</a:t>
            </a:r>
          </a:p>
          <a:p>
            <a:pPr lvl="1"/>
            <a:endParaRPr lang="en-US" dirty="0" smtClean="0"/>
          </a:p>
          <a:p>
            <a:pPr lvl="1"/>
            <a:r>
              <a:rPr lang="en-US" b="1" dirty="0" smtClean="0"/>
              <a:t>– </a:t>
            </a:r>
            <a:r>
              <a:rPr lang="en-US" b="1" i="1" dirty="0" smtClean="0"/>
              <a:t>Total isolation: the individual systems are stand-alone DBMSs, which know neither of </a:t>
            </a:r>
            <a:r>
              <a:rPr lang="en-US" dirty="0" smtClean="0"/>
              <a:t>the existence of other DBMSs nor how to communicate with them; there is no global control.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Distribution: Refers to the physical distribution of data over multiple sites.</a:t>
            </a:r>
          </a:p>
          <a:p>
            <a:r>
              <a:rPr lang="en-US" b="1" dirty="0" smtClean="0"/>
              <a:t>	– </a:t>
            </a:r>
            <a:r>
              <a:rPr lang="en-US" b="1" i="1" dirty="0" smtClean="0"/>
              <a:t>No distribution: No distribution of data at all</a:t>
            </a:r>
          </a:p>
          <a:p>
            <a:r>
              <a:rPr lang="en-US" b="1" dirty="0" smtClean="0"/>
              <a:t>	– </a:t>
            </a:r>
            <a:r>
              <a:rPr lang="en-US" b="1" i="1" dirty="0" smtClean="0"/>
              <a:t>Client/Server distribution:</a:t>
            </a:r>
          </a:p>
          <a:p>
            <a:r>
              <a:rPr lang="en-US" dirty="0" smtClean="0"/>
              <a:t> 	    Data are concentrated on the server, while clients provide 			    application environment/user interface  First attempt to distribution</a:t>
            </a:r>
          </a:p>
          <a:p>
            <a:r>
              <a:rPr lang="en-US" b="1" dirty="0" smtClean="0"/>
              <a:t>                – </a:t>
            </a:r>
            <a:r>
              <a:rPr lang="en-US" b="1" i="1" dirty="0" smtClean="0"/>
              <a:t>Peer-to-peer distribution (also called full distribution):</a:t>
            </a:r>
          </a:p>
          <a:p>
            <a:r>
              <a:rPr lang="en-US" dirty="0" smtClean="0"/>
              <a:t>                    No distinction between client and server machine</a:t>
            </a:r>
          </a:p>
          <a:p>
            <a:r>
              <a:rPr lang="en-US" dirty="0" smtClean="0"/>
              <a:t>                    Each machine has full DBMS functionality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915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Heterogeneity: Refers to heterogeneity of the components at various levels</a:t>
            </a:r>
          </a:p>
          <a:p>
            <a:endParaRPr lang="en-US" b="1" dirty="0" smtClean="0"/>
          </a:p>
          <a:p>
            <a:r>
              <a:rPr lang="en-US" b="1" dirty="0" smtClean="0"/>
              <a:t>– hardware</a:t>
            </a:r>
          </a:p>
          <a:p>
            <a:endParaRPr lang="en-US" b="1" dirty="0" smtClean="0"/>
          </a:p>
          <a:p>
            <a:r>
              <a:rPr lang="en-US" b="1" dirty="0" smtClean="0"/>
              <a:t>– communications</a:t>
            </a:r>
          </a:p>
          <a:p>
            <a:endParaRPr lang="en-US" b="1" dirty="0" smtClean="0"/>
          </a:p>
          <a:p>
            <a:r>
              <a:rPr lang="en-US" b="1" dirty="0" smtClean="0"/>
              <a:t>– operating system</a:t>
            </a:r>
          </a:p>
          <a:p>
            <a:endParaRPr lang="en-US" b="1" dirty="0" smtClean="0"/>
          </a:p>
          <a:p>
            <a:r>
              <a:rPr lang="en-US" b="1" dirty="0" smtClean="0"/>
              <a:t>– DB components (e.g., data model, query language, transaction management</a:t>
            </a:r>
          </a:p>
          <a:p>
            <a:r>
              <a:rPr lang="en-US" dirty="0" smtClean="0"/>
              <a:t>algorithms)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915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Client Server Architecture</a:t>
            </a:r>
          </a:p>
          <a:p>
            <a:endParaRPr lang="en-US" b="1" dirty="0" smtClean="0"/>
          </a:p>
          <a:p>
            <a:r>
              <a:rPr lang="en-US" dirty="0" smtClean="0"/>
              <a:t>• </a:t>
            </a:r>
            <a:r>
              <a:rPr lang="en-US" b="1" dirty="0" smtClean="0"/>
              <a:t>Peer to Peer Architecture</a:t>
            </a:r>
          </a:p>
          <a:p>
            <a:endParaRPr lang="en-US" b="1" dirty="0" smtClean="0"/>
          </a:p>
          <a:p>
            <a:r>
              <a:rPr lang="en-US" dirty="0" smtClean="0"/>
              <a:t>• </a:t>
            </a:r>
            <a:r>
              <a:rPr lang="en-US" b="1" dirty="0" smtClean="0"/>
              <a:t>Multi </a:t>
            </a:r>
            <a:r>
              <a:rPr lang="en-US" b="1" dirty="0" err="1" smtClean="0"/>
              <a:t>DBMSArchitecture</a:t>
            </a:r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5791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Distinguish the functionality that needs to be provided and divide these functions into two classes.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Focus on what software should run on server and what software should run on client.</a:t>
            </a:r>
          </a:p>
          <a:p>
            <a:r>
              <a:rPr lang="en-US" b="1" dirty="0" smtClean="0"/>
              <a:t>1)server functions</a:t>
            </a:r>
          </a:p>
          <a:p>
            <a:r>
              <a:rPr lang="en-US" b="1" dirty="0" smtClean="0"/>
              <a:t>-server does of data management work.</a:t>
            </a:r>
          </a:p>
          <a:p>
            <a:r>
              <a:rPr lang="en-US" dirty="0" smtClean="0"/>
              <a:t> -meaning all of query processing and optimization, transaction management and storage management is done at server.</a:t>
            </a:r>
          </a:p>
          <a:p>
            <a:r>
              <a:rPr lang="en-US" b="1" dirty="0" smtClean="0"/>
              <a:t>–2)client functions</a:t>
            </a:r>
          </a:p>
          <a:p>
            <a:r>
              <a:rPr lang="en-US" b="1" dirty="0" smtClean="0"/>
              <a:t>-The client in addition to the application and the user interface, has a DBMS client module that is responsible for managing the data that is cached to the client. </a:t>
            </a:r>
          </a:p>
          <a:p>
            <a:r>
              <a:rPr lang="en-US" b="1" dirty="0" smtClean="0"/>
              <a:t>-Also it checks consistency of user queries.</a:t>
            </a:r>
          </a:p>
          <a:p>
            <a:r>
              <a:rPr lang="en-US" b="1" dirty="0" smtClean="0"/>
              <a:t>Communication software on both side is responsible to create consistent communication.</a:t>
            </a:r>
          </a:p>
          <a:p>
            <a:r>
              <a:rPr lang="en-US" b="1" dirty="0" smtClean="0"/>
              <a:t>	</a:t>
            </a:r>
            <a:endParaRPr lang="en-US" dirty="0" smtClean="0"/>
          </a:p>
        </p:txBody>
      </p:sp>
      <p:pic>
        <p:nvPicPr>
          <p:cNvPr id="8" name="Picture 7"/>
          <p:cNvPicPr/>
          <p:nvPr/>
        </p:nvPicPr>
        <p:blipFill>
          <a:blip r:embed="rId8"/>
          <a:srcRect l="56571" t="27652" r="18750" b="21319"/>
          <a:stretch>
            <a:fillRect/>
          </a:stretch>
        </p:blipFill>
        <p:spPr bwMode="auto">
          <a:xfrm>
            <a:off x="6019800" y="1981200"/>
            <a:ext cx="3124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458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Types of client server architecture</a:t>
            </a:r>
          </a:p>
          <a:p>
            <a:pPr marL="457200" indent="-457200"/>
            <a:r>
              <a:rPr lang="en-US" sz="2400" b="1" smtClean="0"/>
              <a:t>a) Multiple </a:t>
            </a:r>
            <a:r>
              <a:rPr lang="en-US" sz="2400" b="1" dirty="0" smtClean="0"/>
              <a:t>Client – Single Server</a:t>
            </a:r>
          </a:p>
          <a:p>
            <a:pPr marL="457200" indent="-457200"/>
            <a:r>
              <a:rPr lang="en-US" sz="2400" b="1" dirty="0" smtClean="0"/>
              <a:t>b) Multiple Client- Multiple Server</a:t>
            </a:r>
          </a:p>
          <a:p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105</Template>
  <TotalTime>8121</TotalTime>
  <Words>689</Words>
  <Application>Microsoft Office PowerPoint</Application>
  <PresentationFormat>On-screen Show (4:3)</PresentationFormat>
  <Paragraphs>107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105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Mansi n manas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COMMAND CENTER</dc:title>
  <dc:creator>Manish Raj Sapkota</dc:creator>
  <cp:lastModifiedBy>nepol</cp:lastModifiedBy>
  <cp:revision>942</cp:revision>
  <dcterms:created xsi:type="dcterms:W3CDTF">2010-02-23T15:59:19Z</dcterms:created>
  <dcterms:modified xsi:type="dcterms:W3CDTF">2015-01-10T14:10:43Z</dcterms:modified>
</cp:coreProperties>
</file>