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1.xml" ContentType="application/vnd.openxmlformats-officedocument.drawingml.diagramData+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notesSlides/notesSlide9.xml" ContentType="application/vnd.openxmlformats-officedocument.presentationml.notesSlide+xml"/>
  <Override PartName="/ppt/diagrams/drawing9.xml" ContentType="application/vnd.ms-office.drawingml.diagramDrawing+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notesSlides/notesSlide7.xml" ContentType="application/vnd.openxmlformats-officedocument.presentationml.notesSlide+xml"/>
  <Override PartName="/ppt/diagrams/drawing7.xml" ContentType="application/vnd.ms-office.drawingml.diagramDrawing+xml"/>
  <Override PartName="/ppt/diagrams/quickStyle9.xml" ContentType="application/vnd.openxmlformats-officedocument.drawingml.diagramStyle+xml"/>
  <Override PartName="/ppt/notesSlides/notesSlide10.xml" ContentType="application/vnd.openxmlformats-officedocument.presentationml.notesSlide+xml"/>
  <Override PartName="/ppt/diagrams/quickStyle11.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notesSlides/notesSlide5.xml" ContentType="application/vnd.openxmlformats-officedocument.presentationml.notesSlide+xml"/>
  <Override PartName="/ppt/diagrams/drawing5.xml" ContentType="application/vnd.ms-office.drawingml.diagramDrawing+xml"/>
  <Override PartName="/ppt/diagrams/quickStyle7.xml" ContentType="application/vnd.openxmlformats-officedocument.drawingml.diagramStyle+xml"/>
  <Override PartName="/ppt/diagrams/drawing10.xml" ContentType="application/vnd.ms-office.drawingml.diagramDrawing+xml"/>
  <Override PartName="/ppt/diagrams/layout11.xml" ContentType="application/vnd.openxmlformats-officedocument.drawingml.diagramLayout+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Override PartName="/ppt/diagrams/drawing3.xml" ContentType="application/vnd.ms-office.drawingml.diagramDrawing+xml"/>
  <Override PartName="/ppt/diagrams/quickStyle5.xml" ContentType="application/vnd.openxmlformats-officedocument.drawingml.diagramStyl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notesSlides/notesSlide8.xml" ContentType="application/vnd.openxmlformats-officedocument.presentationml.notesSlide+xml"/>
  <Override PartName="/ppt/diagrams/drawing8.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notesSlides/notesSlide6.xml" ContentType="application/vnd.openxmlformats-officedocument.presentationml.notesSlide+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91" r:id="rId2"/>
    <p:sldId id="297" r:id="rId3"/>
    <p:sldId id="292" r:id="rId4"/>
    <p:sldId id="300" r:id="rId5"/>
    <p:sldId id="293" r:id="rId6"/>
    <p:sldId id="295" r:id="rId7"/>
    <p:sldId id="302" r:id="rId8"/>
    <p:sldId id="303" r:id="rId9"/>
    <p:sldId id="304" r:id="rId10"/>
    <p:sldId id="305" r:id="rId11"/>
    <p:sldId id="307" r:id="rId12"/>
    <p:sldId id="272" r:id="rId13"/>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8382" autoAdjust="0"/>
    <p:restoredTop sz="61972" autoAdjust="0"/>
  </p:normalViewPr>
  <p:slideViewPr>
    <p:cSldViewPr>
      <p:cViewPr varScale="1">
        <p:scale>
          <a:sx n="69" d="100"/>
          <a:sy n="69" d="100"/>
        </p:scale>
        <p:origin x="-1098"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3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Distributed DBMS</a:t>
          </a:r>
          <a:endParaRPr lang="fr-FR" sz="1800" dirty="0"/>
        </a:p>
      </dgm:t>
    </dgm:pt>
    <dgm:pt modelId="{4C2DC0F8-C762-4266-9825-A3207999B2DA}" type="parTrans" cxnId="{756B4344-E464-4B93-B5B0-9C52FE25FE61}">
      <dgm:prSet/>
      <dgm:spPr/>
      <dgm:t>
        <a:bodyPr/>
        <a:lstStyle/>
        <a:p>
          <a:pPr algn="l"/>
          <a:endParaRPr lang="en-US"/>
        </a:p>
      </dgm:t>
    </dgm:pt>
    <dgm:pt modelId="{FDF4BD23-F3A6-4E40-880D-3C54DE812F14}" type="sibTrans" cxnId="{756B4344-E464-4B93-B5B0-9C52FE25FE61}">
      <dgm:prSet/>
      <dgm:spPr/>
      <dgm:t>
        <a:bodyPr/>
        <a:lstStyle/>
        <a:p>
          <a:pPr algn="l"/>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98D7D939-E697-414C-AB76-EC765528CB8F}" type="presOf" srcId="{0C474CCA-A54B-4F6C-ABC0-39A403442DC5}" destId="{255BF070-9280-4562-BD33-BF63283FA564}" srcOrd="0" destOrd="0" presId="urn:microsoft.com/office/officeart/2005/8/layout/vList2"/>
    <dgm:cxn modelId="{D1803FDB-1A82-4A7F-8637-A8408FCCD66A}" type="presOf" srcId="{6A936920-A01C-4E12-820A-6B8C5C740B1A}" destId="{D48BC70F-5E82-4338-A8B0-545F3AD63CD5}" srcOrd="0" destOrd="0" presId="urn:microsoft.com/office/officeart/2005/8/layout/vList2"/>
    <dgm:cxn modelId="{72DB1727-6123-4CA1-9D29-9C173680D0B0}"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ctr" rtl="0"/>
          <a:r>
            <a:rPr lang="x-none" sz="3200" b="1" smtClean="0"/>
            <a:t>Transparency in a Distributed Database System</a:t>
          </a:r>
          <a:endParaRPr lang="fr-FR" sz="32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893" custLinFactNeighborY="-8709">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D1F9EE5E-8A38-4079-A0AA-6E5A0161C661}" type="presOf" srcId="{0C474CCA-A54B-4F6C-ABC0-39A403442DC5}" destId="{255BF070-9280-4562-BD33-BF63283FA564}" srcOrd="0" destOrd="0" presId="urn:microsoft.com/office/officeart/2005/8/layout/vList2"/>
    <dgm:cxn modelId="{B37DFF13-0E30-4831-BF25-CBF73871FA1A}" type="presOf" srcId="{6A936920-A01C-4E12-820A-6B8C5C740B1A}" destId="{D48BC70F-5E82-4338-A8B0-545F3AD63CD5}" srcOrd="0" destOrd="0" presId="urn:microsoft.com/office/officeart/2005/8/layout/vList2"/>
    <dgm:cxn modelId="{83B53B01-C096-4E28-B5D2-868619EEBA31}"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Advantages of DDBMS…</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893" custLinFactNeighborY="61742">
        <dgm:presLayoutVars>
          <dgm:chMax val="0"/>
          <dgm:bulletEnabled val="1"/>
        </dgm:presLayoutVars>
      </dgm:prSet>
      <dgm:spPr/>
      <dgm:t>
        <a:bodyPr/>
        <a:lstStyle/>
        <a:p>
          <a:endParaRPr lang="en-US"/>
        </a:p>
      </dgm:t>
    </dgm:pt>
  </dgm:ptLst>
  <dgm:cxnLst>
    <dgm:cxn modelId="{D13BDD38-58B2-4BDE-8A40-255D45D4A4CB}"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23A0925E-915B-4151-A0F0-A9D3B23DE23C}" type="presOf" srcId="{0C474CCA-A54B-4F6C-ABC0-39A403442DC5}" destId="{255BF070-9280-4562-BD33-BF63283FA564}" srcOrd="0" destOrd="0" presId="urn:microsoft.com/office/officeart/2005/8/layout/vList2"/>
    <dgm:cxn modelId="{F68D49B3-E523-4E20-9220-6E140417FBBE}"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4000" b="1" dirty="0" smtClean="0"/>
            <a:t>Distributed </a:t>
          </a:r>
          <a:r>
            <a:rPr lang="en-US" sz="4000" b="1" dirty="0" smtClean="0"/>
            <a:t>Processing</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9A44B9B9-FBDA-4E1A-845F-FB17F5A3D829}" type="presOf" srcId="{0C474CCA-A54B-4F6C-ABC0-39A403442DC5}" destId="{255BF070-9280-4562-BD33-BF63283FA564}" srcOrd="0" destOrd="0" presId="urn:microsoft.com/office/officeart/2005/8/layout/vList2"/>
    <dgm:cxn modelId="{4A5B8AD5-5146-4416-90C4-E707C3A4B061}" type="presOf" srcId="{6A936920-A01C-4E12-820A-6B8C5C740B1A}" destId="{D48BC70F-5E82-4338-A8B0-545F3AD63CD5}" srcOrd="0" destOrd="0" presId="urn:microsoft.com/office/officeart/2005/8/layout/vList2"/>
    <dgm:cxn modelId="{D65D80A9-B204-47F0-ABB5-CD6D25F90682}"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ctr" rtl="0"/>
          <a:r>
            <a:rPr lang="en-US" sz="4000" b="1" dirty="0" smtClean="0"/>
            <a:t>Distributed Vs Centralized Database</a:t>
          </a:r>
          <a:endParaRPr lang="fr-FR" sz="18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3333" custLinFactNeighborY="-85830">
        <dgm:presLayoutVars>
          <dgm:chMax val="0"/>
          <dgm:bulletEnabled val="1"/>
        </dgm:presLayoutVars>
      </dgm:prSet>
      <dgm:spPr/>
      <dgm:t>
        <a:bodyPr/>
        <a:lstStyle/>
        <a:p>
          <a:endParaRPr lang="en-US"/>
        </a:p>
      </dgm:t>
    </dgm:pt>
  </dgm:ptLst>
  <dgm:cxnLst>
    <dgm:cxn modelId="{C6E3F78A-A4FE-49B8-AC00-BF74B66145A4}"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367D225F-419F-478C-BF86-8729D15AF027}" type="presOf" srcId="{6A936920-A01C-4E12-820A-6B8C5C740B1A}" destId="{D48BC70F-5E82-4338-A8B0-545F3AD63CD5}" srcOrd="0" destOrd="0" presId="urn:microsoft.com/office/officeart/2005/8/layout/vList2"/>
    <dgm:cxn modelId="{99B5BD88-B3F0-4CBB-B6FD-75F0EBABCED3}"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l" rtl="0"/>
          <a:r>
            <a:rPr lang="en-US" sz="3200" b="1" dirty="0" smtClean="0"/>
            <a:t>Distributed Vs Centralized Database </a:t>
          </a:r>
          <a:r>
            <a:rPr lang="en-US" sz="3200" b="1" dirty="0" err="1" smtClean="0"/>
            <a:t>contd</a:t>
          </a:r>
          <a:r>
            <a:rPr lang="en-US" sz="3200" b="1" dirty="0" smtClean="0"/>
            <a:t>…</a:t>
          </a:r>
          <a:endParaRPr lang="fr-FR" sz="1400" dirty="0"/>
        </a:p>
      </dgm:t>
    </dgm:pt>
    <dgm:pt modelId="{4C2DC0F8-C762-4266-9825-A3207999B2DA}" type="parTrans" cxnId="{756B4344-E464-4B93-B5B0-9C52FE25FE61}">
      <dgm:prSet/>
      <dgm:spPr/>
      <dgm:t>
        <a:bodyPr/>
        <a:lstStyle/>
        <a:p>
          <a:pPr algn="l"/>
          <a:endParaRPr lang="en-US"/>
        </a:p>
      </dgm:t>
    </dgm:pt>
    <dgm:pt modelId="{FDF4BD23-F3A6-4E40-880D-3C54DE812F14}" type="sibTrans" cxnId="{756B4344-E464-4B93-B5B0-9C52FE25FE61}">
      <dgm:prSet/>
      <dgm:spPr/>
      <dgm:t>
        <a:bodyPr/>
        <a:lstStyle/>
        <a:p>
          <a:pPr algn="l"/>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893" custLinFactNeighborY="61742">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9F67579D-A4E9-4206-8063-75B7330F3D3E}" type="presOf" srcId="{6A936920-A01C-4E12-820A-6B8C5C740B1A}" destId="{D48BC70F-5E82-4338-A8B0-545F3AD63CD5}" srcOrd="0" destOrd="0" presId="urn:microsoft.com/office/officeart/2005/8/layout/vList2"/>
    <dgm:cxn modelId="{11AB9866-642B-47E8-8D9D-ACDC2E364C39}" type="presOf" srcId="{0C474CCA-A54B-4F6C-ABC0-39A403442DC5}" destId="{255BF070-9280-4562-BD33-BF63283FA564}" srcOrd="0" destOrd="0" presId="urn:microsoft.com/office/officeart/2005/8/layout/vList2"/>
    <dgm:cxn modelId="{1B1D685B-1F86-4BDB-8D92-64484DC51DE8}"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ctr" rtl="0"/>
          <a:r>
            <a:rPr lang="x-none" sz="3200" b="1" smtClean="0"/>
            <a:t>Transparency in a Distributed Database System</a:t>
          </a:r>
          <a:endParaRPr lang="fr-FR" sz="32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893" custLinFactNeighborY="-8709">
        <dgm:presLayoutVars>
          <dgm:chMax val="0"/>
          <dgm:bulletEnabled val="1"/>
        </dgm:presLayoutVars>
      </dgm:prSet>
      <dgm:spPr/>
      <dgm:t>
        <a:bodyPr/>
        <a:lstStyle/>
        <a:p>
          <a:endParaRPr lang="en-US"/>
        </a:p>
      </dgm:t>
    </dgm:pt>
  </dgm:ptLst>
  <dgm:cxnLst>
    <dgm:cxn modelId="{CFD29357-22E7-4087-8941-0198BB45768C}"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AA3034B6-51D0-44BC-8557-6E05456932FC}" type="presOf" srcId="{0C474CCA-A54B-4F6C-ABC0-39A403442DC5}" destId="{255BF070-9280-4562-BD33-BF63283FA564}" srcOrd="0" destOrd="0" presId="urn:microsoft.com/office/officeart/2005/8/layout/vList2"/>
    <dgm:cxn modelId="{7CCB39C2-6FAB-4FCB-B992-6EC29411EE85}"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ctr" rtl="0"/>
          <a:r>
            <a:rPr lang="x-none" sz="3200" b="1" smtClean="0"/>
            <a:t>Transparency in a Distributed Database System</a:t>
          </a:r>
          <a:endParaRPr lang="fr-FR" sz="32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893" custLinFactNeighborY="-8709">
        <dgm:presLayoutVars>
          <dgm:chMax val="0"/>
          <dgm:bulletEnabled val="1"/>
        </dgm:presLayoutVars>
      </dgm:prSet>
      <dgm:spPr/>
      <dgm:t>
        <a:bodyPr/>
        <a:lstStyle/>
        <a:p>
          <a:endParaRPr lang="en-US"/>
        </a:p>
      </dgm:t>
    </dgm:pt>
  </dgm:ptLst>
  <dgm:cxnLst>
    <dgm:cxn modelId="{D3871E02-E2F0-4940-9269-5F77C81C7AB6}" type="presOf" srcId="{0C474CCA-A54B-4F6C-ABC0-39A403442DC5}" destId="{255BF070-9280-4562-BD33-BF63283FA564}"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16F79BAA-B561-428B-BB74-05155FD6B1D8}" type="presOf" srcId="{6A936920-A01C-4E12-820A-6B8C5C740B1A}" destId="{D48BC70F-5E82-4338-A8B0-545F3AD63CD5}" srcOrd="0" destOrd="0" presId="urn:microsoft.com/office/officeart/2005/8/layout/vList2"/>
    <dgm:cxn modelId="{133EEB04-2CDF-46D1-BD46-7A04BD3D61B9}"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ctr" rtl="0"/>
          <a:r>
            <a:rPr lang="x-none" sz="3200" b="1" smtClean="0"/>
            <a:t>Transparency in a Distributed Database System</a:t>
          </a:r>
          <a:endParaRPr lang="fr-FR" sz="32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893" custLinFactNeighborY="-8709">
        <dgm:presLayoutVars>
          <dgm:chMax val="0"/>
          <dgm:bulletEnabled val="1"/>
        </dgm:presLayoutVars>
      </dgm:prSet>
      <dgm:spPr/>
      <dgm:t>
        <a:bodyPr/>
        <a:lstStyle/>
        <a:p>
          <a:endParaRPr lang="en-US"/>
        </a:p>
      </dgm:t>
    </dgm:pt>
  </dgm:ptLst>
  <dgm:cxnLst>
    <dgm:cxn modelId="{C4520B09-793A-459A-805B-B6FDFFD49231}"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7FB5E1B9-EB4A-4125-B0A2-9201DCC24DE5}" type="presOf" srcId="{0C474CCA-A54B-4F6C-ABC0-39A403442DC5}" destId="{255BF070-9280-4562-BD33-BF63283FA564}" srcOrd="0" destOrd="0" presId="urn:microsoft.com/office/officeart/2005/8/layout/vList2"/>
    <dgm:cxn modelId="{6816B7BB-5B45-4B98-8EDE-97F0D61CB4CA}"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ctr" rtl="0"/>
          <a:r>
            <a:rPr lang="x-none" sz="3200" b="1" smtClean="0"/>
            <a:t>Transparency in a Distributed Database System</a:t>
          </a:r>
          <a:endParaRPr lang="fr-FR" sz="32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893" custLinFactNeighborY="-8709">
        <dgm:presLayoutVars>
          <dgm:chMax val="0"/>
          <dgm:bulletEnabled val="1"/>
        </dgm:presLayoutVars>
      </dgm:prSet>
      <dgm:spPr/>
      <dgm:t>
        <a:bodyPr/>
        <a:lstStyle/>
        <a:p>
          <a:endParaRPr lang="en-US"/>
        </a:p>
      </dgm:t>
    </dgm:pt>
  </dgm:ptLst>
  <dgm:cxnLst>
    <dgm:cxn modelId="{41643332-2376-48BA-8DCE-C149C432C6E9}" type="presOf" srcId="{6A936920-A01C-4E12-820A-6B8C5C740B1A}" destId="{D48BC70F-5E82-4338-A8B0-545F3AD63CD5}" srcOrd="0" destOrd="0" presId="urn:microsoft.com/office/officeart/2005/8/layout/vList2"/>
    <dgm:cxn modelId="{756B4344-E464-4B93-B5B0-9C52FE25FE61}" srcId="{0C474CCA-A54B-4F6C-ABC0-39A403442DC5}" destId="{6A936920-A01C-4E12-820A-6B8C5C740B1A}" srcOrd="0" destOrd="0" parTransId="{4C2DC0F8-C762-4266-9825-A3207999B2DA}" sibTransId="{FDF4BD23-F3A6-4E40-880D-3C54DE812F14}"/>
    <dgm:cxn modelId="{54443D6C-2BFF-4486-8596-1CC0C63C5A06}" type="presOf" srcId="{0C474CCA-A54B-4F6C-ABC0-39A403442DC5}" destId="{255BF070-9280-4562-BD33-BF63283FA564}" srcOrd="0" destOrd="0" presId="urn:microsoft.com/office/officeart/2005/8/layout/vList2"/>
    <dgm:cxn modelId="{E83B0A28-BA87-4109-B14F-1B345BFF24C2}"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C474CCA-A54B-4F6C-ABC0-39A403442DC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6A936920-A01C-4E12-820A-6B8C5C740B1A}">
      <dgm:prSet custT="1"/>
      <dgm:spPr/>
      <dgm:t>
        <a:bodyPr/>
        <a:lstStyle/>
        <a:p>
          <a:pPr algn="ctr" rtl="0"/>
          <a:r>
            <a:rPr lang="x-none" sz="3200" b="1" smtClean="0"/>
            <a:t>Transparency in a Distributed Database System</a:t>
          </a:r>
          <a:endParaRPr lang="fr-FR" sz="3200" dirty="0"/>
        </a:p>
      </dgm:t>
    </dgm:pt>
    <dgm:pt modelId="{4C2DC0F8-C762-4266-9825-A3207999B2DA}" type="parTrans" cxnId="{756B4344-E464-4B93-B5B0-9C52FE25FE61}">
      <dgm:prSet/>
      <dgm:spPr/>
      <dgm:t>
        <a:bodyPr/>
        <a:lstStyle/>
        <a:p>
          <a:endParaRPr lang="en-US"/>
        </a:p>
      </dgm:t>
    </dgm:pt>
    <dgm:pt modelId="{FDF4BD23-F3A6-4E40-880D-3C54DE812F14}" type="sibTrans" cxnId="{756B4344-E464-4B93-B5B0-9C52FE25FE61}">
      <dgm:prSet/>
      <dgm:spPr/>
      <dgm:t>
        <a:bodyPr/>
        <a:lstStyle/>
        <a:p>
          <a:endParaRPr lang="en-US"/>
        </a:p>
      </dgm:t>
    </dgm:pt>
    <dgm:pt modelId="{255BF070-9280-4562-BD33-BF63283FA564}" type="pres">
      <dgm:prSet presAssocID="{0C474CCA-A54B-4F6C-ABC0-39A403442DC5}" presName="linear" presStyleCnt="0">
        <dgm:presLayoutVars>
          <dgm:animLvl val="lvl"/>
          <dgm:resizeHandles val="exact"/>
        </dgm:presLayoutVars>
      </dgm:prSet>
      <dgm:spPr/>
      <dgm:t>
        <a:bodyPr/>
        <a:lstStyle/>
        <a:p>
          <a:endParaRPr lang="en-US"/>
        </a:p>
      </dgm:t>
    </dgm:pt>
    <dgm:pt modelId="{D48BC70F-5E82-4338-A8B0-545F3AD63CD5}" type="pres">
      <dgm:prSet presAssocID="{6A936920-A01C-4E12-820A-6B8C5C740B1A}" presName="parentText" presStyleLbl="node1" presStyleIdx="0" presStyleCnt="1" custLinFactNeighborX="-893" custLinFactNeighborY="-8709">
        <dgm:presLayoutVars>
          <dgm:chMax val="0"/>
          <dgm:bulletEnabled val="1"/>
        </dgm:presLayoutVars>
      </dgm:prSet>
      <dgm:spPr/>
      <dgm:t>
        <a:bodyPr/>
        <a:lstStyle/>
        <a:p>
          <a:endParaRPr lang="en-US"/>
        </a:p>
      </dgm:t>
    </dgm:pt>
  </dgm:ptLst>
  <dgm:cxnLst>
    <dgm:cxn modelId="{756B4344-E464-4B93-B5B0-9C52FE25FE61}" srcId="{0C474CCA-A54B-4F6C-ABC0-39A403442DC5}" destId="{6A936920-A01C-4E12-820A-6B8C5C740B1A}" srcOrd="0" destOrd="0" parTransId="{4C2DC0F8-C762-4266-9825-A3207999B2DA}" sibTransId="{FDF4BD23-F3A6-4E40-880D-3C54DE812F14}"/>
    <dgm:cxn modelId="{8E805F36-2580-4609-98D7-B6EDCD30E142}" type="presOf" srcId="{6A936920-A01C-4E12-820A-6B8C5C740B1A}" destId="{D48BC70F-5E82-4338-A8B0-545F3AD63CD5}" srcOrd="0" destOrd="0" presId="urn:microsoft.com/office/officeart/2005/8/layout/vList2"/>
    <dgm:cxn modelId="{7EEDA3D9-37DF-4975-99CA-5B2D9AB8C92D}" type="presOf" srcId="{0C474CCA-A54B-4F6C-ABC0-39A403442DC5}" destId="{255BF070-9280-4562-BD33-BF63283FA564}" srcOrd="0" destOrd="0" presId="urn:microsoft.com/office/officeart/2005/8/layout/vList2"/>
    <dgm:cxn modelId="{6E73086F-0EB8-4FCD-986F-6D1A1E5C5A22}" type="presParOf" srcId="{255BF070-9280-4562-BD33-BF63283FA564}" destId="{D48BC70F-5E82-4338-A8B0-545F3AD63CD5}"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6553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Distributed DBMS</a:t>
          </a:r>
          <a:endParaRPr lang="fr-FR" sz="1800" kern="1200" dirty="0"/>
        </a:p>
      </dsp:txBody>
      <dsp:txXfrm>
        <a:off x="0" y="0"/>
        <a:ext cx="6553200" cy="97344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x-none" sz="3200" b="1" kern="1200" smtClean="0"/>
            <a:t>Transparency in a Distributed Database System</a:t>
          </a:r>
          <a:endParaRPr lang="fr-FR" sz="3200" kern="1200" dirty="0"/>
        </a:p>
      </dsp:txBody>
      <dsp:txXfrm>
        <a:off x="0" y="0"/>
        <a:ext cx="8534400" cy="973440"/>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17159"/>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Advantages of DDBMS…</a:t>
          </a:r>
          <a:endParaRPr lang="fr-FR" sz="1800" kern="1200" dirty="0"/>
        </a:p>
      </dsp:txBody>
      <dsp:txXfrm>
        <a:off x="0" y="17159"/>
        <a:ext cx="8534400" cy="97344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65532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Distributed </a:t>
          </a:r>
          <a:r>
            <a:rPr lang="en-US" sz="4000" b="1" kern="1200" dirty="0" smtClean="0"/>
            <a:t>Processing</a:t>
          </a:r>
          <a:endParaRPr lang="fr-FR" sz="1800" kern="1200" dirty="0"/>
        </a:p>
      </dsp:txBody>
      <dsp:txXfrm>
        <a:off x="0" y="0"/>
        <a:ext cx="6553200" cy="97344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b="1" kern="1200" dirty="0" smtClean="0"/>
            <a:t>Distributed Vs Centralized Database</a:t>
          </a:r>
          <a:endParaRPr lang="fr-FR" sz="1800" kern="1200" dirty="0"/>
        </a:p>
      </dsp:txBody>
      <dsp:txXfrm>
        <a:off x="0" y="0"/>
        <a:ext cx="8534400" cy="97344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17159"/>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Distributed Vs Centralized Database </a:t>
          </a:r>
          <a:r>
            <a:rPr lang="en-US" sz="3200" b="1" kern="1200" dirty="0" err="1" smtClean="0"/>
            <a:t>contd</a:t>
          </a:r>
          <a:r>
            <a:rPr lang="en-US" sz="3200" b="1" kern="1200" dirty="0" smtClean="0"/>
            <a:t>…</a:t>
          </a:r>
          <a:endParaRPr lang="fr-FR" sz="1400" kern="1200" dirty="0"/>
        </a:p>
      </dsp:txBody>
      <dsp:txXfrm>
        <a:off x="0" y="17159"/>
        <a:ext cx="8534400" cy="97344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x-none" sz="3200" b="1" kern="1200" smtClean="0"/>
            <a:t>Transparency in a Distributed Database System</a:t>
          </a:r>
          <a:endParaRPr lang="fr-FR" sz="3200" kern="1200" dirty="0"/>
        </a:p>
      </dsp:txBody>
      <dsp:txXfrm>
        <a:off x="0" y="0"/>
        <a:ext cx="8534400" cy="97344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x-none" sz="3200" b="1" kern="1200" smtClean="0"/>
            <a:t>Transparency in a Distributed Database System</a:t>
          </a:r>
          <a:endParaRPr lang="fr-FR" sz="3200" kern="1200" dirty="0"/>
        </a:p>
      </dsp:txBody>
      <dsp:txXfrm>
        <a:off x="0" y="0"/>
        <a:ext cx="8534400" cy="97344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x-none" sz="3200" b="1" kern="1200" smtClean="0"/>
            <a:t>Transparency in a Distributed Database System</a:t>
          </a:r>
          <a:endParaRPr lang="fr-FR" sz="3200" kern="1200" dirty="0"/>
        </a:p>
      </dsp:txBody>
      <dsp:txXfrm>
        <a:off x="0" y="0"/>
        <a:ext cx="8534400" cy="97344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x-none" sz="3200" b="1" kern="1200" smtClean="0"/>
            <a:t>Transparency in a Distributed Database System</a:t>
          </a:r>
          <a:endParaRPr lang="fr-FR" sz="3200" kern="1200" dirty="0"/>
        </a:p>
      </dsp:txBody>
      <dsp:txXfrm>
        <a:off x="0" y="0"/>
        <a:ext cx="8534400" cy="97344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8BC70F-5E82-4338-A8B0-545F3AD63CD5}">
      <dsp:nvSpPr>
        <dsp:cNvPr id="0" name=""/>
        <dsp:cNvSpPr/>
      </dsp:nvSpPr>
      <dsp:spPr>
        <a:xfrm>
          <a:off x="0" y="0"/>
          <a:ext cx="8534400" cy="9734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x-none" sz="3200" b="1" kern="1200" smtClean="0"/>
            <a:t>Transparency in a Distributed Database System</a:t>
          </a:r>
          <a:endParaRPr lang="fr-FR" sz="3200" kern="1200" dirty="0"/>
        </a:p>
      </dsp:txBody>
      <dsp:txXfrm>
        <a:off x="0" y="0"/>
        <a:ext cx="8534400" cy="9734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2B3E17-5256-479E-8C57-9E5D19918FAD}" type="datetimeFigureOut">
              <a:rPr lang="en-US" smtClean="0"/>
              <a:pPr/>
              <a:t>01/06/2015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E589-DD56-4A8C-8D09-242066637F1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CEE589-DD56-4A8C-8D09-242066637F1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8C710359-6466-441B-94C2-54FA7F74C07C}" type="datetimeFigureOut">
              <a:rPr lang="fr-FR"/>
              <a:pPr>
                <a:defRPr/>
              </a:pPr>
              <a:t>06/01/2015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0DDB3CC-B8CA-4554-94E9-3D30BDC7B79E}" type="slidenum">
              <a:rPr lang="fr-FR"/>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A88E00DB-BAB3-46ED-95C6-FC482E99DCB6}" type="datetimeFigureOut">
              <a:rPr lang="fr-FR"/>
              <a:pPr>
                <a:defRPr/>
              </a:pPr>
              <a:t>06/01/2015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6448A07-3BB4-4EE9-865E-88F95D26F004}" type="slidenum">
              <a:rPr lang="fr-FR"/>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A9AF9A01-A37A-4C87-BDA1-292B68C7A8FD}" type="datetimeFigureOut">
              <a:rPr lang="fr-FR"/>
              <a:pPr>
                <a:defRPr/>
              </a:pPr>
              <a:t>06/01/2015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A929BAF-4716-44FA-B17F-4A81307B21CC}"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D104E43E-3550-4697-AAF1-5C08D9B41089}" type="datetimeFigureOut">
              <a:rPr lang="fr-FR"/>
              <a:pPr>
                <a:defRPr/>
              </a:pPr>
              <a:t>06/01/2015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963386B8-6907-4855-B369-75D379A906AD}" type="slidenum">
              <a:rPr lang="fr-FR"/>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4EBD06F1-A9A8-4A2A-9008-94D74C65C69A}" type="datetimeFigureOut">
              <a:rPr lang="fr-FR"/>
              <a:pPr>
                <a:defRPr/>
              </a:pPr>
              <a:t>06/01/2015</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D1A4545-3BE5-4661-BD1E-394832CF489A}" type="slidenum">
              <a:rPr lang="fr-FR"/>
              <a:pPr>
                <a:defRPr/>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B4FB9830-D862-4301-A662-D253AA597935}" type="datetimeFigureOut">
              <a:rPr lang="fr-FR"/>
              <a:pPr>
                <a:defRPr/>
              </a:pPr>
              <a:t>06/01/2015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224E1BD-0EF6-443C-954F-624BDB909F51}" type="slidenum">
              <a:rPr lang="fr-FR"/>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8996B1A7-0DB6-401B-AECC-A766C076C599}" type="datetimeFigureOut">
              <a:rPr lang="fr-FR"/>
              <a:pPr>
                <a:defRPr/>
              </a:pPr>
              <a:t>06/01/2015</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2EF8A4FD-B37B-4C1C-AE0D-AEF76BEFBB13}" type="slidenum">
              <a:rPr lang="fr-FR"/>
              <a:pPr>
                <a:defRPr/>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3BAD3D5B-FB4F-4A47-8A61-5FE1A87D7FF6}" type="datetimeFigureOut">
              <a:rPr lang="fr-FR"/>
              <a:pPr>
                <a:defRPr/>
              </a:pPr>
              <a:t>06/01/2015</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1652269A-26EE-4B36-B99A-70207D6F38D7}" type="slidenum">
              <a:rPr lang="fr-FR"/>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841F9BFF-52A1-4B10-AAE7-DEC64F95EDE0}" type="datetimeFigureOut">
              <a:rPr lang="fr-FR"/>
              <a:pPr>
                <a:defRPr/>
              </a:pPr>
              <a:t>06/01/2015</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D6396942-A989-4358-B611-D84AFEDEB0E2}" type="slidenum">
              <a:rPr lang="fr-FR"/>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26867F0B-9BB4-47B0-9F54-0FB055CF9CF4}" type="datetimeFigureOut">
              <a:rPr lang="fr-FR"/>
              <a:pPr>
                <a:defRPr/>
              </a:pPr>
              <a:t>06/01/2015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96252E7-EB24-4D58-9D9B-DF16D8C985DA}" type="slidenum">
              <a:rPr lang="fr-FR"/>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FA199678-EB23-4C4A-8652-A9C0E8C90DEB}" type="datetimeFigureOut">
              <a:rPr lang="fr-FR"/>
              <a:pPr>
                <a:defRPr/>
              </a:pPr>
              <a:t>06/01/2015</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092C02E-54C6-4590-AD65-DA8265A75F96}" type="slidenum">
              <a:rPr lang="fr-FR"/>
              <a:pPr>
                <a:defRPr/>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3D451A3-6F9D-41B0-B109-C0C1ED53E4BD}" type="datetimeFigureOut">
              <a:rPr lang="fr-FR"/>
              <a:pPr>
                <a:defRPr/>
              </a:pPr>
              <a:t>06/01/2015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B7616DD-1809-4422-AA54-09F99684BE0C}"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0.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jpeg"/><Relationship Id="rId7" Type="http://schemas.openxmlformats.org/officeDocument/2006/relationships/diagramColors" Target="../diagrams/colors10.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1.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jpeg"/><Relationship Id="rId7" Type="http://schemas.openxmlformats.org/officeDocument/2006/relationships/diagramColors" Target="../diagrams/colors1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jpeg"/><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jpeg"/><Relationship Id="rId7" Type="http://schemas.openxmlformats.org/officeDocument/2006/relationships/diagramColors" Target="../diagrams/colors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jpeg"/><Relationship Id="rId7" Type="http://schemas.openxmlformats.org/officeDocument/2006/relationships/diagramColors" Target="../diagrams/colors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jpeg"/><Relationship Id="rId7" Type="http://schemas.openxmlformats.org/officeDocument/2006/relationships/diagramColors" Target="../diagrams/colors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jpeg"/><Relationship Id="rId7" Type="http://schemas.openxmlformats.org/officeDocument/2006/relationships/diagramColors" Target="../diagrams/colors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jpeg"/><Relationship Id="rId7" Type="http://schemas.openxmlformats.org/officeDocument/2006/relationships/diagramColors" Target="../diagrams/colors8.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jpeg"/><Relationship Id="rId7" Type="http://schemas.openxmlformats.org/officeDocument/2006/relationships/diagramColors" Target="../diagrams/colors9.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228600" y="381000"/>
          <a:ext cx="6553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381000" y="1905001"/>
            <a:ext cx="8458200" cy="1631216"/>
          </a:xfrm>
          <a:prstGeom prst="rect">
            <a:avLst/>
          </a:prstGeom>
        </p:spPr>
        <p:txBody>
          <a:bodyPr wrap="square">
            <a:spAutoFit/>
          </a:bodyPr>
          <a:lstStyle/>
          <a:p>
            <a:pPr algn="just"/>
            <a:r>
              <a:rPr lang="en-US" sz="2000" dirty="0" smtClean="0"/>
              <a:t>A distributed database management system is a software system that permits the management of a distributed database and makes the distribution transparent to the users. </a:t>
            </a:r>
          </a:p>
          <a:p>
            <a:pPr algn="just"/>
            <a:r>
              <a:rPr lang="en-US" sz="2000" dirty="0" smtClean="0"/>
              <a:t>	A distributed database is a collection of multiple, logically interrelated databases distributed over a computer network. </a:t>
            </a:r>
            <a:endParaRPr lang="en-US" sz="2000" dirty="0"/>
          </a:p>
        </p:txBody>
      </p:sp>
      <p:sp>
        <p:nvSpPr>
          <p:cNvPr id="7" name="Rectangle 6"/>
          <p:cNvSpPr/>
          <p:nvPr/>
        </p:nvSpPr>
        <p:spPr>
          <a:xfrm>
            <a:off x="457200" y="3581400"/>
            <a:ext cx="8382000" cy="2308324"/>
          </a:xfrm>
          <a:prstGeom prst="rect">
            <a:avLst/>
          </a:prstGeom>
        </p:spPr>
        <p:txBody>
          <a:bodyPr wrap="square">
            <a:spAutoFit/>
          </a:bodyPr>
          <a:lstStyle/>
          <a:p>
            <a:pPr>
              <a:buFont typeface="Wingdings" pitchFamily="2" charset="2"/>
              <a:buChar char="Ø"/>
            </a:pPr>
            <a:r>
              <a:rPr lang="en-US" dirty="0" smtClean="0"/>
              <a:t>Collections of data (</a:t>
            </a:r>
            <a:r>
              <a:rPr lang="en-US" dirty="0" err="1" smtClean="0"/>
              <a:t>eg</a:t>
            </a:r>
            <a:r>
              <a:rPr lang="en-US" dirty="0" smtClean="0"/>
              <a:t>. in a database) can be distributed across multiple </a:t>
            </a:r>
            <a:r>
              <a:rPr lang="en-US" dirty="0" smtClean="0"/>
              <a:t>   physical </a:t>
            </a:r>
            <a:r>
              <a:rPr lang="en-US" dirty="0" smtClean="0"/>
              <a:t>locations</a:t>
            </a:r>
            <a:r>
              <a:rPr lang="en-US" dirty="0" smtClean="0"/>
              <a:t>.</a:t>
            </a:r>
          </a:p>
          <a:p>
            <a:pPr>
              <a:buFont typeface="Wingdings" pitchFamily="2" charset="2"/>
              <a:buChar char="Ø"/>
            </a:pPr>
            <a:endParaRPr lang="en-US" dirty="0" smtClean="0"/>
          </a:p>
          <a:p>
            <a:pPr>
              <a:buFont typeface="Wingdings" pitchFamily="2" charset="2"/>
              <a:buChar char="Ø"/>
            </a:pPr>
            <a:r>
              <a:rPr lang="en-US" dirty="0" smtClean="0"/>
              <a:t>A distributed database is distributed into separate partitions/fragments</a:t>
            </a:r>
            <a:r>
              <a:rPr lang="en-US" dirty="0" smtClean="0"/>
              <a:t>.</a:t>
            </a:r>
          </a:p>
          <a:p>
            <a:pPr>
              <a:buFont typeface="Wingdings" pitchFamily="2" charset="2"/>
              <a:buChar char="Ø"/>
            </a:pPr>
            <a:endParaRPr lang="en-US" dirty="0" smtClean="0"/>
          </a:p>
          <a:p>
            <a:pPr>
              <a:buFont typeface="Wingdings" pitchFamily="2" charset="2"/>
              <a:buChar char="Ø"/>
            </a:pPr>
            <a:r>
              <a:rPr lang="en-US" dirty="0" smtClean="0"/>
              <a:t>Each partition/fragment of a distributed database may be replicated.</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04800" y="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304800" y="2209800"/>
            <a:ext cx="8458200" cy="2800767"/>
          </a:xfrm>
          <a:prstGeom prst="rect">
            <a:avLst/>
          </a:prstGeom>
        </p:spPr>
        <p:txBody>
          <a:bodyPr wrap="square">
            <a:spAutoFit/>
          </a:bodyPr>
          <a:lstStyle/>
          <a:p>
            <a:pPr marL="457200" indent="-457200"/>
            <a:r>
              <a:rPr lang="en-US" sz="2000" b="1" dirty="0" smtClean="0"/>
              <a:t>4</a:t>
            </a:r>
            <a:r>
              <a:rPr lang="en-US" sz="2000" b="1" dirty="0" smtClean="0"/>
              <a:t>.Concurrency Transparency</a:t>
            </a:r>
          </a:p>
          <a:p>
            <a:pPr algn="just"/>
            <a:r>
              <a:rPr lang="en-US" sz="2000" dirty="0" smtClean="0"/>
              <a:t>The </a:t>
            </a:r>
            <a:r>
              <a:rPr lang="en-US" sz="2000" dirty="0" smtClean="0"/>
              <a:t>problem of concurrency control is more complex in a distributed database, because the multiple users are spread out among multiple sites and the data are often replicated at several sites, as well. </a:t>
            </a:r>
            <a:endParaRPr lang="en-US" sz="2000" dirty="0" smtClean="0"/>
          </a:p>
          <a:p>
            <a:pPr algn="just"/>
            <a:r>
              <a:rPr lang="en-US" sz="2000" dirty="0" smtClean="0"/>
              <a:t>The </a:t>
            </a:r>
            <a:r>
              <a:rPr lang="en-US" sz="2000" dirty="0" smtClean="0"/>
              <a:t>objective of concurrency management is easy to define but often difficult to implement in practice. Although the distributed system runs many transactions concurrently, </a:t>
            </a:r>
            <a:r>
              <a:rPr lang="en-US" sz="2000" b="1" dirty="0" smtClean="0"/>
              <a:t>concurrency transparency </a:t>
            </a:r>
            <a:r>
              <a:rPr lang="en-US" sz="2000" dirty="0" smtClean="0"/>
              <a:t>allows each transaction to appear as if it were the only activity in the system. </a:t>
            </a:r>
            <a:endParaRPr lang="en-US" sz="2000" dirty="0" smtClean="0"/>
          </a:p>
          <a:p>
            <a:pPr algn="just"/>
            <a:endParaRPr lang="en-US" sz="160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15240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228600" y="2057400"/>
            <a:ext cx="8458200" cy="400110"/>
          </a:xfrm>
          <a:prstGeom prst="rect">
            <a:avLst/>
          </a:prstGeom>
        </p:spPr>
        <p:txBody>
          <a:bodyPr wrap="square">
            <a:spAutoFit/>
          </a:bodyPr>
          <a:lstStyle/>
          <a:p>
            <a:pPr marL="457200" indent="-457200"/>
            <a:r>
              <a:rPr lang="en-US" sz="2000" b="1" dirty="0" smtClean="0"/>
              <a:t>1. Data </a:t>
            </a:r>
            <a:r>
              <a:rPr lang="en-US" sz="2000" b="1" dirty="0" smtClean="0"/>
              <a:t>sharing and Distributed Control:</a:t>
            </a:r>
            <a:endParaRPr lang="en-US" sz="2000" b="1" dirty="0"/>
          </a:p>
        </p:txBody>
      </p:sp>
      <p:sp>
        <p:nvSpPr>
          <p:cNvPr id="8" name="Rectangle 7"/>
          <p:cNvSpPr/>
          <p:nvPr/>
        </p:nvSpPr>
        <p:spPr>
          <a:xfrm>
            <a:off x="228600" y="2895600"/>
            <a:ext cx="8458200" cy="400110"/>
          </a:xfrm>
          <a:prstGeom prst="rect">
            <a:avLst/>
          </a:prstGeom>
        </p:spPr>
        <p:txBody>
          <a:bodyPr wrap="square">
            <a:spAutoFit/>
          </a:bodyPr>
          <a:lstStyle/>
          <a:p>
            <a:pPr marL="457200" indent="-457200"/>
            <a:r>
              <a:rPr lang="en-US" sz="2000" b="1" dirty="0" smtClean="0"/>
              <a:t>2</a:t>
            </a:r>
            <a:r>
              <a:rPr lang="en-US" sz="2000" b="1" dirty="0" smtClean="0"/>
              <a:t>. Reliability and Availability</a:t>
            </a:r>
            <a:endParaRPr lang="en-US" sz="2000" b="1" dirty="0"/>
          </a:p>
        </p:txBody>
      </p:sp>
      <p:sp>
        <p:nvSpPr>
          <p:cNvPr id="9" name="Rectangle 8"/>
          <p:cNvSpPr/>
          <p:nvPr/>
        </p:nvSpPr>
        <p:spPr>
          <a:xfrm>
            <a:off x="228600" y="3810000"/>
            <a:ext cx="8458200" cy="400110"/>
          </a:xfrm>
          <a:prstGeom prst="rect">
            <a:avLst/>
          </a:prstGeom>
        </p:spPr>
        <p:txBody>
          <a:bodyPr wrap="square">
            <a:spAutoFit/>
          </a:bodyPr>
          <a:lstStyle/>
          <a:p>
            <a:pPr marL="457200" indent="-457200"/>
            <a:r>
              <a:rPr lang="en-US" sz="2000" b="1" dirty="0" smtClean="0"/>
              <a:t>3</a:t>
            </a:r>
            <a:r>
              <a:rPr lang="en-US" sz="2000" b="1" dirty="0" smtClean="0"/>
              <a:t>. Speed up Query Processing</a:t>
            </a:r>
            <a:endParaRPr lang="en-US" sz="2000" b="1"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sp>
        <p:nvSpPr>
          <p:cNvPr id="4" name="Rectangle 3"/>
          <p:cNvSpPr/>
          <p:nvPr/>
        </p:nvSpPr>
        <p:spPr>
          <a:xfrm>
            <a:off x="533400" y="2743200"/>
            <a:ext cx="8077200" cy="1200329"/>
          </a:xfrm>
          <a:prstGeom prst="rect">
            <a:avLst/>
          </a:prstGeom>
        </p:spPr>
        <p:txBody>
          <a:bodyPr wrap="square">
            <a:spAutoFit/>
          </a:bodyPr>
          <a:lstStyle/>
          <a:p>
            <a:pPr algn="just"/>
            <a:r>
              <a:rPr lang="en-US" sz="6000" dirty="0" smtClean="0"/>
              <a:t>	</a:t>
            </a:r>
            <a:r>
              <a:rPr lang="en-US" sz="7200" dirty="0" smtClean="0"/>
              <a:t>THANK  YOU</a:t>
            </a:r>
            <a:endParaRPr lang="en-US" sz="6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6553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381000" y="1905001"/>
            <a:ext cx="8458200" cy="707886"/>
          </a:xfrm>
          <a:prstGeom prst="rect">
            <a:avLst/>
          </a:prstGeom>
        </p:spPr>
        <p:txBody>
          <a:bodyPr wrap="square">
            <a:spAutoFit/>
          </a:bodyPr>
          <a:lstStyle/>
          <a:p>
            <a:pPr algn="just"/>
            <a:r>
              <a:rPr lang="en-US" sz="2000" dirty="0" smtClean="0"/>
              <a:t>Distributed Data Processing is the </a:t>
            </a:r>
            <a:r>
              <a:rPr lang="en-US" sz="2000" dirty="0" smtClean="0"/>
              <a:t>operations that occurs when an application distributes its tasks among different computers in a network. </a:t>
            </a:r>
            <a:r>
              <a:rPr lang="en-US" sz="2000" dirty="0" smtClean="0"/>
              <a:t>	</a:t>
            </a:r>
            <a:endParaRPr lang="en-US" sz="2000" dirty="0"/>
          </a:p>
        </p:txBody>
      </p:sp>
      <p:sp>
        <p:nvSpPr>
          <p:cNvPr id="7" name="Rectangle 6"/>
          <p:cNvSpPr/>
          <p:nvPr/>
        </p:nvSpPr>
        <p:spPr>
          <a:xfrm>
            <a:off x="457200" y="2895600"/>
            <a:ext cx="8382000" cy="3170099"/>
          </a:xfrm>
          <a:prstGeom prst="rect">
            <a:avLst/>
          </a:prstGeom>
        </p:spPr>
        <p:txBody>
          <a:bodyPr wrap="square">
            <a:spAutoFit/>
          </a:bodyPr>
          <a:lstStyle/>
          <a:p>
            <a:pPr algn="just"/>
            <a:r>
              <a:rPr lang="en-US" sz="2000" dirty="0" smtClean="0"/>
              <a:t>A database application typically distributes front-end presentation tasks to client computers and allows a back-end database server to manage shared access to a database. </a:t>
            </a:r>
            <a:r>
              <a:rPr lang="en-US" sz="2000" dirty="0" smtClean="0"/>
              <a:t>Consequently, a distributed database application processing system is more commonly referred to as a client/server database application system</a:t>
            </a:r>
            <a:r>
              <a:rPr lang="en-US" sz="2000" dirty="0" smtClean="0"/>
              <a:t>.</a:t>
            </a:r>
          </a:p>
          <a:p>
            <a:pPr algn="just"/>
            <a:endParaRPr lang="en-US" sz="2000" dirty="0" smtClean="0"/>
          </a:p>
          <a:p>
            <a:pPr algn="just"/>
            <a:r>
              <a:rPr lang="en-US" sz="2000" dirty="0" smtClean="0"/>
              <a:t>Distributed database systems employ a distributed processing architecture. For example, an Oracle Database server acts as a client when it requests data that another Oracle Database server manages.</a:t>
            </a:r>
          </a:p>
          <a:p>
            <a:pPr algn="just"/>
            <a:endParaRPr lang="en-US" sz="20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15240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228600" y="2209800"/>
            <a:ext cx="8458200" cy="3785652"/>
          </a:xfrm>
          <a:prstGeom prst="rect">
            <a:avLst/>
          </a:prstGeom>
        </p:spPr>
        <p:txBody>
          <a:bodyPr wrap="square">
            <a:spAutoFit/>
          </a:bodyPr>
          <a:lstStyle/>
          <a:p>
            <a:pPr marL="457200" indent="-457200">
              <a:buFont typeface="+mj-lt"/>
              <a:buAutoNum type="arabicPeriod"/>
            </a:pPr>
            <a:r>
              <a:rPr lang="en-US" sz="2000" dirty="0" smtClean="0"/>
              <a:t>A </a:t>
            </a:r>
            <a:r>
              <a:rPr lang="en-US" sz="2000" dirty="0" smtClean="0"/>
              <a:t>centralized database keeps its data in storage devices that are in a single location connected to a single CPU, a distributed database system keeps its data in storage devices that are possibly located in different geographical locations and managed using a central DBMS</a:t>
            </a:r>
            <a:r>
              <a:rPr lang="en-US" sz="2000" dirty="0" smtClean="0"/>
              <a:t>.</a:t>
            </a:r>
          </a:p>
          <a:p>
            <a:pPr marL="457200" indent="-457200"/>
            <a:endParaRPr lang="en-US" sz="2000" dirty="0" smtClean="0"/>
          </a:p>
          <a:p>
            <a:pPr marL="457200" indent="-457200"/>
            <a:r>
              <a:rPr lang="en-US" sz="2000" dirty="0" smtClean="0"/>
              <a:t>2.    A </a:t>
            </a:r>
            <a:r>
              <a:rPr lang="en-US" sz="2000" dirty="0" smtClean="0"/>
              <a:t>centralized database is easier to maintain and keep updated since all the data are stored in a single location</a:t>
            </a:r>
            <a:r>
              <a:rPr lang="en-US" sz="2000" dirty="0" smtClean="0"/>
              <a:t>.</a:t>
            </a:r>
            <a:r>
              <a:rPr lang="en-US" sz="2000" dirty="0" smtClean="0"/>
              <a:t> </a:t>
            </a:r>
            <a:endParaRPr lang="en-US" sz="2000" dirty="0" smtClean="0"/>
          </a:p>
          <a:p>
            <a:pPr marL="457200" indent="-457200"/>
            <a:r>
              <a:rPr lang="en-US" sz="2000" dirty="0" smtClean="0"/>
              <a:t>	</a:t>
            </a:r>
            <a:r>
              <a:rPr lang="en-US" sz="2000" dirty="0" smtClean="0"/>
              <a:t>But </a:t>
            </a:r>
            <a:r>
              <a:rPr lang="en-US" sz="2000" dirty="0" smtClean="0"/>
              <a:t>keeping the data up to date in distributed database system requires additional work, therefore increases the cost of maintenance and complexity and also requires additional software for this purpose</a:t>
            </a:r>
            <a:r>
              <a:rPr lang="en-US" sz="2000" dirty="0" smtClean="0"/>
              <a:t>.</a:t>
            </a:r>
          </a:p>
          <a:p>
            <a:pPr marL="457200" indent="-457200"/>
            <a:r>
              <a:rPr lang="en-US" sz="2000" dirty="0" smtClean="0"/>
              <a:t> </a:t>
            </a:r>
            <a:endParaRPr lang="en-US" sz="2000" dirty="0" smtClean="0"/>
          </a:p>
          <a:p>
            <a:pPr marL="457200" indent="-457200">
              <a:buFont typeface="+mj-lt"/>
              <a:buAutoNum type="arabicPeriod"/>
            </a:pPr>
            <a:endParaRPr lang="en-US" sz="2000" b="1"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15240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228600" y="2057400"/>
            <a:ext cx="8458200" cy="3477875"/>
          </a:xfrm>
          <a:prstGeom prst="rect">
            <a:avLst/>
          </a:prstGeom>
        </p:spPr>
        <p:txBody>
          <a:bodyPr wrap="square">
            <a:spAutoFit/>
          </a:bodyPr>
          <a:lstStyle/>
          <a:p>
            <a:pPr marL="457200" indent="-457200">
              <a:buAutoNum type="arabicPeriod" startAt="3"/>
            </a:pPr>
            <a:r>
              <a:rPr lang="en-US" sz="2000" dirty="0" smtClean="0"/>
              <a:t>Furthermore</a:t>
            </a:r>
            <a:r>
              <a:rPr lang="en-US" sz="2000" dirty="0" smtClean="0"/>
              <a:t>, it is easier to maintain data integrity and avoid the requirement for data duplication. But, all the requests coming to access data are processed by a single entity such as a single mainframe, and therefore it could easily become a bottleneck. </a:t>
            </a:r>
            <a:endParaRPr lang="en-US" sz="2000" dirty="0" smtClean="0"/>
          </a:p>
          <a:p>
            <a:pPr marL="457200" indent="-457200"/>
            <a:r>
              <a:rPr lang="en-US" sz="2000" dirty="0" smtClean="0"/>
              <a:t> </a:t>
            </a:r>
            <a:r>
              <a:rPr lang="en-US" sz="2000" dirty="0" smtClean="0"/>
              <a:t>      But </a:t>
            </a:r>
            <a:r>
              <a:rPr lang="en-US" sz="2000" dirty="0" smtClean="0"/>
              <a:t>with distributed databases, this bottleneck can be avoided since the databases are parallelized making the load balanced between several servers</a:t>
            </a:r>
            <a:r>
              <a:rPr lang="en-US" sz="2000" dirty="0" smtClean="0"/>
              <a:t>.</a:t>
            </a:r>
          </a:p>
          <a:p>
            <a:pPr marL="457200" indent="-457200"/>
            <a:endParaRPr lang="en-US" sz="2000" dirty="0" smtClean="0"/>
          </a:p>
          <a:p>
            <a:pPr marL="457200" indent="-457200"/>
            <a:r>
              <a:rPr lang="en-US" sz="2000" dirty="0" smtClean="0"/>
              <a:t>4.   </a:t>
            </a:r>
            <a:r>
              <a:rPr lang="en-US" sz="2000" dirty="0" smtClean="0"/>
              <a:t>Furthermore, designing databases for a distributed database is more complex than the same for a centralized database</a:t>
            </a:r>
            <a:r>
              <a:rPr lang="en-US" sz="2000" dirty="0" smtClean="0"/>
              <a:t>. </a:t>
            </a:r>
            <a:endParaRPr lang="en-US" sz="2000" dirty="0" smtClean="0"/>
          </a:p>
          <a:p>
            <a:pPr marL="457200" indent="-457200">
              <a:buFont typeface="+mj-lt"/>
              <a:buAutoNum type="arabicPeriod"/>
            </a:pPr>
            <a:endParaRPr lang="en-US" sz="2000" b="1"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381000" y="2667000"/>
            <a:ext cx="8458200" cy="2862322"/>
          </a:xfrm>
          <a:prstGeom prst="rect">
            <a:avLst/>
          </a:prstGeom>
        </p:spPr>
        <p:txBody>
          <a:bodyPr wrap="square">
            <a:spAutoFit/>
          </a:bodyPr>
          <a:lstStyle/>
          <a:p>
            <a:pPr marL="457200" indent="-457200">
              <a:buAutoNum type="arabicPeriod"/>
            </a:pPr>
            <a:r>
              <a:rPr lang="en-US" sz="2000" b="1" dirty="0" smtClean="0"/>
              <a:t>Location Transparency</a:t>
            </a:r>
          </a:p>
          <a:p>
            <a:pPr marL="457200" indent="-457200">
              <a:buAutoNum type="arabicPeriod"/>
            </a:pPr>
            <a:endParaRPr lang="en-US" sz="2000" dirty="0" smtClean="0"/>
          </a:p>
          <a:p>
            <a:r>
              <a:rPr lang="en-US" sz="2000" b="1" dirty="0" smtClean="0"/>
              <a:t>2. Replication </a:t>
            </a:r>
            <a:r>
              <a:rPr lang="en-US" sz="2000" b="1" dirty="0" smtClean="0"/>
              <a:t>Transparency</a:t>
            </a:r>
          </a:p>
          <a:p>
            <a:endParaRPr lang="en-US" sz="2000" dirty="0" smtClean="0"/>
          </a:p>
          <a:p>
            <a:r>
              <a:rPr lang="en-US" sz="2000" dirty="0" smtClean="0"/>
              <a:t>3</a:t>
            </a:r>
            <a:r>
              <a:rPr lang="en-US" sz="2000" dirty="0" smtClean="0"/>
              <a:t>.</a:t>
            </a:r>
            <a:r>
              <a:rPr lang="en-US" sz="2000" b="1" dirty="0" smtClean="0"/>
              <a:t> Failure </a:t>
            </a:r>
            <a:r>
              <a:rPr lang="en-US" sz="2000" b="1" dirty="0" smtClean="0"/>
              <a:t>Transparency</a:t>
            </a:r>
            <a:endParaRPr lang="en-US" sz="2000" dirty="0" smtClean="0"/>
          </a:p>
          <a:p>
            <a:endParaRPr lang="en-US" sz="2000" dirty="0" smtClean="0"/>
          </a:p>
          <a:p>
            <a:r>
              <a:rPr lang="en-US" sz="2000" dirty="0" smtClean="0"/>
              <a:t>4</a:t>
            </a:r>
            <a:r>
              <a:rPr lang="en-US" sz="2000" dirty="0" smtClean="0"/>
              <a:t>. </a:t>
            </a:r>
            <a:r>
              <a:rPr lang="en-US" sz="2000" b="1" dirty="0" smtClean="0"/>
              <a:t>Concurrency Transparency</a:t>
            </a:r>
            <a:endParaRPr lang="en-US" sz="2000" dirty="0" smtClean="0"/>
          </a:p>
          <a:p>
            <a:endParaRPr lang="en-US" sz="2000" dirty="0" smtClean="0"/>
          </a:p>
          <a:p>
            <a:pPr marL="457200" indent="-457200">
              <a:buFont typeface="+mj-lt"/>
              <a:buAutoNum type="arabicPeriod"/>
            </a:pPr>
            <a:endParaRPr lang="en-US" sz="20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381000" y="1905001"/>
            <a:ext cx="8458200" cy="1323439"/>
          </a:xfrm>
          <a:prstGeom prst="rect">
            <a:avLst/>
          </a:prstGeom>
        </p:spPr>
        <p:txBody>
          <a:bodyPr wrap="square">
            <a:spAutoFit/>
          </a:bodyPr>
          <a:lstStyle/>
          <a:p>
            <a:pPr marL="457200" indent="-457200"/>
            <a:r>
              <a:rPr lang="en-US" sz="2000" b="1" dirty="0" smtClean="0"/>
              <a:t>1.Location Transparency</a:t>
            </a:r>
          </a:p>
          <a:p>
            <a:pPr marL="457200" indent="-457200" algn="just"/>
            <a:r>
              <a:rPr lang="en-US" sz="2000" dirty="0" smtClean="0"/>
              <a:t>	Although </a:t>
            </a:r>
            <a:r>
              <a:rPr lang="en-US" sz="2000" dirty="0" smtClean="0"/>
              <a:t>data are geographically distributed and may move from place to place, with </a:t>
            </a:r>
            <a:r>
              <a:rPr lang="en-US" sz="2000" i="1" dirty="0" smtClean="0"/>
              <a:t>location transparency</a:t>
            </a:r>
            <a:r>
              <a:rPr lang="en-US" sz="2000" dirty="0" smtClean="0"/>
              <a:t>, users (including developers) can act as if all the data were located at a single </a:t>
            </a:r>
            <a:r>
              <a:rPr lang="en-US" sz="2000" dirty="0" smtClean="0"/>
              <a:t>node</a:t>
            </a:r>
            <a:endParaRPr lang="en-US" sz="2000" b="1" dirty="0" smtClean="0"/>
          </a:p>
        </p:txBody>
      </p:sp>
      <p:pic>
        <p:nvPicPr>
          <p:cNvPr id="6145" name="Picture 1"/>
          <p:cNvPicPr>
            <a:picLocks noChangeAspect="1" noChangeArrowheads="1"/>
          </p:cNvPicPr>
          <p:nvPr/>
        </p:nvPicPr>
        <p:blipFill>
          <a:blip r:embed="rId9" cstate="print"/>
          <a:srcRect l="31827" t="19814" r="11826" b="13004"/>
          <a:stretch>
            <a:fillRect/>
          </a:stretch>
        </p:blipFill>
        <p:spPr bwMode="auto">
          <a:xfrm>
            <a:off x="609600" y="3276600"/>
            <a:ext cx="7848600" cy="3581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81000" y="38100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145" name="Picture 1"/>
          <p:cNvPicPr>
            <a:picLocks noChangeAspect="1" noChangeArrowheads="1"/>
          </p:cNvPicPr>
          <p:nvPr/>
        </p:nvPicPr>
        <p:blipFill>
          <a:blip r:embed="rId9" cstate="print"/>
          <a:srcRect l="31827" t="19814" r="11826" b="13004"/>
          <a:stretch>
            <a:fillRect/>
          </a:stretch>
        </p:blipFill>
        <p:spPr bwMode="auto">
          <a:xfrm>
            <a:off x="609600" y="3276600"/>
            <a:ext cx="7848600" cy="3581400"/>
          </a:xfrm>
          <a:prstGeom prst="rect">
            <a:avLst/>
          </a:prstGeom>
          <a:noFill/>
          <a:ln w="9525">
            <a:noFill/>
            <a:miter lim="800000"/>
            <a:headEnd/>
            <a:tailEnd/>
          </a:ln>
        </p:spPr>
      </p:pic>
      <p:sp>
        <p:nvSpPr>
          <p:cNvPr id="35841" name="Rectangle 1"/>
          <p:cNvSpPr>
            <a:spLocks noChangeArrowheads="1"/>
          </p:cNvSpPr>
          <p:nvPr/>
        </p:nvSpPr>
        <p:spPr bwMode="auto">
          <a:xfrm>
            <a:off x="609600" y="1828800"/>
            <a:ext cx="79248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1600" dirty="0" smtClean="0"/>
              <a:t>SELECT * FROM </a:t>
            </a:r>
            <a:r>
              <a:rPr lang="en-US" sz="1600" dirty="0" err="1" smtClean="0"/>
              <a:t>Customer@sales</a:t>
            </a:r>
            <a:r>
              <a:rPr lang="en-US" sz="1600" dirty="0" smtClean="0"/>
              <a:t> WHERE </a:t>
            </a:r>
            <a:r>
              <a:rPr lang="en-US" sz="1600" dirty="0" err="1" smtClean="0"/>
              <a:t>TotalSales</a:t>
            </a:r>
            <a:r>
              <a:rPr lang="en-US" sz="1600" dirty="0" smtClean="0"/>
              <a:t> &lt; 100,000;</a:t>
            </a:r>
          </a:p>
          <a:p>
            <a:r>
              <a:rPr lang="en-US" sz="1600" dirty="0" smtClean="0"/>
              <a:t> </a:t>
            </a:r>
          </a:p>
          <a:p>
            <a:r>
              <a:rPr lang="en-US" sz="1600" dirty="0" smtClean="0"/>
              <a:t>Notice that this SQL request does not require the user to know where the data</a:t>
            </a:r>
          </a:p>
          <a:p>
            <a:r>
              <a:rPr lang="en-US" sz="1600" dirty="0" smtClean="0"/>
              <a:t>are physically stored. The distributed DBMS at the local site (San Mateo) will consult and determine that this request must be routed to New York .</a:t>
            </a:r>
            <a:endParaRPr lang="en-US" sz="1600"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04800" y="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304800" y="1143000"/>
            <a:ext cx="8458200" cy="2431435"/>
          </a:xfrm>
          <a:prstGeom prst="rect">
            <a:avLst/>
          </a:prstGeom>
        </p:spPr>
        <p:txBody>
          <a:bodyPr wrap="square">
            <a:spAutoFit/>
          </a:bodyPr>
          <a:lstStyle/>
          <a:p>
            <a:pPr marL="457200" indent="-457200"/>
            <a:r>
              <a:rPr lang="en-US" sz="2000" b="1" dirty="0" smtClean="0"/>
              <a:t>2</a:t>
            </a:r>
            <a:r>
              <a:rPr lang="en-US" sz="2000" b="1" dirty="0" smtClean="0"/>
              <a:t>.Replication Transparency</a:t>
            </a:r>
          </a:p>
          <a:p>
            <a:pPr algn="just"/>
            <a:r>
              <a:rPr lang="en-US" sz="2000" dirty="0" smtClean="0"/>
              <a:t>	</a:t>
            </a:r>
            <a:r>
              <a:rPr lang="en-US" sz="2000" dirty="0" smtClean="0"/>
              <a:t> </a:t>
            </a:r>
            <a:r>
              <a:rPr lang="en-US" sz="1600" dirty="0" smtClean="0"/>
              <a:t>Although the same data item may be replicated at several nodes in a network, with replication transparency (sometimes called fragmentation transparency), the developer (or other user) may treat the item as if it were a single item at a single node. An identical copy of this file is maintained at all three nodes (full replication). First, consider the problem of reading part (or all) of this file at any node. The distributed DBMS will consult the data directory and determine that this is a local transaction (i.e., it can be completed using data at the local site only). Thus, the user need not be aware that the same data are stored at other sites.</a:t>
            </a:r>
            <a:endParaRPr lang="en-US" sz="1600" dirty="0"/>
          </a:p>
        </p:txBody>
      </p:sp>
      <p:pic>
        <p:nvPicPr>
          <p:cNvPr id="6145" name="Picture 1"/>
          <p:cNvPicPr>
            <a:picLocks noChangeAspect="1" noChangeArrowheads="1"/>
          </p:cNvPicPr>
          <p:nvPr/>
        </p:nvPicPr>
        <p:blipFill>
          <a:blip r:embed="rId9" cstate="print"/>
          <a:srcRect l="31827" t="19814" r="11826" b="13004"/>
          <a:stretch>
            <a:fillRect/>
          </a:stretch>
        </p:blipFill>
        <p:spPr bwMode="auto">
          <a:xfrm>
            <a:off x="381000" y="3505200"/>
            <a:ext cx="8382000" cy="3352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jpg"/>
          <p:cNvPicPr>
            <a:picLocks noChangeAspect="1"/>
          </p:cNvPicPr>
          <p:nvPr/>
        </p:nvPicPr>
        <p:blipFill>
          <a:blip r:embed="rId3" cstate="print"/>
          <a:stretch>
            <a:fillRect/>
          </a:stretch>
        </p:blipFill>
        <p:spPr>
          <a:xfrm>
            <a:off x="0" y="0"/>
            <a:ext cx="9144000" cy="6858000"/>
          </a:xfrm>
          <a:prstGeom prst="rect">
            <a:avLst/>
          </a:prstGeom>
        </p:spPr>
      </p:pic>
      <p:graphicFrame>
        <p:nvGraphicFramePr>
          <p:cNvPr id="6" name="Diagram 5"/>
          <p:cNvGraphicFramePr/>
          <p:nvPr/>
        </p:nvGraphicFramePr>
        <p:xfrm>
          <a:off x="304800" y="0"/>
          <a:ext cx="85344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304800" y="2057400"/>
            <a:ext cx="8458200" cy="2954655"/>
          </a:xfrm>
          <a:prstGeom prst="rect">
            <a:avLst/>
          </a:prstGeom>
        </p:spPr>
        <p:txBody>
          <a:bodyPr wrap="square">
            <a:spAutoFit/>
          </a:bodyPr>
          <a:lstStyle/>
          <a:p>
            <a:pPr marL="457200" indent="-457200"/>
            <a:r>
              <a:rPr lang="en-US" sz="2000" b="1" dirty="0" smtClean="0"/>
              <a:t>3</a:t>
            </a:r>
            <a:r>
              <a:rPr lang="en-US" sz="2000" b="1" dirty="0" smtClean="0"/>
              <a:t>.Failure Transparency</a:t>
            </a:r>
          </a:p>
          <a:p>
            <a:pPr>
              <a:lnSpc>
                <a:spcPct val="150000"/>
              </a:lnSpc>
            </a:pPr>
            <a:r>
              <a:rPr lang="en-US" sz="2000" dirty="0" smtClean="0"/>
              <a:t>	T</a:t>
            </a:r>
            <a:r>
              <a:rPr lang="en-US" sz="1600" dirty="0" smtClean="0"/>
              <a:t>he </a:t>
            </a:r>
            <a:r>
              <a:rPr lang="en-US" sz="1600" dirty="0" smtClean="0"/>
              <a:t>distributed DBMS is responsible for database recovery when a failure has occurred. The distributed DBMS at each site has a component called the transaction manager that performs two functions:</a:t>
            </a:r>
          </a:p>
          <a:p>
            <a:pPr>
              <a:lnSpc>
                <a:spcPct val="150000"/>
              </a:lnSpc>
            </a:pPr>
            <a:r>
              <a:rPr lang="en-US" sz="1600" dirty="0" smtClean="0"/>
              <a:t>1. Maintains a log of transactions and before and after database images</a:t>
            </a:r>
          </a:p>
          <a:p>
            <a:pPr>
              <a:lnSpc>
                <a:spcPct val="150000"/>
              </a:lnSpc>
            </a:pPr>
            <a:r>
              <a:rPr lang="en-US" sz="1600" dirty="0" smtClean="0"/>
              <a:t>2. Maintains an appropriate concurrency control scheme to ensure data integrity</a:t>
            </a:r>
          </a:p>
          <a:p>
            <a:pPr>
              <a:lnSpc>
                <a:spcPct val="150000"/>
              </a:lnSpc>
            </a:pPr>
            <a:r>
              <a:rPr lang="en-US" sz="1600" dirty="0" smtClean="0"/>
              <a:t>during parallel execution of transactions at that site.</a:t>
            </a:r>
          </a:p>
          <a:p>
            <a:pPr algn="just"/>
            <a:endParaRPr lang="en-US" sz="1600"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0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105</Template>
  <TotalTime>5985</TotalTime>
  <Words>517</Words>
  <Application>Microsoft Office PowerPoint</Application>
  <PresentationFormat>On-screen Show (4:3)</PresentationFormat>
  <Paragraphs>70</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105</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Mansi n manas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COMMAND CENTER</dc:title>
  <dc:creator>Manish Raj Sapkota</dc:creator>
  <cp:lastModifiedBy>Administrator</cp:lastModifiedBy>
  <cp:revision>750</cp:revision>
  <dcterms:created xsi:type="dcterms:W3CDTF">2010-02-23T15:59:19Z</dcterms:created>
  <dcterms:modified xsi:type="dcterms:W3CDTF">2015-01-06T09:15:21Z</dcterms:modified>
</cp:coreProperties>
</file>