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51"/>
  </p:notesMasterIdLst>
  <p:sldIdLst>
    <p:sldId id="256" r:id="rId2"/>
    <p:sldId id="259" r:id="rId3"/>
    <p:sldId id="258" r:id="rId4"/>
    <p:sldId id="260" r:id="rId5"/>
    <p:sldId id="263" r:id="rId6"/>
    <p:sldId id="261" r:id="rId7"/>
    <p:sldId id="262" r:id="rId8"/>
    <p:sldId id="264" r:id="rId9"/>
    <p:sldId id="265" r:id="rId10"/>
    <p:sldId id="266" r:id="rId11"/>
    <p:sldId id="269" r:id="rId12"/>
    <p:sldId id="267" r:id="rId13"/>
    <p:sldId id="278" r:id="rId14"/>
    <p:sldId id="280" r:id="rId15"/>
    <p:sldId id="270" r:id="rId16"/>
    <p:sldId id="282" r:id="rId17"/>
    <p:sldId id="283" r:id="rId18"/>
    <p:sldId id="271" r:id="rId19"/>
    <p:sldId id="284" r:id="rId20"/>
    <p:sldId id="273" r:id="rId21"/>
    <p:sldId id="285" r:id="rId22"/>
    <p:sldId id="286" r:id="rId23"/>
    <p:sldId id="288" r:id="rId24"/>
    <p:sldId id="289" r:id="rId25"/>
    <p:sldId id="295" r:id="rId26"/>
    <p:sldId id="274" r:id="rId27"/>
    <p:sldId id="296" r:id="rId28"/>
    <p:sldId id="297" r:id="rId29"/>
    <p:sldId id="298" r:id="rId30"/>
    <p:sldId id="301" r:id="rId31"/>
    <p:sldId id="299" r:id="rId32"/>
    <p:sldId id="300" r:id="rId33"/>
    <p:sldId id="302" r:id="rId34"/>
    <p:sldId id="303" r:id="rId35"/>
    <p:sldId id="304" r:id="rId36"/>
    <p:sldId id="305" r:id="rId37"/>
    <p:sldId id="306" r:id="rId38"/>
    <p:sldId id="307" r:id="rId39"/>
    <p:sldId id="308" r:id="rId40"/>
    <p:sldId id="309" r:id="rId41"/>
    <p:sldId id="310" r:id="rId42"/>
    <p:sldId id="311" r:id="rId43"/>
    <p:sldId id="312" r:id="rId44"/>
    <p:sldId id="313" r:id="rId45"/>
    <p:sldId id="315" r:id="rId46"/>
    <p:sldId id="316" r:id="rId47"/>
    <p:sldId id="319" r:id="rId48"/>
    <p:sldId id="317" r:id="rId49"/>
    <p:sldId id="318" r:id="rId5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115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94103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98492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73048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61516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66612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9957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2812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06001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36941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2489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29154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80335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57786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884575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30014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83678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849069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9806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10977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549024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67560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344654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831528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16869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43807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969986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02518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262529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760595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259109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349229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35725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30191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037635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666769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649882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630079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69165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077746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324660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919938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93997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77933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96442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42110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01398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69666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5682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17" name="Shape 1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lvl="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20" name="Shape 2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Titre vertical et texte">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80" name="Shape 80"/>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lvl="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Titre de section">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lvl="0" algn="l" rtl="0">
              <a:spcBef>
                <a:spcPts val="0"/>
              </a:spcBef>
              <a:defRPr sz="4000" b="1" cap="none"/>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29" name="Shape 29"/>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lvl="0" indent="0" rtl="0">
              <a:spcBef>
                <a:spcPts val="0"/>
              </a:spcBef>
              <a:buClr>
                <a:srgbClr val="888888"/>
              </a:buClr>
              <a:buFont typeface="Calibri"/>
              <a:buNone/>
              <a:defRPr sz="2000">
                <a:solidFill>
                  <a:srgbClr val="888888"/>
                </a:solidFill>
              </a:defRPr>
            </a:lvl1pPr>
            <a:lvl2pPr marL="457200" lvl="1" indent="0" rtl="0">
              <a:spcBef>
                <a:spcPts val="0"/>
              </a:spcBef>
              <a:buClr>
                <a:srgbClr val="888888"/>
              </a:buClr>
              <a:buFont typeface="Calibri"/>
              <a:buNone/>
              <a:defRPr sz="1800">
                <a:solidFill>
                  <a:srgbClr val="888888"/>
                </a:solidFill>
              </a:defRPr>
            </a:lvl2pPr>
            <a:lvl3pPr marL="914400" lvl="2" indent="0" rtl="0">
              <a:spcBef>
                <a:spcPts val="0"/>
              </a:spcBef>
              <a:buClr>
                <a:srgbClr val="888888"/>
              </a:buClr>
              <a:buFont typeface="Calibri"/>
              <a:buNone/>
              <a:defRPr sz="1600">
                <a:solidFill>
                  <a:srgbClr val="888888"/>
                </a:solidFill>
              </a:defRPr>
            </a:lvl3pPr>
            <a:lvl4pPr marL="1371600" lvl="3" indent="0" rtl="0">
              <a:spcBef>
                <a:spcPts val="0"/>
              </a:spcBef>
              <a:buClr>
                <a:srgbClr val="888888"/>
              </a:buClr>
              <a:buFont typeface="Calibri"/>
              <a:buNone/>
              <a:defRPr sz="1400">
                <a:solidFill>
                  <a:srgbClr val="888888"/>
                </a:solidFill>
              </a:defRPr>
            </a:lvl4pPr>
            <a:lvl5pPr marL="1828800" lvl="4" indent="0" rtl="0">
              <a:spcBef>
                <a:spcPts val="0"/>
              </a:spcBef>
              <a:buClr>
                <a:srgbClr val="888888"/>
              </a:buClr>
              <a:buFont typeface="Calibri"/>
              <a:buNone/>
              <a:defRPr sz="1400">
                <a:solidFill>
                  <a:srgbClr val="888888"/>
                </a:solidFill>
              </a:defRPr>
            </a:lvl5pPr>
            <a:lvl6pPr marL="2286000" lvl="5" indent="0" rtl="0">
              <a:spcBef>
                <a:spcPts val="0"/>
              </a:spcBef>
              <a:buClr>
                <a:srgbClr val="888888"/>
              </a:buClr>
              <a:buFont typeface="Calibri"/>
              <a:buNone/>
              <a:defRPr sz="1400">
                <a:solidFill>
                  <a:srgbClr val="888888"/>
                </a:solidFill>
              </a:defRPr>
            </a:lvl6pPr>
            <a:lvl7pPr marL="2743200" lvl="6" indent="0" rtl="0">
              <a:spcBef>
                <a:spcPts val="0"/>
              </a:spcBef>
              <a:buClr>
                <a:srgbClr val="888888"/>
              </a:buClr>
              <a:buFont typeface="Calibri"/>
              <a:buNone/>
              <a:defRPr sz="1400">
                <a:solidFill>
                  <a:srgbClr val="888888"/>
                </a:solidFill>
              </a:defRPr>
            </a:lvl7pPr>
            <a:lvl8pPr marL="3200400" lvl="7" indent="0" rtl="0">
              <a:spcBef>
                <a:spcPts val="0"/>
              </a:spcBef>
              <a:buClr>
                <a:srgbClr val="888888"/>
              </a:buClr>
              <a:buFont typeface="Calibri"/>
              <a:buNone/>
              <a:defRPr sz="1400">
                <a:solidFill>
                  <a:srgbClr val="888888"/>
                </a:solidFill>
              </a:defRPr>
            </a:lvl8pPr>
            <a:lvl9pPr marL="3657600" lvl="8" indent="0" rtl="0">
              <a:spcBef>
                <a:spcPts val="0"/>
              </a:spcBef>
              <a:buClr>
                <a:srgbClr val="888888"/>
              </a:buClr>
              <a:buFont typeface="Calibri"/>
              <a:buNone/>
              <a:defRPr sz="1400">
                <a:solidFill>
                  <a:srgbClr val="888888"/>
                </a:solidFill>
              </a:defRPr>
            </a:lvl9pPr>
          </a:lstStyle>
          <a:p>
            <a:endParaRPr/>
          </a:p>
        </p:txBody>
      </p:sp>
      <p:sp>
        <p:nvSpPr>
          <p:cNvPr id="30" name="Shape 3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1" name="Shape 3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2" name="Shape 3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Deux contenu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vl1pPr>
            <a:lvl2pPr lvl="1" rtl="0">
              <a:spcBef>
                <a:spcPts val="0"/>
              </a:spcBef>
              <a:defRPr sz="2400"/>
            </a:lvl2pPr>
            <a:lvl3pPr lvl="2" rtl="0">
              <a:spcBef>
                <a:spcPts val="0"/>
              </a:spcBef>
              <a:defRPr sz="2000"/>
            </a:lvl3pPr>
            <a:lvl4pPr lvl="3" rtl="0">
              <a:spcBef>
                <a:spcPts val="0"/>
              </a:spcBef>
              <a:defRPr sz="1800"/>
            </a:lvl4pPr>
            <a:lvl5pPr lvl="4" rtl="0">
              <a:spcBef>
                <a:spcPts val="0"/>
              </a:spcBef>
              <a:defRPr sz="1800"/>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36" name="Shape 36"/>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vl1pPr>
            <a:lvl2pPr lvl="1" rtl="0">
              <a:spcBef>
                <a:spcPts val="0"/>
              </a:spcBef>
              <a:defRPr sz="2400"/>
            </a:lvl2pPr>
            <a:lvl3pPr lvl="2" rtl="0">
              <a:spcBef>
                <a:spcPts val="0"/>
              </a:spcBef>
              <a:defRPr sz="2000"/>
            </a:lvl3pPr>
            <a:lvl4pPr lvl="3" rtl="0">
              <a:spcBef>
                <a:spcPts val="0"/>
              </a:spcBef>
              <a:defRPr sz="1800"/>
            </a:lvl4pPr>
            <a:lvl5pPr lvl="4" rtl="0">
              <a:spcBef>
                <a:spcPts val="0"/>
              </a:spcBef>
              <a:defRPr sz="1800"/>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37" name="Shape 3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9" name="Shape 3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a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42" name="Shape 42"/>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Calibri"/>
              <a:buNone/>
              <a:defRPr sz="2400" b="1"/>
            </a:lvl1pPr>
            <a:lvl2pPr marL="457200" lvl="1" indent="0" rtl="0">
              <a:spcBef>
                <a:spcPts val="0"/>
              </a:spcBef>
              <a:buFont typeface="Calibri"/>
              <a:buNone/>
              <a:defRPr sz="2000" b="1"/>
            </a:lvl2pPr>
            <a:lvl3pPr marL="914400" lvl="2" indent="0" rtl="0">
              <a:spcBef>
                <a:spcPts val="0"/>
              </a:spcBef>
              <a:buFont typeface="Calibri"/>
              <a:buNone/>
              <a:defRPr sz="1800" b="1"/>
            </a:lvl3pPr>
            <a:lvl4pPr marL="1371600" lvl="3" indent="0" rtl="0">
              <a:spcBef>
                <a:spcPts val="0"/>
              </a:spcBef>
              <a:buFont typeface="Calibri"/>
              <a:buNone/>
              <a:defRPr sz="1600" b="1"/>
            </a:lvl4pPr>
            <a:lvl5pPr marL="1828800" lvl="4" indent="0" rtl="0">
              <a:spcBef>
                <a:spcPts val="0"/>
              </a:spcBef>
              <a:buFont typeface="Calibri"/>
              <a:buNone/>
              <a:defRPr sz="1600" b="1"/>
            </a:lvl5pPr>
            <a:lvl6pPr marL="2286000" lvl="5" indent="0" rtl="0">
              <a:spcBef>
                <a:spcPts val="0"/>
              </a:spcBef>
              <a:buFont typeface="Calibri"/>
              <a:buNone/>
              <a:defRPr sz="1600" b="1"/>
            </a:lvl6pPr>
            <a:lvl7pPr marL="2743200" lvl="6" indent="0" rtl="0">
              <a:spcBef>
                <a:spcPts val="0"/>
              </a:spcBef>
              <a:buFont typeface="Calibri"/>
              <a:buNone/>
              <a:defRPr sz="1600" b="1"/>
            </a:lvl7pPr>
            <a:lvl8pPr marL="3200400" lvl="7" indent="0" rtl="0">
              <a:spcBef>
                <a:spcPts val="0"/>
              </a:spcBef>
              <a:buFont typeface="Calibri"/>
              <a:buNone/>
              <a:defRPr sz="1600" b="1"/>
            </a:lvl8pPr>
            <a:lvl9pPr marL="3657600" lvl="8" indent="0" rtl="0">
              <a:spcBef>
                <a:spcPts val="0"/>
              </a:spcBef>
              <a:buFont typeface="Calibri"/>
              <a:buNone/>
              <a:defRPr sz="1600" b="1"/>
            </a:lvl9pPr>
          </a:lstStyle>
          <a:p>
            <a:endParaRPr/>
          </a:p>
        </p:txBody>
      </p:sp>
      <p:sp>
        <p:nvSpPr>
          <p:cNvPr id="43" name="Shape 43"/>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44" name="Shape 44"/>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Calibri"/>
              <a:buNone/>
              <a:defRPr sz="2400" b="1"/>
            </a:lvl1pPr>
            <a:lvl2pPr marL="457200" lvl="1" indent="0" rtl="0">
              <a:spcBef>
                <a:spcPts val="0"/>
              </a:spcBef>
              <a:buFont typeface="Calibri"/>
              <a:buNone/>
              <a:defRPr sz="2000" b="1"/>
            </a:lvl2pPr>
            <a:lvl3pPr marL="914400" lvl="2" indent="0" rtl="0">
              <a:spcBef>
                <a:spcPts val="0"/>
              </a:spcBef>
              <a:buFont typeface="Calibri"/>
              <a:buNone/>
              <a:defRPr sz="1800" b="1"/>
            </a:lvl3pPr>
            <a:lvl4pPr marL="1371600" lvl="3" indent="0" rtl="0">
              <a:spcBef>
                <a:spcPts val="0"/>
              </a:spcBef>
              <a:buFont typeface="Calibri"/>
              <a:buNone/>
              <a:defRPr sz="1600" b="1"/>
            </a:lvl4pPr>
            <a:lvl5pPr marL="1828800" lvl="4" indent="0" rtl="0">
              <a:spcBef>
                <a:spcPts val="0"/>
              </a:spcBef>
              <a:buFont typeface="Calibri"/>
              <a:buNone/>
              <a:defRPr sz="1600" b="1"/>
            </a:lvl5pPr>
            <a:lvl6pPr marL="2286000" lvl="5" indent="0" rtl="0">
              <a:spcBef>
                <a:spcPts val="0"/>
              </a:spcBef>
              <a:buFont typeface="Calibri"/>
              <a:buNone/>
              <a:defRPr sz="1600" b="1"/>
            </a:lvl6pPr>
            <a:lvl7pPr marL="2743200" lvl="6" indent="0" rtl="0">
              <a:spcBef>
                <a:spcPts val="0"/>
              </a:spcBef>
              <a:buFont typeface="Calibri"/>
              <a:buNone/>
              <a:defRPr sz="1600" b="1"/>
            </a:lvl7pPr>
            <a:lvl8pPr marL="3200400" lvl="7" indent="0" rtl="0">
              <a:spcBef>
                <a:spcPts val="0"/>
              </a:spcBef>
              <a:buFont typeface="Calibri"/>
              <a:buNone/>
              <a:defRPr sz="1600" b="1"/>
            </a:lvl8pPr>
            <a:lvl9pPr marL="3657600" lvl="8" indent="0" rtl="0">
              <a:spcBef>
                <a:spcPts val="0"/>
              </a:spcBef>
              <a:buFont typeface="Calibri"/>
              <a:buNone/>
              <a:defRPr sz="1600" b="1"/>
            </a:lvl9pPr>
          </a:lstStyle>
          <a:p>
            <a:endParaRPr/>
          </a:p>
        </p:txBody>
      </p:sp>
      <p:sp>
        <p:nvSpPr>
          <p:cNvPr id="45" name="Shape 45"/>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46" name="Shape 4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Vide">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u avec légende">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vl1pPr>
            <a:lvl2pPr lvl="1" rtl="0">
              <a:spcBef>
                <a:spcPts val="0"/>
              </a:spcBef>
              <a:defRPr sz="2800"/>
            </a:lvl2pPr>
            <a:lvl3pPr lvl="2" rtl="0">
              <a:spcBef>
                <a:spcPts val="0"/>
              </a:spcBef>
              <a:defRPr sz="2400"/>
            </a:lvl3pPr>
            <a:lvl4pPr lvl="3" rtl="0">
              <a:spcBef>
                <a:spcPts val="0"/>
              </a:spcBef>
              <a:defRPr sz="2000"/>
            </a:lvl4pPr>
            <a:lvl5pPr lvl="4" rtl="0">
              <a:spcBef>
                <a:spcPts val="0"/>
              </a:spcBef>
              <a:defRPr sz="2000"/>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61" name="Shape 61"/>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Calibri"/>
              <a:buNone/>
              <a:defRPr sz="1400"/>
            </a:lvl1pPr>
            <a:lvl2pPr marL="457200" lvl="1" indent="0" rtl="0">
              <a:spcBef>
                <a:spcPts val="0"/>
              </a:spcBef>
              <a:buFont typeface="Calibri"/>
              <a:buNone/>
              <a:defRPr sz="1200"/>
            </a:lvl2pPr>
            <a:lvl3pPr marL="914400" lvl="2" indent="0" rtl="0">
              <a:spcBef>
                <a:spcPts val="0"/>
              </a:spcBef>
              <a:buFont typeface="Calibri"/>
              <a:buNone/>
              <a:defRPr sz="1000"/>
            </a:lvl3pPr>
            <a:lvl4pPr marL="1371600" lvl="3" indent="0" rtl="0">
              <a:spcBef>
                <a:spcPts val="0"/>
              </a:spcBef>
              <a:buFont typeface="Calibri"/>
              <a:buNone/>
              <a:defRPr sz="900"/>
            </a:lvl4pPr>
            <a:lvl5pPr marL="1828800" lvl="4" indent="0" rtl="0">
              <a:spcBef>
                <a:spcPts val="0"/>
              </a:spcBef>
              <a:buFont typeface="Calibri"/>
              <a:buNone/>
              <a:defRPr sz="900"/>
            </a:lvl5pPr>
            <a:lvl6pPr marL="2286000" lvl="5" indent="0" rtl="0">
              <a:spcBef>
                <a:spcPts val="0"/>
              </a:spcBef>
              <a:buFont typeface="Calibri"/>
              <a:buNone/>
              <a:defRPr sz="900"/>
            </a:lvl6pPr>
            <a:lvl7pPr marL="2743200" lvl="6" indent="0" rtl="0">
              <a:spcBef>
                <a:spcPts val="0"/>
              </a:spcBef>
              <a:buFont typeface="Calibri"/>
              <a:buNone/>
              <a:defRPr sz="900"/>
            </a:lvl7pPr>
            <a:lvl8pPr marL="3200400" lvl="7" indent="0" rtl="0">
              <a:spcBef>
                <a:spcPts val="0"/>
              </a:spcBef>
              <a:buFont typeface="Calibri"/>
              <a:buNone/>
              <a:defRPr sz="900"/>
            </a:lvl8pPr>
            <a:lvl9pPr marL="3657600" lvl="8" indent="0" rtl="0">
              <a:spcBef>
                <a:spcPts val="0"/>
              </a:spcBef>
              <a:buFont typeface="Calibri"/>
              <a:buNone/>
              <a:defRPr sz="900"/>
            </a:lvl9pPr>
          </a:lstStyle>
          <a:p>
            <a:endParaRPr/>
          </a:p>
        </p:txBody>
      </p:sp>
      <p:sp>
        <p:nvSpPr>
          <p:cNvPr id="62" name="Shape 6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Image avec légende">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67" name="Shape 67"/>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lvl="0" indent="0" algn="l" rtl="0">
              <a:spcBef>
                <a:spcPts val="0"/>
              </a:spcBef>
              <a:spcAft>
                <a:spcPts val="0"/>
              </a:spcAft>
              <a:buClr>
                <a:srgbClr val="888888"/>
              </a:buClr>
              <a:buFont typeface="Calibri"/>
              <a:buNone/>
              <a:defRPr sz="3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8" name="Shape 68"/>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Calibri"/>
              <a:buNone/>
              <a:defRPr sz="1400"/>
            </a:lvl1pPr>
            <a:lvl2pPr marL="457200" lvl="1" indent="0" rtl="0">
              <a:spcBef>
                <a:spcPts val="0"/>
              </a:spcBef>
              <a:buFont typeface="Calibri"/>
              <a:buNone/>
              <a:defRPr sz="1200"/>
            </a:lvl2pPr>
            <a:lvl3pPr marL="914400" lvl="2" indent="0" rtl="0">
              <a:spcBef>
                <a:spcPts val="0"/>
              </a:spcBef>
              <a:buFont typeface="Calibri"/>
              <a:buNone/>
              <a:defRPr sz="1000"/>
            </a:lvl3pPr>
            <a:lvl4pPr marL="1371600" lvl="3" indent="0" rtl="0">
              <a:spcBef>
                <a:spcPts val="0"/>
              </a:spcBef>
              <a:buFont typeface="Calibri"/>
              <a:buNone/>
              <a:defRPr sz="900"/>
            </a:lvl4pPr>
            <a:lvl5pPr marL="1828800" lvl="4" indent="0" rtl="0">
              <a:spcBef>
                <a:spcPts val="0"/>
              </a:spcBef>
              <a:buFont typeface="Calibri"/>
              <a:buNone/>
              <a:defRPr sz="900"/>
            </a:lvl5pPr>
            <a:lvl6pPr marL="2286000" lvl="5" indent="0" rtl="0">
              <a:spcBef>
                <a:spcPts val="0"/>
              </a:spcBef>
              <a:buFont typeface="Calibri"/>
              <a:buNone/>
              <a:defRPr sz="900"/>
            </a:lvl6pPr>
            <a:lvl7pPr marL="2743200" lvl="6" indent="0" rtl="0">
              <a:spcBef>
                <a:spcPts val="0"/>
              </a:spcBef>
              <a:buFont typeface="Calibri"/>
              <a:buNone/>
              <a:defRPr sz="900"/>
            </a:lvl7pPr>
            <a:lvl8pPr marL="3200400" lvl="7" indent="0" rtl="0">
              <a:spcBef>
                <a:spcPts val="0"/>
              </a:spcBef>
              <a:buFont typeface="Calibri"/>
              <a:buNone/>
              <a:defRPr sz="900"/>
            </a:lvl8pPr>
            <a:lvl9pPr marL="3657600" lvl="8" indent="0" rtl="0">
              <a:spcBef>
                <a:spcPts val="0"/>
              </a:spcBef>
              <a:buFont typeface="Calibri"/>
              <a:buNone/>
              <a:defRPr sz="900"/>
            </a:lvl9pPr>
          </a:lstStyle>
          <a:p>
            <a:endParaRPr/>
          </a:p>
        </p:txBody>
      </p:sp>
      <p:sp>
        <p:nvSpPr>
          <p:cNvPr id="69" name="Shape 6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Titre et texte vertical">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74" name="Shape 74"/>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lvl="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defRPr sz="4400" b="0" i="0" u="none" strike="noStrike" cap="none">
                <a:solidFill>
                  <a:schemeClr val="dk1"/>
                </a:solidFill>
                <a:latin typeface="Calibri"/>
                <a:ea typeface="Calibri"/>
                <a:cs typeface="Calibri"/>
                <a:sym typeface="Calibri"/>
              </a:defRPr>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11289"/>
            <a:ext cx="9144000" cy="6858000"/>
          </a:xfrm>
          <a:prstGeom prst="rect">
            <a:avLst/>
          </a:prstGeom>
          <a:noFill/>
          <a:ln>
            <a:noFill/>
          </a:ln>
        </p:spPr>
      </p:pic>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ctr">
              <a:buClr>
                <a:schemeClr val="dk1"/>
              </a:buClr>
              <a:buSzPct val="100000"/>
            </a:pPr>
            <a:r>
              <a:rPr lang="en-US" sz="5400" dirty="0"/>
              <a:t>OODBMS Architecture </a:t>
            </a:r>
          </a:p>
          <a:p>
            <a:pPr lvl="0" algn="ctr">
              <a:buClr>
                <a:schemeClr val="dk1"/>
              </a:buClr>
              <a:buSzPct val="100000"/>
            </a:pPr>
            <a:r>
              <a:rPr lang="en-US" sz="5400" dirty="0"/>
              <a:t>and </a:t>
            </a:r>
          </a:p>
          <a:p>
            <a:pPr lvl="0" algn="ctr">
              <a:buClr>
                <a:schemeClr val="dk1"/>
              </a:buClr>
              <a:buSzPct val="100000"/>
            </a:pPr>
            <a:r>
              <a:rPr lang="en-US" sz="5400" dirty="0"/>
              <a:t>Approach</a:t>
            </a:r>
            <a:endParaRPr sz="5400" b="0" i="0" u="none" strike="noStrike" cap="none" dirty="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solidFill>
                    <a:schemeClr val="dk1"/>
                  </a:solidFill>
                </a:rPr>
                <a:t>The Extended Relational Model Approach</a:t>
              </a:r>
              <a:endParaRPr lang="en-US" sz="32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t>Object-oriented model tries to bring the main concepts from relational model to the OO domain </a:t>
            </a:r>
          </a:p>
          <a:p>
            <a:pPr lvl="0" algn="just">
              <a:buClr>
                <a:schemeClr val="dk1"/>
              </a:buClr>
              <a:buSzPct val="100000"/>
            </a:pPr>
            <a:r>
              <a:rPr lang="en-US" sz="2000" dirty="0"/>
              <a:t>      </a:t>
            </a:r>
            <a:r>
              <a:rPr lang="en-US" sz="2000" b="1" dirty="0"/>
              <a:t>OO concepts with some extensions</a:t>
            </a:r>
            <a:r>
              <a:rPr lang="en-US" sz="2000" dirty="0"/>
              <a:t> </a:t>
            </a:r>
          </a:p>
          <a:p>
            <a:pPr lvl="0" algn="just">
              <a:buClr>
                <a:schemeClr val="dk1"/>
              </a:buClr>
              <a:buSzPct val="100000"/>
            </a:pPr>
            <a:endParaRPr lang="en-US" sz="2000" dirty="0"/>
          </a:p>
          <a:p>
            <a:pPr lvl="0" algn="just">
              <a:buClr>
                <a:schemeClr val="dk1"/>
              </a:buClr>
              <a:buSzPct val="100000"/>
            </a:pPr>
            <a:r>
              <a:rPr lang="en-US" sz="2000" dirty="0"/>
              <a:t>• Object-relational model tries to bring the main concepts from the OO domain to the relational model </a:t>
            </a:r>
          </a:p>
          <a:p>
            <a:pPr lvl="0" algn="just">
              <a:buClr>
                <a:schemeClr val="dk1"/>
              </a:buClr>
              <a:buSzPct val="100000"/>
            </a:pPr>
            <a:r>
              <a:rPr lang="en-US" sz="2000" dirty="0"/>
              <a:t>       </a:t>
            </a:r>
            <a:r>
              <a:rPr lang="en-US" sz="2000" b="1" dirty="0"/>
              <a:t>Relational model with some extensions</a:t>
            </a:r>
          </a:p>
          <a:p>
            <a:pPr lvl="0" algn="just">
              <a:buClr>
                <a:schemeClr val="dk1"/>
              </a:buClr>
              <a:buSzPct val="100000"/>
            </a:pPr>
            <a:r>
              <a:rPr lang="en-US" sz="2000" b="1" dirty="0"/>
              <a:t>       Extensions through user-defined types</a:t>
            </a:r>
            <a:endParaRPr sz="2000" b="1"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34939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187037" y="0"/>
            <a:ext cx="8312727"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solidFill>
                    <a:schemeClr val="dk1"/>
                  </a:solidFill>
                </a:rPr>
                <a:t>Conceptual view of Relational Model</a:t>
              </a:r>
              <a:endParaRPr lang="en-US" sz="32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b="1" dirty="0"/>
              <a:t>Relation is still the fundamental structure</a:t>
            </a:r>
          </a:p>
          <a:p>
            <a:pPr lvl="0" algn="just">
              <a:buClr>
                <a:schemeClr val="dk1"/>
              </a:buClr>
              <a:buSzPct val="100000"/>
              <a:buFont typeface="Arial"/>
              <a:buChar char="•"/>
            </a:pPr>
            <a:r>
              <a:rPr lang="en-US" sz="2000" dirty="0"/>
              <a:t> </a:t>
            </a:r>
            <a:r>
              <a:rPr lang="en-US" sz="2000" b="1" dirty="0"/>
              <a:t>Relational model extended with the following features </a:t>
            </a:r>
          </a:p>
          <a:p>
            <a:pPr lvl="0" algn="just">
              <a:buClr>
                <a:schemeClr val="dk1"/>
              </a:buClr>
              <a:buSzPct val="100000"/>
            </a:pPr>
            <a:r>
              <a:rPr lang="en-US" sz="2000" dirty="0"/>
              <a:t> </a:t>
            </a:r>
          </a:p>
          <a:p>
            <a:pPr lvl="0" algn="just">
              <a:buClr>
                <a:schemeClr val="dk1"/>
              </a:buClr>
              <a:buSzPct val="100000"/>
            </a:pPr>
            <a:r>
              <a:rPr lang="en-US" sz="2000" b="1" dirty="0"/>
              <a:t>Type system with primitive and structure types (UDT)</a:t>
            </a:r>
          </a:p>
          <a:p>
            <a:pPr lvl="0" algn="just">
              <a:buClr>
                <a:schemeClr val="dk1"/>
              </a:buClr>
              <a:buSzPct val="100000"/>
              <a:buFont typeface="Arial"/>
              <a:buChar char="•"/>
            </a:pPr>
            <a:r>
              <a:rPr lang="en-US" sz="2000" dirty="0"/>
              <a:t> Including set, bag, array, list collection types </a:t>
            </a:r>
          </a:p>
          <a:p>
            <a:pPr lvl="0" algn="just">
              <a:buClr>
                <a:schemeClr val="dk1"/>
              </a:buClr>
              <a:buSzPct val="100000"/>
              <a:buFont typeface="Arial"/>
              <a:buChar char="•"/>
            </a:pPr>
            <a:r>
              <a:rPr lang="en-US" sz="2000" dirty="0"/>
              <a:t> Including structures like records </a:t>
            </a:r>
          </a:p>
          <a:p>
            <a:pPr lvl="0" algn="just">
              <a:buClr>
                <a:schemeClr val="dk1"/>
              </a:buClr>
              <a:buSzPct val="100000"/>
              <a:buFont typeface="Arial"/>
              <a:buChar char="•"/>
            </a:pPr>
            <a:endParaRPr lang="en-US" sz="2000" dirty="0"/>
          </a:p>
          <a:p>
            <a:pPr lvl="0" algn="just">
              <a:buClr>
                <a:schemeClr val="dk1"/>
              </a:buClr>
              <a:buSzPct val="100000"/>
            </a:pPr>
            <a:r>
              <a:rPr lang="en-US" sz="2000" b="1" dirty="0"/>
              <a:t>Methods </a:t>
            </a:r>
          </a:p>
          <a:p>
            <a:pPr lvl="0" algn="just">
              <a:buClr>
                <a:schemeClr val="dk1"/>
              </a:buClr>
              <a:buSzPct val="100000"/>
              <a:buFont typeface="Arial"/>
              <a:buChar char="•"/>
            </a:pPr>
            <a:r>
              <a:rPr lang="en-US" sz="2000" dirty="0"/>
              <a:t> Special operations can be defined over the user-defined types (UDT) </a:t>
            </a:r>
          </a:p>
          <a:p>
            <a:pPr lvl="0" algn="just">
              <a:buClr>
                <a:schemeClr val="dk1"/>
              </a:buClr>
              <a:buSzPct val="100000"/>
            </a:pPr>
            <a:r>
              <a:rPr lang="en-US" sz="2000" dirty="0"/>
              <a:t>. </a:t>
            </a:r>
          </a:p>
          <a:p>
            <a:pPr lvl="0" algn="just">
              <a:buClr>
                <a:schemeClr val="dk1"/>
              </a:buClr>
              <a:buSzPct val="100000"/>
              <a:buFont typeface="Arial"/>
              <a:buChar char="•"/>
            </a:pPr>
            <a:r>
              <a:rPr lang="en-US" sz="2000" b="1" dirty="0"/>
              <a:t>Identifiers for tuples</a:t>
            </a:r>
          </a:p>
          <a:p>
            <a:pPr lvl="0" algn="just">
              <a:buClr>
                <a:schemeClr val="dk1"/>
              </a:buClr>
              <a:buSzPct val="100000"/>
              <a:buFont typeface="Arial"/>
              <a:buChar char="•"/>
            </a:pPr>
            <a:r>
              <a:rPr lang="en-US" sz="2000" dirty="0"/>
              <a:t> Unique identifiers even for identical tuples </a:t>
            </a:r>
          </a:p>
          <a:p>
            <a:pPr lvl="0" algn="just">
              <a:buClr>
                <a:schemeClr val="dk1"/>
              </a:buClr>
              <a:buSzPct val="100000"/>
              <a:buFont typeface="Arial"/>
              <a:buChar char="•"/>
            </a:pPr>
            <a:endParaRPr lang="en-US" sz="2000" dirty="0"/>
          </a:p>
          <a:p>
            <a:pPr lvl="0" algn="just">
              <a:buClr>
                <a:schemeClr val="dk1"/>
              </a:buClr>
              <a:buSzPct val="100000"/>
            </a:pPr>
            <a:r>
              <a:rPr lang="en-US" sz="2000" b="1" dirty="0"/>
              <a:t>References </a:t>
            </a:r>
          </a:p>
          <a:p>
            <a:pPr lvl="0" algn="just">
              <a:buClr>
                <a:schemeClr val="dk1"/>
              </a:buClr>
              <a:buSzPct val="100000"/>
              <a:buFont typeface="Arial"/>
              <a:buChar char="•"/>
            </a:pPr>
            <a:r>
              <a:rPr lang="en-US" sz="2000" dirty="0"/>
              <a:t>Several ways for references and de-references </a:t>
            </a:r>
            <a:endParaRPr sz="2000" b="1"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73112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Semantic Database Approach</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solidFill>
                  <a:schemeClr val="dk1"/>
                </a:solidFill>
              </a:rPr>
              <a:t>The semantic data model is a method of structuring data in order to represent it in a specific logical way. It is a conceptual data model that includes semantic information that adds a basic meaning to the data and the relationships that lie between them. This approach to data modeling and data organization allows for the easy development of application programs and also for the easy maintenance of data consistency when data is updated.</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69586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Semantic Database Approach</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solidFill>
                  <a:schemeClr val="dk1"/>
                </a:solidFill>
              </a:rPr>
              <a:t>Is based on semantic principles that result in a data set with inherently specified data structures.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Usually, singular data or a word does not convey any meaning to humans, but paired with a context this word inherits more meaning.</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In a database environment, the context of data is often defined mainly by its structure, such as its properties and relationships with other objects.</a:t>
            </a:r>
          </a:p>
          <a:p>
            <a:pPr lvl="0" algn="just">
              <a:buClr>
                <a:schemeClr val="dk1"/>
              </a:buClr>
              <a:buSzPct val="100000"/>
            </a:pPr>
            <a:r>
              <a:rPr lang="en-US" sz="2000" dirty="0">
                <a:solidFill>
                  <a:schemeClr val="dk1"/>
                </a:solidFill>
              </a:rPr>
              <a:t> </a:t>
            </a:r>
          </a:p>
          <a:p>
            <a:pPr lvl="0" algn="just">
              <a:buClr>
                <a:schemeClr val="dk1"/>
              </a:buClr>
              <a:buSzPct val="100000"/>
              <a:buFont typeface="Arial"/>
              <a:buChar char="•"/>
            </a:pPr>
            <a:r>
              <a:rPr lang="en-US" sz="2000" dirty="0">
                <a:solidFill>
                  <a:schemeClr val="dk1"/>
                </a:solidFill>
              </a:rPr>
              <a:t>In a relational approach, the vertical structure of the data is defined by explicit referential constraints, but in semantic modeling this structure is defined in an inherent way, which is to say that a property of the data itself may coincide with a reference to another object.</a:t>
            </a:r>
          </a:p>
        </p:txBody>
      </p:sp>
    </p:spTree>
    <p:extLst>
      <p:ext uri="{BB962C8B-B14F-4D97-AF65-F5344CB8AC3E}">
        <p14:creationId xmlns:p14="http://schemas.microsoft.com/office/powerpoint/2010/main" val="3636429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2800" b="1" dirty="0">
                  <a:solidFill>
                    <a:schemeClr val="dk1"/>
                  </a:solidFill>
                </a:rPr>
                <a:t>Application  of Semantic Database Approach</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a:t>
            </a:r>
            <a:r>
              <a:rPr lang="en-US" sz="2000" dirty="0"/>
              <a:t>Planning of Data Resources</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solidFill>
                  <a:schemeClr val="dk1"/>
                </a:solidFill>
              </a:rPr>
              <a:t> </a:t>
            </a:r>
            <a:r>
              <a:rPr lang="en-US" sz="2000" dirty="0"/>
              <a:t>Building of Shareable Databases</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solidFill>
                  <a:schemeClr val="dk1"/>
                </a:solidFill>
              </a:rPr>
              <a:t> </a:t>
            </a:r>
            <a:r>
              <a:rPr lang="en-US" sz="2000" dirty="0"/>
              <a:t>Evaluation of Vendor Software</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solidFill>
                  <a:schemeClr val="dk1"/>
                </a:solidFill>
              </a:rPr>
              <a:t> </a:t>
            </a:r>
            <a:r>
              <a:rPr lang="en-US" sz="2000" dirty="0"/>
              <a:t>Integration of Existing Databases</a:t>
            </a:r>
            <a:endParaRPr lang="en-US" sz="2000" dirty="0">
              <a:solidFill>
                <a:schemeClr val="dk1"/>
              </a:solidFill>
            </a:endParaRPr>
          </a:p>
        </p:txBody>
      </p:sp>
    </p:spTree>
    <p:extLst>
      <p:ext uri="{BB962C8B-B14F-4D97-AF65-F5344CB8AC3E}">
        <p14:creationId xmlns:p14="http://schemas.microsoft.com/office/powerpoint/2010/main" val="1616895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solidFill>
                    <a:schemeClr val="dk1"/>
                  </a:solidFill>
                </a:rPr>
                <a:t>Object Oriented Programming Language Extension Approach</a:t>
              </a:r>
              <a:endParaRPr lang="en-US" sz="32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solidFill>
                  <a:schemeClr val="dk1"/>
                </a:solidFill>
              </a:rPr>
              <a:t>Is based on the object oriented paradigm evolved originally from languages such as C++ and Smalltalk offering ab object-oriented programming environment.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 An application program is developed in an environment which is basically an extension of object oriented programming language to database environment.</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 The Implementation of such object oriented programming language in terms of complier, pre-processor and program execution environment are usually extended and enhanced to make provision for incorporation a data management facility and the essential and fundamental database system features (such as transaction processing, concurrency control and recovery mechanisms). </a:t>
            </a:r>
          </a:p>
        </p:txBody>
      </p:sp>
    </p:spTree>
    <p:extLst>
      <p:ext uri="{BB962C8B-B14F-4D97-AF65-F5344CB8AC3E}">
        <p14:creationId xmlns:p14="http://schemas.microsoft.com/office/powerpoint/2010/main" val="968470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solidFill>
                    <a:schemeClr val="dk1"/>
                  </a:solidFill>
                </a:rPr>
                <a:t>Object Oriented Programming Language Extension Approach</a:t>
              </a:r>
              <a:endParaRPr lang="en-US" sz="32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A large number of systems available in the market today (internationally) include successful commercial system as O2, </a:t>
            </a:r>
            <a:r>
              <a:rPr lang="en-US" sz="2000" dirty="0" err="1">
                <a:solidFill>
                  <a:schemeClr val="dk1"/>
                </a:solidFill>
              </a:rPr>
              <a:t>Objectstore</a:t>
            </a:r>
            <a:r>
              <a:rPr lang="en-US" sz="2000" dirty="0">
                <a:solidFill>
                  <a:schemeClr val="dk1"/>
                </a:solidFill>
              </a:rPr>
              <a:t>, Objectivity/ DB, </a:t>
            </a:r>
            <a:r>
              <a:rPr lang="en-US" sz="2000" dirty="0" err="1">
                <a:solidFill>
                  <a:schemeClr val="dk1"/>
                </a:solidFill>
              </a:rPr>
              <a:t>Gbase</a:t>
            </a:r>
            <a:r>
              <a:rPr lang="en-US" sz="2000" dirty="0">
                <a:solidFill>
                  <a:schemeClr val="dk1"/>
                </a:solidFill>
              </a:rPr>
              <a:t>, ONTOS, Gemstone, ITASCA and ORION. They are usually known and Object-Oriented DBMS(OODBMS) products.</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While a predominantly C++ environment is sought to be extended to database functionality, a procedure all interface to C language is also provided Multiple Language Interfaces are also provided, e.g. O2 Interfaces with both C++ and Lisp. C Interface with O2 is also referred as CO2.</a:t>
            </a:r>
          </a:p>
        </p:txBody>
      </p:sp>
    </p:spTree>
    <p:extLst>
      <p:ext uri="{BB962C8B-B14F-4D97-AF65-F5344CB8AC3E}">
        <p14:creationId xmlns:p14="http://schemas.microsoft.com/office/powerpoint/2010/main" val="1325879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solidFill>
                    <a:schemeClr val="dk1"/>
                  </a:solidFill>
                </a:rPr>
                <a:t>Object Oriented Programming Language Extension Approach</a:t>
              </a:r>
              <a:endParaRPr lang="en-US" sz="32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The degree of integration between a programming language and a database system can be varying magnitudes and dimensions giving rise to a variety of configurations in system. For example, </a:t>
            </a:r>
            <a:r>
              <a:rPr lang="en-US" sz="2000" dirty="0" err="1">
                <a:solidFill>
                  <a:schemeClr val="dk1"/>
                </a:solidFill>
              </a:rPr>
              <a:t>CoP</a:t>
            </a:r>
            <a:r>
              <a:rPr lang="en-US" sz="2000" dirty="0">
                <a:solidFill>
                  <a:schemeClr val="dk1"/>
                </a:solidFill>
              </a:rPr>
              <a:t> can be identified to be an object-oriented extension of programming language C or even as a new language.</a:t>
            </a:r>
          </a:p>
          <a:p>
            <a:pPr marL="0" marR="0" lvl="0" indent="0" algn="just" rtl="0">
              <a:spcBef>
                <a:spcPts val="0"/>
              </a:spcBef>
              <a:spcAft>
                <a:spcPts val="0"/>
              </a:spcAft>
              <a:buClr>
                <a:schemeClr val="dk1"/>
              </a:buClr>
              <a:buFont typeface="Arial"/>
              <a:buNone/>
            </a:pP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12925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 DBMS Generator Approach</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T</a:t>
            </a:r>
            <a:r>
              <a:rPr lang="en-US" sz="2000" dirty="0">
                <a:solidFill>
                  <a:schemeClr val="dk1"/>
                </a:solidFill>
              </a:rPr>
              <a:t>his approach is analogous to the system generation approach for application generation, presently in wide use.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 Instead of generating an application system from an existing library of selected program modules for specified functions, in the DBMS generator approach a DBMS, tailor made for a given application will be generated from standard modules of toolkits available in the module library.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 The strange features in application (for which the DBMS is to be generated) will be specified by DBI(Database Implementer), a new functional database role different from DBA.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The DBI will also have access to the command language and capabilities to integrate such modules to form a full fledged DBMS, tailor-made to application-specific requirements. </a:t>
            </a:r>
          </a:p>
        </p:txBody>
      </p:sp>
    </p:spTree>
    <p:extLst>
      <p:ext uri="{BB962C8B-B14F-4D97-AF65-F5344CB8AC3E}">
        <p14:creationId xmlns:p14="http://schemas.microsoft.com/office/powerpoint/2010/main" val="3577648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 DBMS Generator Approach</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EXODUS and GENESIS go further in this direction allowing the data model itself to be user-defined.</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The intelligent user of a DBMS generator, also known as DBI, describes the conceptual model of the required DBMS. The conceptual model specifies the query and representation capabilities of the system as tables, keys, relationships and also query syntax. The internal model specifies the access methods and mapping of the conceptual schema to them.</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DBMS generators are capable of producing an Object-DBMS or even just file management system.</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00465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dirty="0"/>
                <a:t>Six layers Architecture Model for Object Oriented Database </a:t>
              </a:r>
              <a:endParaRPr lang="en-US" sz="32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1" i="0" u="none" strike="noStrike" cap="none" dirty="0">
                <a:solidFill>
                  <a:schemeClr val="dk1"/>
                </a:solidFill>
                <a:latin typeface="Arial"/>
                <a:ea typeface="Arial"/>
                <a:cs typeface="Arial"/>
                <a:sym typeface="Arial"/>
              </a:rPr>
              <a:t> </a:t>
            </a:r>
            <a:r>
              <a:rPr lang="en-US" sz="2000" b="1" dirty="0"/>
              <a:t>Interaction layer </a:t>
            </a:r>
          </a:p>
          <a:p>
            <a:pPr lvl="0" algn="just">
              <a:buClr>
                <a:schemeClr val="dk1"/>
              </a:buClr>
              <a:buSzPct val="100000"/>
              <a:buFont typeface="Arial"/>
              <a:buChar char="•"/>
            </a:pPr>
            <a:endParaRPr lang="en-US" sz="2000" b="1" dirty="0"/>
          </a:p>
          <a:p>
            <a:pPr lvl="0" algn="just">
              <a:buClr>
                <a:schemeClr val="dk1"/>
              </a:buClr>
              <a:buSzPct val="100000"/>
              <a:buFont typeface="Arial"/>
              <a:buChar char="•"/>
            </a:pPr>
            <a:r>
              <a:rPr lang="en-US" sz="2000" b="1" dirty="0"/>
              <a:t> Application layer</a:t>
            </a:r>
          </a:p>
          <a:p>
            <a:pPr lvl="0" algn="just">
              <a:buClr>
                <a:schemeClr val="dk1"/>
              </a:buClr>
              <a:buSzPct val="100000"/>
              <a:buFont typeface="Arial"/>
              <a:buChar char="•"/>
            </a:pPr>
            <a:endParaRPr lang="en-US" sz="2000" b="1" dirty="0"/>
          </a:p>
          <a:p>
            <a:pPr lvl="0" algn="just">
              <a:buClr>
                <a:schemeClr val="dk1"/>
              </a:buClr>
              <a:buSzPct val="100000"/>
              <a:buFont typeface="Arial"/>
              <a:buChar char="•"/>
            </a:pPr>
            <a:r>
              <a:rPr lang="en-US" sz="2000" b="1" i="0" u="none" strike="noStrike" cap="none" dirty="0">
                <a:solidFill>
                  <a:schemeClr val="dk1"/>
                </a:solidFill>
                <a:latin typeface="Arial"/>
                <a:ea typeface="Arial"/>
                <a:cs typeface="Arial"/>
                <a:sym typeface="Arial"/>
              </a:rPr>
              <a:t> </a:t>
            </a:r>
            <a:r>
              <a:rPr lang="en-US" sz="2000" b="1" dirty="0"/>
              <a:t>Administration Layer</a:t>
            </a:r>
          </a:p>
          <a:p>
            <a:pPr lvl="0" algn="just">
              <a:buClr>
                <a:schemeClr val="dk1"/>
              </a:buClr>
              <a:buSzPct val="100000"/>
              <a:buFont typeface="Arial"/>
              <a:buChar char="•"/>
            </a:pPr>
            <a:endParaRPr lang="en-US" sz="2000" b="1" dirty="0"/>
          </a:p>
          <a:p>
            <a:pPr lvl="0" algn="just">
              <a:buClr>
                <a:schemeClr val="dk1"/>
              </a:buClr>
              <a:buSzPct val="100000"/>
              <a:buFont typeface="Arial"/>
              <a:buChar char="•"/>
            </a:pPr>
            <a:r>
              <a:rPr lang="en-US" sz="2000" b="1" dirty="0"/>
              <a:t> Security Layer</a:t>
            </a:r>
          </a:p>
          <a:p>
            <a:pPr lvl="0" algn="just">
              <a:buClr>
                <a:schemeClr val="dk1"/>
              </a:buClr>
              <a:buSzPct val="100000"/>
              <a:buFont typeface="Arial"/>
              <a:buChar char="•"/>
            </a:pPr>
            <a:endParaRPr lang="en-US" sz="2000" b="1" i="0" u="none" strike="noStrike" cap="none" dirty="0">
              <a:solidFill>
                <a:schemeClr val="dk1"/>
              </a:solidFill>
              <a:latin typeface="Arial"/>
              <a:ea typeface="Arial"/>
              <a:cs typeface="Arial"/>
              <a:sym typeface="Arial"/>
            </a:endParaRPr>
          </a:p>
          <a:p>
            <a:pPr lvl="0" algn="just">
              <a:buClr>
                <a:schemeClr val="dk1"/>
              </a:buClr>
              <a:buSzPct val="100000"/>
              <a:buFont typeface="Arial"/>
              <a:buChar char="•"/>
            </a:pPr>
            <a:r>
              <a:rPr lang="en-US" sz="2000" b="1" dirty="0"/>
              <a:t> Virtual Layer </a:t>
            </a:r>
          </a:p>
          <a:p>
            <a:pPr lvl="0" algn="just">
              <a:buClr>
                <a:schemeClr val="dk1"/>
              </a:buClr>
              <a:buSzPct val="100000"/>
              <a:buFont typeface="Arial"/>
              <a:buChar char="•"/>
            </a:pPr>
            <a:endParaRPr lang="en-US" sz="2000" b="1" i="0" u="none" strike="noStrike" cap="none" dirty="0">
              <a:solidFill>
                <a:schemeClr val="dk1"/>
              </a:solidFill>
              <a:latin typeface="Arial"/>
              <a:ea typeface="Arial"/>
              <a:cs typeface="Arial"/>
              <a:sym typeface="Arial"/>
            </a:endParaRPr>
          </a:p>
          <a:p>
            <a:pPr lvl="0" algn="just">
              <a:buClr>
                <a:schemeClr val="dk1"/>
              </a:buClr>
              <a:buSzPct val="100000"/>
              <a:buFont typeface="Arial"/>
              <a:buChar char="•"/>
            </a:pPr>
            <a:r>
              <a:rPr lang="en-US" sz="2000" b="1" dirty="0">
                <a:solidFill>
                  <a:schemeClr val="dk1"/>
                </a:solidFill>
              </a:rPr>
              <a:t> </a:t>
            </a:r>
            <a:r>
              <a:rPr lang="en-US" sz="2000" b="1" dirty="0"/>
              <a:t>Paging Layer</a:t>
            </a:r>
            <a:endParaRPr sz="2000" b="1" i="0" u="none" strike="noStrike" cap="none" dirty="0">
              <a:solidFill>
                <a:schemeClr val="dk1"/>
              </a:solidFill>
              <a:latin typeface="Arial"/>
              <a:ea typeface="Arial"/>
              <a:cs typeface="Arial"/>
              <a:sym typeface="Arial"/>
            </a:endParaRPr>
          </a:p>
        </p:txBody>
      </p:sp>
      <p:pic>
        <p:nvPicPr>
          <p:cNvPr id="3" name="Picture 2">
            <a:extLst>
              <a:ext uri="{FF2B5EF4-FFF2-40B4-BE49-F238E27FC236}">
                <a16:creationId xmlns:a16="http://schemas.microsoft.com/office/drawing/2014/main" id="{EBCA01C6-AF83-4CEF-B391-38137F92E185}"/>
              </a:ext>
            </a:extLst>
          </p:cNvPr>
          <p:cNvPicPr>
            <a:picLocks noChangeAspect="1"/>
          </p:cNvPicPr>
          <p:nvPr/>
        </p:nvPicPr>
        <p:blipFill>
          <a:blip r:embed="rId4"/>
          <a:stretch>
            <a:fillRect/>
          </a:stretch>
        </p:blipFill>
        <p:spPr>
          <a:xfrm>
            <a:off x="4651022" y="1356941"/>
            <a:ext cx="4492978" cy="5489541"/>
          </a:xfrm>
          <a:prstGeom prst="rect">
            <a:avLst/>
          </a:prstGeom>
        </p:spPr>
      </p:pic>
    </p:spTree>
    <p:extLst>
      <p:ext uri="{BB962C8B-B14F-4D97-AF65-F5344CB8AC3E}">
        <p14:creationId xmlns:p14="http://schemas.microsoft.com/office/powerpoint/2010/main" val="2431508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b="1" dirty="0"/>
                <a:t>Object Definition Language</a:t>
              </a:r>
              <a:r>
                <a:rPr lang="en-US" altLang="en-US" sz="4000" b="1" dirty="0">
                  <a:solidFill>
                    <a:schemeClr val="dk1"/>
                  </a:solidFill>
                </a:rPr>
                <a:t>(ODL)</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Is part of ODMG, which also gave us OQL.</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 Resembles C++ (and Smalltalk).</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 Basic design paradigm in ODL: </a:t>
            </a:r>
          </a:p>
          <a:p>
            <a:pPr lvl="0" algn="just">
              <a:buClr>
                <a:schemeClr val="dk1"/>
              </a:buClr>
              <a:buSzPct val="100000"/>
            </a:pPr>
            <a:r>
              <a:rPr lang="en-US" sz="2000" dirty="0">
                <a:solidFill>
                  <a:schemeClr val="dk1"/>
                </a:solidFill>
              </a:rPr>
              <a:t>  	Model objects and their properties.</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For abstraction purposes:</a:t>
            </a:r>
          </a:p>
          <a:p>
            <a:pPr lvl="0" algn="just">
              <a:buClr>
                <a:schemeClr val="dk1"/>
              </a:buClr>
              <a:buSzPct val="100000"/>
            </a:pPr>
            <a:r>
              <a:rPr lang="en-US" sz="2000" dirty="0">
                <a:solidFill>
                  <a:schemeClr val="dk1"/>
                </a:solidFill>
              </a:rPr>
              <a:t>  	Group objects into classes.</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What qualifies as a good class?</a:t>
            </a:r>
          </a:p>
          <a:p>
            <a:pPr lvl="0" algn="just">
              <a:buClr>
                <a:schemeClr val="dk1"/>
              </a:buClr>
              <a:buSzPct val="100000"/>
            </a:pPr>
            <a:r>
              <a:rPr lang="en-US" sz="2000" dirty="0">
                <a:solidFill>
                  <a:schemeClr val="dk1"/>
                </a:solidFill>
              </a:rPr>
              <a:t>	Objects should have common properties.</a:t>
            </a:r>
          </a:p>
          <a:p>
            <a:pPr marL="0" marR="0" lvl="0" indent="0" algn="just" rtl="0">
              <a:spcBef>
                <a:spcPts val="0"/>
              </a:spcBef>
              <a:spcAft>
                <a:spcPts val="0"/>
              </a:spcAft>
              <a:buClr>
                <a:schemeClr val="dk1"/>
              </a:buClr>
              <a:buFont typeface="Arial"/>
              <a:buNone/>
            </a:pP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46449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b="1" dirty="0"/>
                <a:t>ODL Class Declarations</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a:spcBef>
                <a:spcPct val="50000"/>
              </a:spcBef>
            </a:pPr>
            <a:r>
              <a:rPr lang="en-US" sz="2000" dirty="0">
                <a:solidFill>
                  <a:schemeClr val="dk1"/>
                </a:solidFill>
              </a:rPr>
              <a:t> </a:t>
            </a:r>
            <a:r>
              <a:rPr lang="en-US" altLang="en-US" sz="2000" dirty="0"/>
              <a:t>Interface  &lt;name&gt; {</a:t>
            </a:r>
          </a:p>
          <a:p>
            <a:pPr>
              <a:spcBef>
                <a:spcPct val="50000"/>
              </a:spcBef>
            </a:pPr>
            <a:r>
              <a:rPr lang="en-US" altLang="en-US" sz="2000" dirty="0"/>
              <a:t>    attributes:   &lt;type&gt;  &lt;name&gt;;</a:t>
            </a:r>
          </a:p>
          <a:p>
            <a:pPr>
              <a:spcBef>
                <a:spcPct val="50000"/>
              </a:spcBef>
            </a:pPr>
            <a:r>
              <a:rPr lang="en-US" altLang="en-US" sz="2000" dirty="0"/>
              <a:t>    relationships  &lt;range type&gt;  &lt;name&gt;;</a:t>
            </a:r>
          </a:p>
          <a:p>
            <a:pPr>
              <a:spcBef>
                <a:spcPct val="50000"/>
              </a:spcBef>
            </a:pPr>
            <a:r>
              <a:rPr lang="en-US" altLang="en-US" sz="2000" dirty="0"/>
              <a:t>    methods</a:t>
            </a:r>
          </a:p>
          <a:p>
            <a:pPr>
              <a:spcBef>
                <a:spcPct val="50000"/>
              </a:spcBef>
            </a:pPr>
            <a:r>
              <a:rPr lang="en-US" altLang="en-US" sz="2000" dirty="0"/>
              <a:t>}</a:t>
            </a:r>
          </a:p>
          <a:p>
            <a:pPr>
              <a:spcBef>
                <a:spcPct val="50000"/>
              </a:spcBef>
            </a:pPr>
            <a:r>
              <a:rPr lang="en-US" altLang="en-US" sz="2000" b="1" dirty="0"/>
              <a:t>Method example:</a:t>
            </a:r>
          </a:p>
          <a:p>
            <a:pPr>
              <a:spcBef>
                <a:spcPct val="50000"/>
              </a:spcBef>
            </a:pPr>
            <a:r>
              <a:rPr lang="en-US" altLang="en-US" sz="2000" dirty="0"/>
              <a:t>    </a:t>
            </a:r>
            <a:r>
              <a:rPr lang="en-US" altLang="en-US" sz="2000" b="1" dirty="0"/>
              <a:t>float</a:t>
            </a:r>
            <a:r>
              <a:rPr lang="en-US" altLang="en-US" sz="2000" dirty="0"/>
              <a:t> </a:t>
            </a:r>
            <a:r>
              <a:rPr lang="en-US" altLang="en-US" sz="2000" dirty="0" err="1"/>
              <a:t>gpa</a:t>
            </a:r>
            <a:r>
              <a:rPr lang="en-US" altLang="en-US" sz="2000" dirty="0"/>
              <a:t>(in: Student)  </a:t>
            </a:r>
            <a:r>
              <a:rPr lang="en-US" altLang="en-US" sz="2000" b="1" dirty="0"/>
              <a:t>raises</a:t>
            </a:r>
            <a:r>
              <a:rPr lang="en-US" altLang="en-US" sz="2000" dirty="0"/>
              <a:t> (</a:t>
            </a:r>
            <a:r>
              <a:rPr lang="en-US" altLang="en-US" sz="2000" dirty="0" err="1"/>
              <a:t>noGrades</a:t>
            </a:r>
            <a:r>
              <a:rPr lang="en-US" altLang="en-US" sz="2000" dirty="0"/>
              <a:t>)</a:t>
            </a:r>
          </a:p>
          <a:p>
            <a:pPr>
              <a:spcBef>
                <a:spcPct val="50000"/>
              </a:spcBef>
            </a:pPr>
            <a:r>
              <a:rPr lang="en-US" altLang="en-US" sz="2000" dirty="0"/>
              <a:t>Arbitrary function can compute the value of </a:t>
            </a:r>
            <a:r>
              <a:rPr lang="en-US" altLang="en-US" sz="2000" dirty="0" err="1"/>
              <a:t>gpa</a:t>
            </a:r>
            <a:r>
              <a:rPr lang="en-US" altLang="en-US" sz="2000" dirty="0"/>
              <a:t>, based on a</a:t>
            </a:r>
          </a:p>
          <a:p>
            <a:pPr>
              <a:spcBef>
                <a:spcPct val="50000"/>
              </a:spcBef>
            </a:pPr>
            <a:r>
              <a:rPr lang="en-US" altLang="en-US" sz="2000" dirty="0"/>
              <a:t>student object given as input.</a:t>
            </a:r>
          </a:p>
          <a:p>
            <a:pPr marL="0" marR="0" lvl="0" indent="0" algn="just" rtl="0">
              <a:spcBef>
                <a:spcPts val="0"/>
              </a:spcBef>
              <a:spcAft>
                <a:spcPts val="0"/>
              </a:spcAft>
              <a:buClr>
                <a:schemeClr val="dk1"/>
              </a:buClr>
              <a:buFont typeface="Arial"/>
              <a:buNone/>
            </a:pP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58249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dirty="0"/>
                <a:t>ODL Example</a:t>
              </a:r>
              <a:endParaRPr lang="en-US" sz="4000" b="1" i="0" u="none" strike="noStrike" cap="none" dirty="0">
                <a:solidFill>
                  <a:schemeClr val="dk1"/>
                </a:solidFill>
                <a:latin typeface="Arial"/>
                <a:ea typeface="Arial"/>
                <a:cs typeface="Arial"/>
                <a:sym typeface="Arial"/>
              </a:endParaRPr>
            </a:p>
          </p:txBody>
        </p:sp>
      </p:grpSp>
      <p:sp>
        <p:nvSpPr>
          <p:cNvPr id="8" name="Rectangle 3">
            <a:extLst>
              <a:ext uri="{FF2B5EF4-FFF2-40B4-BE49-F238E27FC236}">
                <a16:creationId xmlns:a16="http://schemas.microsoft.com/office/drawing/2014/main" id="{5E628CFD-3879-4861-B923-77E659FB1E90}"/>
              </a:ext>
            </a:extLst>
          </p:cNvPr>
          <p:cNvSpPr>
            <a:spLocks noChangeArrowheads="1"/>
          </p:cNvSpPr>
          <p:nvPr/>
        </p:nvSpPr>
        <p:spPr bwMode="auto">
          <a:xfrm>
            <a:off x="3160890" y="2311401"/>
            <a:ext cx="2209800" cy="990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a:t>Product</a:t>
            </a:r>
          </a:p>
        </p:txBody>
      </p:sp>
      <p:sp>
        <p:nvSpPr>
          <p:cNvPr id="9" name="Rectangle 4">
            <a:extLst>
              <a:ext uri="{FF2B5EF4-FFF2-40B4-BE49-F238E27FC236}">
                <a16:creationId xmlns:a16="http://schemas.microsoft.com/office/drawing/2014/main" id="{5AADE8C9-768D-4270-8CF6-AF5DB52CB48D}"/>
              </a:ext>
            </a:extLst>
          </p:cNvPr>
          <p:cNvSpPr>
            <a:spLocks noChangeArrowheads="1"/>
          </p:cNvSpPr>
          <p:nvPr/>
        </p:nvSpPr>
        <p:spPr bwMode="auto">
          <a:xfrm>
            <a:off x="1103490" y="4842933"/>
            <a:ext cx="21336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a:t>Person</a:t>
            </a:r>
          </a:p>
        </p:txBody>
      </p:sp>
      <p:sp>
        <p:nvSpPr>
          <p:cNvPr id="10" name="Rectangle 5">
            <a:extLst>
              <a:ext uri="{FF2B5EF4-FFF2-40B4-BE49-F238E27FC236}">
                <a16:creationId xmlns:a16="http://schemas.microsoft.com/office/drawing/2014/main" id="{49D3E643-AF4E-4336-993C-ED344A215072}"/>
              </a:ext>
            </a:extLst>
          </p:cNvPr>
          <p:cNvSpPr>
            <a:spLocks noChangeArrowheads="1"/>
          </p:cNvSpPr>
          <p:nvPr/>
        </p:nvSpPr>
        <p:spPr bwMode="auto">
          <a:xfrm>
            <a:off x="5827890" y="4521201"/>
            <a:ext cx="1752600" cy="990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dirty="0"/>
              <a:t>Company</a:t>
            </a:r>
          </a:p>
        </p:txBody>
      </p:sp>
      <p:sp>
        <p:nvSpPr>
          <p:cNvPr id="11" name="Text Box 12">
            <a:extLst>
              <a:ext uri="{FF2B5EF4-FFF2-40B4-BE49-F238E27FC236}">
                <a16:creationId xmlns:a16="http://schemas.microsoft.com/office/drawing/2014/main" id="{48FBEA1F-BE20-485C-ABAE-26BD9FE567FF}"/>
              </a:ext>
            </a:extLst>
          </p:cNvPr>
          <p:cNvSpPr txBox="1">
            <a:spLocks noChangeArrowheads="1"/>
          </p:cNvSpPr>
          <p:nvPr/>
        </p:nvSpPr>
        <p:spPr bwMode="auto">
          <a:xfrm>
            <a:off x="1700041" y="1743076"/>
            <a:ext cx="13660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a:t>category</a:t>
            </a:r>
          </a:p>
        </p:txBody>
      </p:sp>
      <p:sp>
        <p:nvSpPr>
          <p:cNvPr id="12" name="Text Box 13">
            <a:extLst>
              <a:ext uri="{FF2B5EF4-FFF2-40B4-BE49-F238E27FC236}">
                <a16:creationId xmlns:a16="http://schemas.microsoft.com/office/drawing/2014/main" id="{AB382B37-C556-47C8-A759-B78AEF61BC04}"/>
              </a:ext>
            </a:extLst>
          </p:cNvPr>
          <p:cNvSpPr txBox="1">
            <a:spLocks noChangeArrowheads="1"/>
          </p:cNvSpPr>
          <p:nvPr/>
        </p:nvSpPr>
        <p:spPr bwMode="auto">
          <a:xfrm>
            <a:off x="1539172" y="2507899"/>
            <a:ext cx="9557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a:t>name</a:t>
            </a:r>
          </a:p>
        </p:txBody>
      </p:sp>
      <p:sp>
        <p:nvSpPr>
          <p:cNvPr id="13" name="Text Box 14">
            <a:extLst>
              <a:ext uri="{FF2B5EF4-FFF2-40B4-BE49-F238E27FC236}">
                <a16:creationId xmlns:a16="http://schemas.microsoft.com/office/drawing/2014/main" id="{E26A431F-A828-403B-A5AF-A122409DC349}"/>
              </a:ext>
            </a:extLst>
          </p:cNvPr>
          <p:cNvSpPr txBox="1">
            <a:spLocks noChangeArrowheads="1"/>
          </p:cNvSpPr>
          <p:nvPr/>
        </p:nvSpPr>
        <p:spPr bwMode="auto">
          <a:xfrm>
            <a:off x="5964415" y="1895476"/>
            <a:ext cx="8531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a:t>price</a:t>
            </a:r>
          </a:p>
        </p:txBody>
      </p:sp>
      <p:sp>
        <p:nvSpPr>
          <p:cNvPr id="14" name="Text Box 15">
            <a:extLst>
              <a:ext uri="{FF2B5EF4-FFF2-40B4-BE49-F238E27FC236}">
                <a16:creationId xmlns:a16="http://schemas.microsoft.com/office/drawing/2014/main" id="{8795F742-C753-4817-94A9-3A7022C4D99D}"/>
              </a:ext>
            </a:extLst>
          </p:cNvPr>
          <p:cNvSpPr txBox="1">
            <a:spLocks noChangeArrowheads="1"/>
          </p:cNvSpPr>
          <p:nvPr/>
        </p:nvSpPr>
        <p:spPr bwMode="auto">
          <a:xfrm>
            <a:off x="6361290" y="5892801"/>
            <a:ext cx="102163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400" dirty="0"/>
              <a:t>name</a:t>
            </a:r>
          </a:p>
        </p:txBody>
      </p:sp>
      <p:sp>
        <p:nvSpPr>
          <p:cNvPr id="15" name="Text Box 16">
            <a:extLst>
              <a:ext uri="{FF2B5EF4-FFF2-40B4-BE49-F238E27FC236}">
                <a16:creationId xmlns:a16="http://schemas.microsoft.com/office/drawing/2014/main" id="{D8B66104-3EB1-4882-A0F4-7075ACDD226A}"/>
              </a:ext>
            </a:extLst>
          </p:cNvPr>
          <p:cNvSpPr txBox="1">
            <a:spLocks noChangeArrowheads="1"/>
          </p:cNvSpPr>
          <p:nvPr/>
        </p:nvSpPr>
        <p:spPr bwMode="auto">
          <a:xfrm>
            <a:off x="7656689" y="5768625"/>
            <a:ext cx="15712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err="1"/>
              <a:t>stockprice</a:t>
            </a:r>
            <a:endParaRPr lang="en-US" altLang="en-US" sz="2400" dirty="0"/>
          </a:p>
        </p:txBody>
      </p:sp>
      <p:sp>
        <p:nvSpPr>
          <p:cNvPr id="16" name="Text Box 17">
            <a:extLst>
              <a:ext uri="{FF2B5EF4-FFF2-40B4-BE49-F238E27FC236}">
                <a16:creationId xmlns:a16="http://schemas.microsoft.com/office/drawing/2014/main" id="{93C5CF14-19AA-4386-8C3E-75DA86090AA5}"/>
              </a:ext>
            </a:extLst>
          </p:cNvPr>
          <p:cNvSpPr txBox="1">
            <a:spLocks noChangeArrowheads="1"/>
          </p:cNvSpPr>
          <p:nvPr/>
        </p:nvSpPr>
        <p:spPr bwMode="auto">
          <a:xfrm>
            <a:off x="248358" y="5201358"/>
            <a:ext cx="9557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a:t>name</a:t>
            </a:r>
          </a:p>
        </p:txBody>
      </p:sp>
      <p:sp>
        <p:nvSpPr>
          <p:cNvPr id="17" name="Text Box 18">
            <a:extLst>
              <a:ext uri="{FF2B5EF4-FFF2-40B4-BE49-F238E27FC236}">
                <a16:creationId xmlns:a16="http://schemas.microsoft.com/office/drawing/2014/main" id="{22F24786-6428-4066-A684-D0F06FF428C0}"/>
              </a:ext>
            </a:extLst>
          </p:cNvPr>
          <p:cNvSpPr txBox="1">
            <a:spLocks noChangeArrowheads="1"/>
          </p:cNvSpPr>
          <p:nvPr/>
        </p:nvSpPr>
        <p:spPr bwMode="auto">
          <a:xfrm>
            <a:off x="341490" y="6389511"/>
            <a:ext cx="12811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a:t>address</a:t>
            </a:r>
          </a:p>
        </p:txBody>
      </p:sp>
      <p:sp>
        <p:nvSpPr>
          <p:cNvPr id="18" name="Text Box 19">
            <a:extLst>
              <a:ext uri="{FF2B5EF4-FFF2-40B4-BE49-F238E27FC236}">
                <a16:creationId xmlns:a16="http://schemas.microsoft.com/office/drawing/2014/main" id="{63CCD897-216E-433C-B78F-FE4A867269A9}"/>
              </a:ext>
            </a:extLst>
          </p:cNvPr>
          <p:cNvSpPr txBox="1">
            <a:spLocks noChangeArrowheads="1"/>
          </p:cNvSpPr>
          <p:nvPr/>
        </p:nvSpPr>
        <p:spPr bwMode="auto">
          <a:xfrm>
            <a:off x="2475090" y="6502401"/>
            <a:ext cx="6639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err="1"/>
              <a:t>ssn</a:t>
            </a:r>
            <a:endParaRPr lang="en-US" altLang="en-US" sz="2400" dirty="0"/>
          </a:p>
        </p:txBody>
      </p:sp>
      <p:sp>
        <p:nvSpPr>
          <p:cNvPr id="19" name="Line 20">
            <a:extLst>
              <a:ext uri="{FF2B5EF4-FFF2-40B4-BE49-F238E27FC236}">
                <a16:creationId xmlns:a16="http://schemas.microsoft.com/office/drawing/2014/main" id="{B435AE75-A34B-4580-AAD5-2B351F8EA50B}"/>
              </a:ext>
            </a:extLst>
          </p:cNvPr>
          <p:cNvSpPr>
            <a:spLocks noChangeShapeType="1"/>
          </p:cNvSpPr>
          <p:nvPr/>
        </p:nvSpPr>
        <p:spPr bwMode="auto">
          <a:xfrm flipH="1" flipV="1">
            <a:off x="2475090" y="1981200"/>
            <a:ext cx="6858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0" name="Line 21">
            <a:extLst>
              <a:ext uri="{FF2B5EF4-FFF2-40B4-BE49-F238E27FC236}">
                <a16:creationId xmlns:a16="http://schemas.microsoft.com/office/drawing/2014/main" id="{9AD084E8-DD1A-4E96-B639-F1EF781135B3}"/>
              </a:ext>
            </a:extLst>
          </p:cNvPr>
          <p:cNvSpPr>
            <a:spLocks noChangeShapeType="1"/>
          </p:cNvSpPr>
          <p:nvPr/>
        </p:nvSpPr>
        <p:spPr bwMode="auto">
          <a:xfrm flipH="1" flipV="1">
            <a:off x="2246490" y="2692401"/>
            <a:ext cx="914400" cy="76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1" name="Line 23">
            <a:extLst>
              <a:ext uri="{FF2B5EF4-FFF2-40B4-BE49-F238E27FC236}">
                <a16:creationId xmlns:a16="http://schemas.microsoft.com/office/drawing/2014/main" id="{9AE61C09-61E9-4DF2-837E-9133ADE7E398}"/>
              </a:ext>
            </a:extLst>
          </p:cNvPr>
          <p:cNvSpPr>
            <a:spLocks noChangeShapeType="1"/>
          </p:cNvSpPr>
          <p:nvPr/>
        </p:nvSpPr>
        <p:spPr bwMode="auto">
          <a:xfrm flipH="1">
            <a:off x="1103490" y="5985933"/>
            <a:ext cx="152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2" name="Line 24">
            <a:extLst>
              <a:ext uri="{FF2B5EF4-FFF2-40B4-BE49-F238E27FC236}">
                <a16:creationId xmlns:a16="http://schemas.microsoft.com/office/drawing/2014/main" id="{20040A3E-6E15-4928-B29B-819A7445880E}"/>
              </a:ext>
            </a:extLst>
          </p:cNvPr>
          <p:cNvSpPr>
            <a:spLocks noChangeShapeType="1"/>
          </p:cNvSpPr>
          <p:nvPr/>
        </p:nvSpPr>
        <p:spPr bwMode="auto">
          <a:xfrm>
            <a:off x="2703690" y="6042378"/>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3" name="Line 27">
            <a:extLst>
              <a:ext uri="{FF2B5EF4-FFF2-40B4-BE49-F238E27FC236}">
                <a16:creationId xmlns:a16="http://schemas.microsoft.com/office/drawing/2014/main" id="{966510F7-D2C3-4BAD-81BA-5E82C34DCD8F}"/>
              </a:ext>
            </a:extLst>
          </p:cNvPr>
          <p:cNvSpPr>
            <a:spLocks noChangeShapeType="1"/>
          </p:cNvSpPr>
          <p:nvPr/>
        </p:nvSpPr>
        <p:spPr bwMode="auto">
          <a:xfrm flipV="1">
            <a:off x="5370690" y="2235201"/>
            <a:ext cx="6858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4" name="Line 28">
            <a:extLst>
              <a:ext uri="{FF2B5EF4-FFF2-40B4-BE49-F238E27FC236}">
                <a16:creationId xmlns:a16="http://schemas.microsoft.com/office/drawing/2014/main" id="{25ECA40F-66C8-4AF9-BA9B-46B476A321FF}"/>
              </a:ext>
            </a:extLst>
          </p:cNvPr>
          <p:cNvSpPr>
            <a:spLocks noChangeShapeType="1"/>
          </p:cNvSpPr>
          <p:nvPr/>
        </p:nvSpPr>
        <p:spPr bwMode="auto">
          <a:xfrm flipH="1">
            <a:off x="951090" y="5359401"/>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5" name="Line 29">
            <a:extLst>
              <a:ext uri="{FF2B5EF4-FFF2-40B4-BE49-F238E27FC236}">
                <a16:creationId xmlns:a16="http://schemas.microsoft.com/office/drawing/2014/main" id="{CFE44827-E8F8-4261-8CBF-5763809D8B7C}"/>
              </a:ext>
            </a:extLst>
          </p:cNvPr>
          <p:cNvSpPr>
            <a:spLocks noChangeShapeType="1"/>
          </p:cNvSpPr>
          <p:nvPr/>
        </p:nvSpPr>
        <p:spPr bwMode="auto">
          <a:xfrm>
            <a:off x="6666090" y="5511801"/>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6" name="Line 30">
            <a:extLst>
              <a:ext uri="{FF2B5EF4-FFF2-40B4-BE49-F238E27FC236}">
                <a16:creationId xmlns:a16="http://schemas.microsoft.com/office/drawing/2014/main" id="{F9E57CF6-897A-499F-BD6D-B7944BAA1578}"/>
              </a:ext>
            </a:extLst>
          </p:cNvPr>
          <p:cNvSpPr>
            <a:spLocks noChangeShapeType="1"/>
          </p:cNvSpPr>
          <p:nvPr/>
        </p:nvSpPr>
        <p:spPr bwMode="auto">
          <a:xfrm>
            <a:off x="7580490" y="5511801"/>
            <a:ext cx="5334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29" name="Line 25">
            <a:extLst>
              <a:ext uri="{FF2B5EF4-FFF2-40B4-BE49-F238E27FC236}">
                <a16:creationId xmlns:a16="http://schemas.microsoft.com/office/drawing/2014/main" id="{A62C1539-87E7-4DF9-B555-9336646BAE12}"/>
              </a:ext>
            </a:extLst>
          </p:cNvPr>
          <p:cNvSpPr>
            <a:spLocks noChangeShapeType="1"/>
          </p:cNvSpPr>
          <p:nvPr/>
        </p:nvSpPr>
        <p:spPr bwMode="auto">
          <a:xfrm flipV="1">
            <a:off x="2229552" y="3317874"/>
            <a:ext cx="1181985" cy="151376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30" name="Text Box 24">
            <a:extLst>
              <a:ext uri="{FF2B5EF4-FFF2-40B4-BE49-F238E27FC236}">
                <a16:creationId xmlns:a16="http://schemas.microsoft.com/office/drawing/2014/main" id="{97C74D94-B27E-443A-BAEF-045CEDF15BA7}"/>
              </a:ext>
            </a:extLst>
          </p:cNvPr>
          <p:cNvSpPr txBox="1">
            <a:spLocks noChangeArrowheads="1"/>
          </p:cNvSpPr>
          <p:nvPr/>
        </p:nvSpPr>
        <p:spPr bwMode="auto">
          <a:xfrm>
            <a:off x="1975554" y="3733800"/>
            <a:ext cx="9028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dirty="0"/>
              <a:t>buys</a:t>
            </a:r>
          </a:p>
        </p:txBody>
      </p:sp>
      <p:sp>
        <p:nvSpPr>
          <p:cNvPr id="31" name="Line 21">
            <a:extLst>
              <a:ext uri="{FF2B5EF4-FFF2-40B4-BE49-F238E27FC236}">
                <a16:creationId xmlns:a16="http://schemas.microsoft.com/office/drawing/2014/main" id="{56D3DE3B-61DF-4672-9535-A27021D43382}"/>
              </a:ext>
            </a:extLst>
          </p:cNvPr>
          <p:cNvSpPr>
            <a:spLocks noChangeShapeType="1"/>
          </p:cNvSpPr>
          <p:nvPr/>
        </p:nvSpPr>
        <p:spPr bwMode="auto">
          <a:xfrm>
            <a:off x="5257800" y="3302001"/>
            <a:ext cx="1143000" cy="1143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32" name="Text Box 27">
            <a:extLst>
              <a:ext uri="{FF2B5EF4-FFF2-40B4-BE49-F238E27FC236}">
                <a16:creationId xmlns:a16="http://schemas.microsoft.com/office/drawing/2014/main" id="{3E661A90-746C-47AA-8007-5BC24EAF54F9}"/>
              </a:ext>
            </a:extLst>
          </p:cNvPr>
          <p:cNvSpPr txBox="1">
            <a:spLocks noChangeArrowheads="1"/>
          </p:cNvSpPr>
          <p:nvPr/>
        </p:nvSpPr>
        <p:spPr bwMode="auto">
          <a:xfrm>
            <a:off x="5775325" y="3317875"/>
            <a:ext cx="13837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dirty="0" err="1"/>
              <a:t>madeBy</a:t>
            </a:r>
            <a:endParaRPr lang="en-US" altLang="en-US" sz="2400" b="1" dirty="0"/>
          </a:p>
        </p:txBody>
      </p:sp>
      <p:sp>
        <p:nvSpPr>
          <p:cNvPr id="33" name="Line 23">
            <a:extLst>
              <a:ext uri="{FF2B5EF4-FFF2-40B4-BE49-F238E27FC236}">
                <a16:creationId xmlns:a16="http://schemas.microsoft.com/office/drawing/2014/main" id="{3C6E943A-AB07-4CE5-8594-D24F7375A21E}"/>
              </a:ext>
            </a:extLst>
          </p:cNvPr>
          <p:cNvSpPr>
            <a:spLocks noChangeShapeType="1"/>
          </p:cNvSpPr>
          <p:nvPr/>
        </p:nvSpPr>
        <p:spPr bwMode="auto">
          <a:xfrm flipV="1">
            <a:off x="3214512" y="5181600"/>
            <a:ext cx="25908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34" name="Text Box 26">
            <a:extLst>
              <a:ext uri="{FF2B5EF4-FFF2-40B4-BE49-F238E27FC236}">
                <a16:creationId xmlns:a16="http://schemas.microsoft.com/office/drawing/2014/main" id="{876595F1-C891-462B-8849-6F094227ADDE}"/>
              </a:ext>
            </a:extLst>
          </p:cNvPr>
          <p:cNvSpPr txBox="1">
            <a:spLocks noChangeArrowheads="1"/>
          </p:cNvSpPr>
          <p:nvPr/>
        </p:nvSpPr>
        <p:spPr bwMode="auto">
          <a:xfrm>
            <a:off x="3641725" y="5389387"/>
            <a:ext cx="15696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dirty="0" err="1"/>
              <a:t>worksFor</a:t>
            </a:r>
            <a:endParaRPr lang="en-US" altLang="en-US" sz="2400" b="1" dirty="0"/>
          </a:p>
        </p:txBody>
      </p:sp>
    </p:spTree>
    <p:extLst>
      <p:ext uri="{BB962C8B-B14F-4D97-AF65-F5344CB8AC3E}">
        <p14:creationId xmlns:p14="http://schemas.microsoft.com/office/powerpoint/2010/main" val="1101566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dirty="0"/>
                <a:t>ODL Declarations</a:t>
              </a:r>
              <a:endParaRPr lang="en-US" sz="4000" b="1" dirty="0">
                <a:solidFill>
                  <a:schemeClr val="dk1"/>
                </a:solidFill>
              </a:endParaRPr>
            </a:p>
          </p:txBody>
        </p:sp>
      </p:grpSp>
      <p:sp>
        <p:nvSpPr>
          <p:cNvPr id="93" name="Shape 93"/>
          <p:cNvSpPr/>
          <p:nvPr/>
        </p:nvSpPr>
        <p:spPr>
          <a:xfrm>
            <a:off x="381000" y="1622777"/>
            <a:ext cx="8458200" cy="5016757"/>
          </a:xfrm>
          <a:prstGeom prst="rect">
            <a:avLst/>
          </a:prstGeom>
          <a:noFill/>
          <a:ln>
            <a:noFill/>
          </a:ln>
        </p:spPr>
        <p:txBody>
          <a:bodyPr lIns="91425" tIns="45700" rIns="91425" bIns="45700" anchor="t" anchorCtr="0">
            <a:noAutofit/>
          </a:bodyPr>
          <a:lstStyle/>
          <a:p>
            <a:r>
              <a:rPr lang="en-US" sz="2000" dirty="0">
                <a:solidFill>
                  <a:schemeClr val="dk1"/>
                </a:solidFill>
              </a:rPr>
              <a:t> </a:t>
            </a:r>
            <a:r>
              <a:rPr lang="en-US" altLang="en-US" sz="2000" dirty="0"/>
              <a:t>Interface Product {</a:t>
            </a:r>
          </a:p>
          <a:p>
            <a:r>
              <a:rPr lang="en-US" altLang="en-US" sz="2000" dirty="0"/>
              <a:t>         attribute  string name;</a:t>
            </a:r>
          </a:p>
          <a:p>
            <a:r>
              <a:rPr lang="en-US" altLang="en-US" sz="2000" dirty="0"/>
              <a:t>         attribute  float   price;</a:t>
            </a:r>
          </a:p>
          <a:p>
            <a:r>
              <a:rPr lang="en-US" altLang="en-US" sz="2000" dirty="0"/>
              <a:t>         attribute  </a:t>
            </a:r>
            <a:r>
              <a:rPr lang="en-US" altLang="en-US" sz="2000" dirty="0" err="1"/>
              <a:t>enum</a:t>
            </a:r>
            <a:r>
              <a:rPr lang="en-US" altLang="en-US" sz="2000" dirty="0"/>
              <a:t> Categories </a:t>
            </a:r>
          </a:p>
          <a:p>
            <a:r>
              <a:rPr lang="en-US" altLang="en-US" sz="2000" dirty="0"/>
              <a:t>                                  {electronics, communications, sports …} category;</a:t>
            </a:r>
          </a:p>
          <a:p>
            <a:r>
              <a:rPr lang="en-US" altLang="en-US" sz="2000" dirty="0"/>
              <a:t>         </a:t>
            </a:r>
            <a:r>
              <a:rPr lang="en-US" altLang="en-US" sz="2000" dirty="0">
                <a:solidFill>
                  <a:schemeClr val="accent2"/>
                </a:solidFill>
              </a:rPr>
              <a:t>relationship</a:t>
            </a:r>
            <a:r>
              <a:rPr lang="en-US" altLang="en-US" sz="2000" dirty="0"/>
              <a:t>  &lt;Company&gt;  </a:t>
            </a:r>
            <a:r>
              <a:rPr lang="en-US" altLang="en-US" sz="2000" dirty="0" err="1"/>
              <a:t>madeBy</a:t>
            </a:r>
            <a:r>
              <a:rPr lang="en-US" altLang="en-US" sz="2000" dirty="0"/>
              <a:t>;</a:t>
            </a:r>
          </a:p>
          <a:p>
            <a:r>
              <a:rPr lang="en-US" altLang="en-US" sz="2000" dirty="0"/>
              <a:t>         }</a:t>
            </a:r>
          </a:p>
          <a:p>
            <a:r>
              <a:rPr lang="en-US" altLang="en-US" sz="2000" dirty="0"/>
              <a:t>	</a:t>
            </a:r>
          </a:p>
          <a:p>
            <a:r>
              <a:rPr lang="en-US" altLang="en-US" sz="2000" dirty="0"/>
              <a:t>Interface Person {</a:t>
            </a:r>
          </a:p>
          <a:p>
            <a:r>
              <a:rPr lang="en-US" altLang="en-US" sz="2000" dirty="0"/>
              <a:t>         attribute integer </a:t>
            </a:r>
            <a:r>
              <a:rPr lang="en-US" altLang="en-US" sz="2000" dirty="0" err="1"/>
              <a:t>ssn</a:t>
            </a:r>
            <a:r>
              <a:rPr lang="en-US" altLang="en-US" sz="2000" dirty="0"/>
              <a:t>;</a:t>
            </a:r>
          </a:p>
          <a:p>
            <a:r>
              <a:rPr lang="en-US" altLang="en-US" sz="2000" dirty="0"/>
              <a:t>         attribute string   name;</a:t>
            </a:r>
          </a:p>
          <a:p>
            <a:r>
              <a:rPr lang="en-US" altLang="en-US" sz="2000" dirty="0"/>
              <a:t>         attribute Struct Address {string street, string city} address; </a:t>
            </a:r>
          </a:p>
          <a:p>
            <a:r>
              <a:rPr lang="en-US" altLang="en-US" sz="2000" dirty="0"/>
              <a:t>         </a:t>
            </a:r>
            <a:r>
              <a:rPr lang="en-US" altLang="en-US" sz="2000" dirty="0">
                <a:solidFill>
                  <a:schemeClr val="accent2"/>
                </a:solidFill>
              </a:rPr>
              <a:t>relationship</a:t>
            </a:r>
            <a:r>
              <a:rPr lang="en-US" altLang="en-US" sz="2000" dirty="0"/>
              <a:t>  </a:t>
            </a:r>
            <a:r>
              <a:rPr lang="en-US" altLang="en-US" sz="2000" dirty="0">
                <a:solidFill>
                  <a:schemeClr val="accent1"/>
                </a:solidFill>
              </a:rPr>
              <a:t>set</a:t>
            </a:r>
            <a:r>
              <a:rPr lang="en-US" altLang="en-US" sz="2000" dirty="0"/>
              <a:t> &lt;Product&gt;  buys;</a:t>
            </a:r>
          </a:p>
          <a:p>
            <a:r>
              <a:rPr lang="en-US" altLang="en-US" sz="2000" dirty="0"/>
              <a:t>         </a:t>
            </a:r>
            <a:r>
              <a:rPr lang="en-US" altLang="en-US" sz="2000" dirty="0">
                <a:solidFill>
                  <a:schemeClr val="accent2"/>
                </a:solidFill>
              </a:rPr>
              <a:t>relationship</a:t>
            </a:r>
            <a:r>
              <a:rPr lang="en-US" altLang="en-US" sz="2000" dirty="0"/>
              <a:t>  </a:t>
            </a:r>
            <a:r>
              <a:rPr lang="en-US" altLang="en-US" sz="2000" dirty="0">
                <a:solidFill>
                  <a:schemeClr val="accent1"/>
                </a:solidFill>
              </a:rPr>
              <a:t>set</a:t>
            </a:r>
            <a:r>
              <a:rPr lang="en-US" altLang="en-US" sz="2000" dirty="0"/>
              <a:t> &lt;Company&gt;  </a:t>
            </a:r>
            <a:r>
              <a:rPr lang="en-US" altLang="en-US" sz="2000" dirty="0" err="1"/>
              <a:t>worksFor</a:t>
            </a:r>
            <a:r>
              <a:rPr lang="en-US" altLang="en-US" sz="2000" dirty="0"/>
              <a:t>;}</a:t>
            </a:r>
          </a:p>
          <a:p>
            <a:pPr marL="0" marR="0" lvl="0" indent="0" algn="just" rtl="0">
              <a:spcBef>
                <a:spcPts val="0"/>
              </a:spcBef>
              <a:spcAft>
                <a:spcPts val="0"/>
              </a:spcAft>
              <a:buClr>
                <a:schemeClr val="dk1"/>
              </a:buClr>
              <a:buFont typeface="Arial"/>
              <a:buNone/>
            </a:pPr>
            <a:r>
              <a:rPr lang="en-US" sz="2000" b="0" i="0" u="none" strike="noStrike" cap="none" dirty="0">
                <a:solidFill>
                  <a:schemeClr val="dk1"/>
                </a:solidFill>
                <a:latin typeface="Arial"/>
                <a:ea typeface="Arial"/>
                <a:cs typeface="Arial"/>
                <a:sym typeface="Arial"/>
              </a:rPr>
              <a:t>	</a:t>
            </a:r>
          </a:p>
          <a:p>
            <a:pPr algn="just">
              <a:buClr>
                <a:schemeClr val="dk1"/>
              </a:buClr>
            </a:pPr>
            <a:r>
              <a:rPr lang="en-US" sz="2000" dirty="0">
                <a:solidFill>
                  <a:schemeClr val="dk1"/>
                </a:solidFill>
              </a:rPr>
              <a:t> 	</a:t>
            </a:r>
            <a:r>
              <a:rPr lang="en-US" altLang="en-US" sz="2000" b="1" i="1" dirty="0"/>
              <a:t>Attribute as Keyword  and </a:t>
            </a:r>
            <a:r>
              <a:rPr lang="en-US" sz="2000" b="1" i="1" u="none" strike="noStrike" cap="none" dirty="0">
                <a:solidFill>
                  <a:schemeClr val="dk1"/>
                </a:solidFill>
                <a:latin typeface="Arial"/>
                <a:ea typeface="Arial"/>
                <a:cs typeface="Arial"/>
                <a:sym typeface="Arial"/>
              </a:rPr>
              <a:t>as Structure</a:t>
            </a:r>
          </a:p>
          <a:p>
            <a:pPr algn="just">
              <a:buClr>
                <a:schemeClr val="dk1"/>
              </a:buClr>
            </a:pPr>
            <a:r>
              <a:rPr lang="en-US" sz="2000" b="1" i="1" dirty="0">
                <a:solidFill>
                  <a:schemeClr val="dk1"/>
                </a:solidFill>
              </a:rPr>
              <a:t>	One to Many Relationship</a:t>
            </a:r>
            <a:endParaRPr sz="2000" b="1" i="1"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8211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dirty="0"/>
                <a:t>ODL Example</a:t>
              </a:r>
              <a:endParaRPr lang="en-US" sz="4000" b="1" dirty="0">
                <a:solidFill>
                  <a:schemeClr val="dk1"/>
                </a:solidFill>
              </a:endParaRPr>
            </a:p>
          </p:txBody>
        </p:sp>
      </p:grpSp>
      <p:sp>
        <p:nvSpPr>
          <p:cNvPr id="8" name="Rectangle 3">
            <a:extLst>
              <a:ext uri="{FF2B5EF4-FFF2-40B4-BE49-F238E27FC236}">
                <a16:creationId xmlns:a16="http://schemas.microsoft.com/office/drawing/2014/main" id="{66B24AC5-5F5E-4346-8D94-749683CF6221}"/>
              </a:ext>
            </a:extLst>
          </p:cNvPr>
          <p:cNvSpPr>
            <a:spLocks noChangeArrowheads="1"/>
          </p:cNvSpPr>
          <p:nvPr/>
        </p:nvSpPr>
        <p:spPr bwMode="auto">
          <a:xfrm>
            <a:off x="3127023" y="2017887"/>
            <a:ext cx="2209800" cy="990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600"/>
              <a:t>Product</a:t>
            </a:r>
          </a:p>
        </p:txBody>
      </p:sp>
      <p:sp>
        <p:nvSpPr>
          <p:cNvPr id="9" name="Rectangle 4">
            <a:extLst>
              <a:ext uri="{FF2B5EF4-FFF2-40B4-BE49-F238E27FC236}">
                <a16:creationId xmlns:a16="http://schemas.microsoft.com/office/drawing/2014/main" id="{0D067695-2CCF-40D9-87CC-6106852E5C31}"/>
              </a:ext>
            </a:extLst>
          </p:cNvPr>
          <p:cNvSpPr>
            <a:spLocks noChangeArrowheads="1"/>
          </p:cNvSpPr>
          <p:nvPr/>
        </p:nvSpPr>
        <p:spPr bwMode="auto">
          <a:xfrm>
            <a:off x="1069623" y="4684887"/>
            <a:ext cx="21336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600"/>
              <a:t>Person</a:t>
            </a:r>
          </a:p>
        </p:txBody>
      </p:sp>
      <p:sp>
        <p:nvSpPr>
          <p:cNvPr id="10" name="Rectangle 5">
            <a:extLst>
              <a:ext uri="{FF2B5EF4-FFF2-40B4-BE49-F238E27FC236}">
                <a16:creationId xmlns:a16="http://schemas.microsoft.com/office/drawing/2014/main" id="{87CC3E62-D200-4CF3-908C-ED27D01C8C14}"/>
              </a:ext>
            </a:extLst>
          </p:cNvPr>
          <p:cNvSpPr>
            <a:spLocks noChangeArrowheads="1"/>
          </p:cNvSpPr>
          <p:nvPr/>
        </p:nvSpPr>
        <p:spPr bwMode="auto">
          <a:xfrm>
            <a:off x="5794023" y="4227687"/>
            <a:ext cx="1752600" cy="990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600"/>
              <a:t>Company</a:t>
            </a:r>
          </a:p>
        </p:txBody>
      </p:sp>
      <p:sp>
        <p:nvSpPr>
          <p:cNvPr id="11" name="Text Box 6">
            <a:extLst>
              <a:ext uri="{FF2B5EF4-FFF2-40B4-BE49-F238E27FC236}">
                <a16:creationId xmlns:a16="http://schemas.microsoft.com/office/drawing/2014/main" id="{8D8800D2-94ED-4A36-ACE8-FA6D4A782BB0}"/>
              </a:ext>
            </a:extLst>
          </p:cNvPr>
          <p:cNvSpPr txBox="1">
            <a:spLocks noChangeArrowheads="1"/>
          </p:cNvSpPr>
          <p:nvPr/>
        </p:nvSpPr>
        <p:spPr bwMode="auto">
          <a:xfrm>
            <a:off x="1282348" y="1449562"/>
            <a:ext cx="9717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a:t>category</a:t>
            </a:r>
          </a:p>
        </p:txBody>
      </p:sp>
      <p:sp>
        <p:nvSpPr>
          <p:cNvPr id="12" name="Text Box 7">
            <a:extLst>
              <a:ext uri="{FF2B5EF4-FFF2-40B4-BE49-F238E27FC236}">
                <a16:creationId xmlns:a16="http://schemas.microsoft.com/office/drawing/2014/main" id="{904C4D6F-8012-47C1-913C-728098A1DCE0}"/>
              </a:ext>
            </a:extLst>
          </p:cNvPr>
          <p:cNvSpPr txBox="1">
            <a:spLocks noChangeArrowheads="1"/>
          </p:cNvSpPr>
          <p:nvPr/>
        </p:nvSpPr>
        <p:spPr bwMode="auto">
          <a:xfrm>
            <a:off x="1358548" y="2135362"/>
            <a:ext cx="69762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a:t>name</a:t>
            </a:r>
          </a:p>
        </p:txBody>
      </p:sp>
      <p:sp>
        <p:nvSpPr>
          <p:cNvPr id="13" name="Text Box 8">
            <a:extLst>
              <a:ext uri="{FF2B5EF4-FFF2-40B4-BE49-F238E27FC236}">
                <a16:creationId xmlns:a16="http://schemas.microsoft.com/office/drawing/2014/main" id="{3E441B77-8078-4A5A-A6CD-55ACA7090068}"/>
              </a:ext>
            </a:extLst>
          </p:cNvPr>
          <p:cNvSpPr txBox="1">
            <a:spLocks noChangeArrowheads="1"/>
          </p:cNvSpPr>
          <p:nvPr/>
        </p:nvSpPr>
        <p:spPr bwMode="auto">
          <a:xfrm>
            <a:off x="5930548" y="1601962"/>
            <a:ext cx="62869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a:t>price</a:t>
            </a:r>
          </a:p>
        </p:txBody>
      </p:sp>
      <p:sp>
        <p:nvSpPr>
          <p:cNvPr id="14" name="Text Box 9">
            <a:extLst>
              <a:ext uri="{FF2B5EF4-FFF2-40B4-BE49-F238E27FC236}">
                <a16:creationId xmlns:a16="http://schemas.microsoft.com/office/drawing/2014/main" id="{6B7DAFA0-B646-496F-90B3-168601D9D7C9}"/>
              </a:ext>
            </a:extLst>
          </p:cNvPr>
          <p:cNvSpPr txBox="1">
            <a:spLocks noChangeArrowheads="1"/>
          </p:cNvSpPr>
          <p:nvPr/>
        </p:nvSpPr>
        <p:spPr bwMode="auto">
          <a:xfrm>
            <a:off x="6327423" y="5599287"/>
            <a:ext cx="84296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a:t>name</a:t>
            </a:r>
          </a:p>
        </p:txBody>
      </p:sp>
      <p:sp>
        <p:nvSpPr>
          <p:cNvPr id="15" name="Text Box 10">
            <a:extLst>
              <a:ext uri="{FF2B5EF4-FFF2-40B4-BE49-F238E27FC236}">
                <a16:creationId xmlns:a16="http://schemas.microsoft.com/office/drawing/2014/main" id="{4504B86F-154F-41C0-BE4A-D4842CD56B5C}"/>
              </a:ext>
            </a:extLst>
          </p:cNvPr>
          <p:cNvSpPr txBox="1">
            <a:spLocks noChangeArrowheads="1"/>
          </p:cNvSpPr>
          <p:nvPr/>
        </p:nvSpPr>
        <p:spPr bwMode="auto">
          <a:xfrm>
            <a:off x="7622823" y="5294487"/>
            <a:ext cx="110799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a:t>stockprice</a:t>
            </a:r>
          </a:p>
        </p:txBody>
      </p:sp>
      <p:sp>
        <p:nvSpPr>
          <p:cNvPr id="16" name="Text Box 11">
            <a:extLst>
              <a:ext uri="{FF2B5EF4-FFF2-40B4-BE49-F238E27FC236}">
                <a16:creationId xmlns:a16="http://schemas.microsoft.com/office/drawing/2014/main" id="{A4212209-90E7-4A6C-B5AD-7113033A3141}"/>
              </a:ext>
            </a:extLst>
          </p:cNvPr>
          <p:cNvSpPr txBox="1">
            <a:spLocks noChangeArrowheads="1"/>
          </p:cNvSpPr>
          <p:nvPr/>
        </p:nvSpPr>
        <p:spPr bwMode="auto">
          <a:xfrm>
            <a:off x="79023" y="4761087"/>
            <a:ext cx="69762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a:t>name</a:t>
            </a:r>
          </a:p>
        </p:txBody>
      </p:sp>
      <p:sp>
        <p:nvSpPr>
          <p:cNvPr id="17" name="Text Box 12">
            <a:extLst>
              <a:ext uri="{FF2B5EF4-FFF2-40B4-BE49-F238E27FC236}">
                <a16:creationId xmlns:a16="http://schemas.microsoft.com/office/drawing/2014/main" id="{CDBE400D-7038-4DCC-BFEC-D750E2EDEFAB}"/>
              </a:ext>
            </a:extLst>
          </p:cNvPr>
          <p:cNvSpPr txBox="1">
            <a:spLocks noChangeArrowheads="1"/>
          </p:cNvSpPr>
          <p:nvPr/>
        </p:nvSpPr>
        <p:spPr bwMode="auto">
          <a:xfrm>
            <a:off x="307623" y="6208887"/>
            <a:ext cx="91403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a:t>address</a:t>
            </a:r>
          </a:p>
        </p:txBody>
      </p:sp>
      <p:sp>
        <p:nvSpPr>
          <p:cNvPr id="18" name="Text Box 13">
            <a:extLst>
              <a:ext uri="{FF2B5EF4-FFF2-40B4-BE49-F238E27FC236}">
                <a16:creationId xmlns:a16="http://schemas.microsoft.com/office/drawing/2014/main" id="{C55CF1B0-87DB-4884-8B89-E5D26CBAE3B9}"/>
              </a:ext>
            </a:extLst>
          </p:cNvPr>
          <p:cNvSpPr txBox="1">
            <a:spLocks noChangeArrowheads="1"/>
          </p:cNvSpPr>
          <p:nvPr/>
        </p:nvSpPr>
        <p:spPr bwMode="auto">
          <a:xfrm>
            <a:off x="2441223" y="6208887"/>
            <a:ext cx="50366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a:t>ssn</a:t>
            </a:r>
          </a:p>
        </p:txBody>
      </p:sp>
      <p:sp>
        <p:nvSpPr>
          <p:cNvPr id="19" name="Line 14">
            <a:extLst>
              <a:ext uri="{FF2B5EF4-FFF2-40B4-BE49-F238E27FC236}">
                <a16:creationId xmlns:a16="http://schemas.microsoft.com/office/drawing/2014/main" id="{24D0CF35-BEB8-41FA-9E3D-65AB26534BB6}"/>
              </a:ext>
            </a:extLst>
          </p:cNvPr>
          <p:cNvSpPr>
            <a:spLocks noChangeShapeType="1"/>
          </p:cNvSpPr>
          <p:nvPr/>
        </p:nvSpPr>
        <p:spPr bwMode="auto">
          <a:xfrm flipH="1" flipV="1">
            <a:off x="2441223" y="1789287"/>
            <a:ext cx="6858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0" name="Line 15">
            <a:extLst>
              <a:ext uri="{FF2B5EF4-FFF2-40B4-BE49-F238E27FC236}">
                <a16:creationId xmlns:a16="http://schemas.microsoft.com/office/drawing/2014/main" id="{412C5360-8851-485F-977F-08AF86279061}"/>
              </a:ext>
            </a:extLst>
          </p:cNvPr>
          <p:cNvSpPr>
            <a:spLocks noChangeShapeType="1"/>
          </p:cNvSpPr>
          <p:nvPr/>
        </p:nvSpPr>
        <p:spPr bwMode="auto">
          <a:xfrm flipH="1" flipV="1">
            <a:off x="2212623" y="2398887"/>
            <a:ext cx="914400" cy="76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1" name="Line 16">
            <a:extLst>
              <a:ext uri="{FF2B5EF4-FFF2-40B4-BE49-F238E27FC236}">
                <a16:creationId xmlns:a16="http://schemas.microsoft.com/office/drawing/2014/main" id="{669AD04D-B7D3-4B7F-A546-412CF81AC74B}"/>
              </a:ext>
            </a:extLst>
          </p:cNvPr>
          <p:cNvSpPr>
            <a:spLocks noChangeShapeType="1"/>
          </p:cNvSpPr>
          <p:nvPr/>
        </p:nvSpPr>
        <p:spPr bwMode="auto">
          <a:xfrm flipH="1">
            <a:off x="1069623" y="5827887"/>
            <a:ext cx="152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2" name="Line 17">
            <a:extLst>
              <a:ext uri="{FF2B5EF4-FFF2-40B4-BE49-F238E27FC236}">
                <a16:creationId xmlns:a16="http://schemas.microsoft.com/office/drawing/2014/main" id="{649B6146-462A-4520-820E-4E4B839A4BB3}"/>
              </a:ext>
            </a:extLst>
          </p:cNvPr>
          <p:cNvSpPr>
            <a:spLocks noChangeShapeType="1"/>
          </p:cNvSpPr>
          <p:nvPr/>
        </p:nvSpPr>
        <p:spPr bwMode="auto">
          <a:xfrm>
            <a:off x="2669823" y="5827887"/>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3" name="Line 18">
            <a:extLst>
              <a:ext uri="{FF2B5EF4-FFF2-40B4-BE49-F238E27FC236}">
                <a16:creationId xmlns:a16="http://schemas.microsoft.com/office/drawing/2014/main" id="{9255302F-165E-4267-B5EB-C32EF31DA90F}"/>
              </a:ext>
            </a:extLst>
          </p:cNvPr>
          <p:cNvSpPr>
            <a:spLocks noChangeShapeType="1"/>
          </p:cNvSpPr>
          <p:nvPr/>
        </p:nvSpPr>
        <p:spPr bwMode="auto">
          <a:xfrm flipV="1">
            <a:off x="5336823" y="1941687"/>
            <a:ext cx="6858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4" name="Line 19">
            <a:extLst>
              <a:ext uri="{FF2B5EF4-FFF2-40B4-BE49-F238E27FC236}">
                <a16:creationId xmlns:a16="http://schemas.microsoft.com/office/drawing/2014/main" id="{4022E152-1C9C-464B-84D6-1979ADB57F71}"/>
              </a:ext>
            </a:extLst>
          </p:cNvPr>
          <p:cNvSpPr>
            <a:spLocks noChangeShapeType="1"/>
          </p:cNvSpPr>
          <p:nvPr/>
        </p:nvSpPr>
        <p:spPr bwMode="auto">
          <a:xfrm flipH="1">
            <a:off x="917223" y="5065887"/>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5" name="Line 20">
            <a:extLst>
              <a:ext uri="{FF2B5EF4-FFF2-40B4-BE49-F238E27FC236}">
                <a16:creationId xmlns:a16="http://schemas.microsoft.com/office/drawing/2014/main" id="{27CC146B-80F4-4F4A-B45C-1F68D8470D82}"/>
              </a:ext>
            </a:extLst>
          </p:cNvPr>
          <p:cNvSpPr>
            <a:spLocks noChangeShapeType="1"/>
          </p:cNvSpPr>
          <p:nvPr/>
        </p:nvSpPr>
        <p:spPr bwMode="auto">
          <a:xfrm>
            <a:off x="6632223" y="5218287"/>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6" name="Line 21">
            <a:extLst>
              <a:ext uri="{FF2B5EF4-FFF2-40B4-BE49-F238E27FC236}">
                <a16:creationId xmlns:a16="http://schemas.microsoft.com/office/drawing/2014/main" id="{7C27C05D-3BA0-455B-B1DB-AF8A2FDCD738}"/>
              </a:ext>
            </a:extLst>
          </p:cNvPr>
          <p:cNvSpPr>
            <a:spLocks noChangeShapeType="1"/>
          </p:cNvSpPr>
          <p:nvPr/>
        </p:nvSpPr>
        <p:spPr bwMode="auto">
          <a:xfrm>
            <a:off x="5336823" y="3008487"/>
            <a:ext cx="1143000" cy="1143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7" name="Line 22">
            <a:extLst>
              <a:ext uri="{FF2B5EF4-FFF2-40B4-BE49-F238E27FC236}">
                <a16:creationId xmlns:a16="http://schemas.microsoft.com/office/drawing/2014/main" id="{F2A96AF2-659A-479F-B206-598FB7E47FCE}"/>
              </a:ext>
            </a:extLst>
          </p:cNvPr>
          <p:cNvSpPr>
            <a:spLocks noChangeShapeType="1"/>
          </p:cNvSpPr>
          <p:nvPr/>
        </p:nvSpPr>
        <p:spPr bwMode="auto">
          <a:xfrm flipV="1">
            <a:off x="3203223" y="4989687"/>
            <a:ext cx="25908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28" name="Text Box 23">
            <a:extLst>
              <a:ext uri="{FF2B5EF4-FFF2-40B4-BE49-F238E27FC236}">
                <a16:creationId xmlns:a16="http://schemas.microsoft.com/office/drawing/2014/main" id="{408889E1-445A-4F37-A395-84240C923967}"/>
              </a:ext>
            </a:extLst>
          </p:cNvPr>
          <p:cNvSpPr txBox="1">
            <a:spLocks noChangeArrowheads="1"/>
          </p:cNvSpPr>
          <p:nvPr/>
        </p:nvSpPr>
        <p:spPr bwMode="auto">
          <a:xfrm>
            <a:off x="2212623" y="3541887"/>
            <a:ext cx="66236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t>buys</a:t>
            </a:r>
          </a:p>
        </p:txBody>
      </p:sp>
      <p:sp>
        <p:nvSpPr>
          <p:cNvPr id="29" name="Line 24">
            <a:extLst>
              <a:ext uri="{FF2B5EF4-FFF2-40B4-BE49-F238E27FC236}">
                <a16:creationId xmlns:a16="http://schemas.microsoft.com/office/drawing/2014/main" id="{B9B24CFE-C7F0-44B5-807B-52CBE981C1FF}"/>
              </a:ext>
            </a:extLst>
          </p:cNvPr>
          <p:cNvSpPr>
            <a:spLocks noChangeShapeType="1"/>
          </p:cNvSpPr>
          <p:nvPr/>
        </p:nvSpPr>
        <p:spPr bwMode="auto">
          <a:xfrm flipV="1">
            <a:off x="2669823" y="3008487"/>
            <a:ext cx="914400" cy="1676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30" name="Text Box 25">
            <a:extLst>
              <a:ext uri="{FF2B5EF4-FFF2-40B4-BE49-F238E27FC236}">
                <a16:creationId xmlns:a16="http://schemas.microsoft.com/office/drawing/2014/main" id="{F7406A44-DCE6-4A54-A2B7-A779F15296C6}"/>
              </a:ext>
            </a:extLst>
          </p:cNvPr>
          <p:cNvSpPr txBox="1">
            <a:spLocks noChangeArrowheads="1"/>
          </p:cNvSpPr>
          <p:nvPr/>
        </p:nvSpPr>
        <p:spPr bwMode="auto">
          <a:xfrm>
            <a:off x="3720748" y="5107162"/>
            <a:ext cx="110799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err="1"/>
              <a:t>worksFor</a:t>
            </a:r>
            <a:endParaRPr lang="en-US" altLang="en-US" sz="1600" b="1" dirty="0"/>
          </a:p>
        </p:txBody>
      </p:sp>
      <p:sp>
        <p:nvSpPr>
          <p:cNvPr id="31" name="Text Box 26">
            <a:extLst>
              <a:ext uri="{FF2B5EF4-FFF2-40B4-BE49-F238E27FC236}">
                <a16:creationId xmlns:a16="http://schemas.microsoft.com/office/drawing/2014/main" id="{5D82B47A-2BF1-409D-B690-EE8B329E17F3}"/>
              </a:ext>
            </a:extLst>
          </p:cNvPr>
          <p:cNvSpPr txBox="1">
            <a:spLocks noChangeArrowheads="1"/>
          </p:cNvSpPr>
          <p:nvPr/>
        </p:nvSpPr>
        <p:spPr bwMode="auto">
          <a:xfrm>
            <a:off x="5854348" y="3125962"/>
            <a:ext cx="98135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t>madeBy</a:t>
            </a:r>
          </a:p>
        </p:txBody>
      </p:sp>
      <p:sp>
        <p:nvSpPr>
          <p:cNvPr id="32" name="Line 27">
            <a:extLst>
              <a:ext uri="{FF2B5EF4-FFF2-40B4-BE49-F238E27FC236}">
                <a16:creationId xmlns:a16="http://schemas.microsoft.com/office/drawing/2014/main" id="{3C4F6D7E-D409-41A2-80E0-39FE878ECFC3}"/>
              </a:ext>
            </a:extLst>
          </p:cNvPr>
          <p:cNvSpPr>
            <a:spLocks noChangeShapeType="1"/>
          </p:cNvSpPr>
          <p:nvPr/>
        </p:nvSpPr>
        <p:spPr bwMode="auto">
          <a:xfrm flipH="1">
            <a:off x="3203223" y="4761087"/>
            <a:ext cx="25908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33" name="Line 28">
            <a:extLst>
              <a:ext uri="{FF2B5EF4-FFF2-40B4-BE49-F238E27FC236}">
                <a16:creationId xmlns:a16="http://schemas.microsoft.com/office/drawing/2014/main" id="{30993254-7216-4525-8490-5A9721EC7891}"/>
              </a:ext>
            </a:extLst>
          </p:cNvPr>
          <p:cNvSpPr>
            <a:spLocks noChangeShapeType="1"/>
          </p:cNvSpPr>
          <p:nvPr/>
        </p:nvSpPr>
        <p:spPr bwMode="auto">
          <a:xfrm flipH="1" flipV="1">
            <a:off x="5108223" y="3008487"/>
            <a:ext cx="1143000" cy="1219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34" name="Text Box 29">
            <a:extLst>
              <a:ext uri="{FF2B5EF4-FFF2-40B4-BE49-F238E27FC236}">
                <a16:creationId xmlns:a16="http://schemas.microsoft.com/office/drawing/2014/main" id="{38ADBAD0-DEF3-4C0C-8F7D-AAD15BEFB5EC}"/>
              </a:ext>
            </a:extLst>
          </p:cNvPr>
          <p:cNvSpPr txBox="1">
            <a:spLocks noChangeArrowheads="1"/>
          </p:cNvSpPr>
          <p:nvPr/>
        </p:nvSpPr>
        <p:spPr bwMode="auto">
          <a:xfrm>
            <a:off x="3568348" y="4497562"/>
            <a:ext cx="10166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solidFill>
                  <a:schemeClr val="accent2"/>
                </a:solidFill>
              </a:rPr>
              <a:t>employs</a:t>
            </a:r>
            <a:endParaRPr lang="en-US" altLang="en-US" sz="1600" b="1" dirty="0"/>
          </a:p>
        </p:txBody>
      </p:sp>
      <p:sp>
        <p:nvSpPr>
          <p:cNvPr id="35" name="Text Box 30">
            <a:extLst>
              <a:ext uri="{FF2B5EF4-FFF2-40B4-BE49-F238E27FC236}">
                <a16:creationId xmlns:a16="http://schemas.microsoft.com/office/drawing/2014/main" id="{C030350F-32C6-4DA4-AFDC-C36F3094D1DF}"/>
              </a:ext>
            </a:extLst>
          </p:cNvPr>
          <p:cNvSpPr txBox="1">
            <a:spLocks noChangeArrowheads="1"/>
          </p:cNvSpPr>
          <p:nvPr/>
        </p:nvSpPr>
        <p:spPr bwMode="auto">
          <a:xfrm>
            <a:off x="4558948" y="3354562"/>
            <a:ext cx="82266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chemeClr val="accent2"/>
                </a:solidFill>
              </a:rPr>
              <a:t>makes</a:t>
            </a:r>
            <a:endParaRPr lang="en-US" altLang="en-US" sz="1600" b="1"/>
          </a:p>
        </p:txBody>
      </p:sp>
      <p:sp>
        <p:nvSpPr>
          <p:cNvPr id="36" name="Line 33">
            <a:extLst>
              <a:ext uri="{FF2B5EF4-FFF2-40B4-BE49-F238E27FC236}">
                <a16:creationId xmlns:a16="http://schemas.microsoft.com/office/drawing/2014/main" id="{1927F1A2-F64C-4E36-BCBD-3FD574130724}"/>
              </a:ext>
            </a:extLst>
          </p:cNvPr>
          <p:cNvSpPr>
            <a:spLocks noChangeShapeType="1"/>
          </p:cNvSpPr>
          <p:nvPr/>
        </p:nvSpPr>
        <p:spPr bwMode="auto">
          <a:xfrm>
            <a:off x="7546623" y="4989687"/>
            <a:ext cx="6096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Tree>
    <p:extLst>
      <p:ext uri="{BB962C8B-B14F-4D97-AF65-F5344CB8AC3E}">
        <p14:creationId xmlns:p14="http://schemas.microsoft.com/office/powerpoint/2010/main" val="1639815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dirty="0"/>
                <a:t>ODL Declarations</a:t>
              </a:r>
              <a:endParaRPr lang="en-US" sz="4000" b="1" dirty="0">
                <a:solidFill>
                  <a:schemeClr val="dk1"/>
                </a:solidFil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r>
              <a:rPr lang="en-US" sz="2000" dirty="0">
                <a:solidFill>
                  <a:schemeClr val="dk1"/>
                </a:solidFill>
              </a:rPr>
              <a:t> </a:t>
            </a:r>
            <a:r>
              <a:rPr lang="en-US" altLang="en-US" sz="2000" dirty="0"/>
              <a:t>Interface Company {</a:t>
            </a:r>
          </a:p>
          <a:p>
            <a:r>
              <a:rPr lang="en-US" altLang="en-US" sz="2000" dirty="0"/>
              <a:t>         attribute   string  name;</a:t>
            </a:r>
          </a:p>
          <a:p>
            <a:r>
              <a:rPr lang="en-US" altLang="en-US" sz="2000" dirty="0"/>
              <a:t>         attribute   float    </a:t>
            </a:r>
            <a:r>
              <a:rPr lang="en-US" altLang="en-US" sz="2000" dirty="0" err="1"/>
              <a:t>stockprice</a:t>
            </a:r>
            <a:r>
              <a:rPr lang="en-US" altLang="en-US" sz="2000" dirty="0"/>
              <a:t>;</a:t>
            </a:r>
          </a:p>
          <a:p>
            <a:endParaRPr lang="en-US" altLang="en-US" sz="2000" dirty="0"/>
          </a:p>
          <a:p>
            <a:r>
              <a:rPr lang="en-US" altLang="en-US" sz="2000" dirty="0"/>
              <a:t>          relationship  set &lt;Product&gt; makes</a:t>
            </a:r>
          </a:p>
          <a:p>
            <a:r>
              <a:rPr lang="en-US" altLang="en-US" sz="2000" dirty="0"/>
              <a:t>                               </a:t>
            </a:r>
            <a:r>
              <a:rPr lang="en-US" altLang="en-US" sz="2000" dirty="0">
                <a:solidFill>
                  <a:schemeClr val="accent2"/>
                </a:solidFill>
              </a:rPr>
              <a:t>inverse</a:t>
            </a:r>
            <a:r>
              <a:rPr lang="en-US" altLang="en-US" sz="2000" dirty="0"/>
              <a:t>  Product::</a:t>
            </a:r>
            <a:r>
              <a:rPr lang="en-US" altLang="en-US" sz="2000" dirty="0" err="1"/>
              <a:t>madeBy</a:t>
            </a:r>
            <a:r>
              <a:rPr lang="en-US" altLang="en-US" sz="2000" dirty="0"/>
              <a:t>;</a:t>
            </a:r>
          </a:p>
          <a:p>
            <a:endParaRPr lang="en-US" altLang="en-US" sz="2000" dirty="0"/>
          </a:p>
          <a:p>
            <a:r>
              <a:rPr lang="en-US" altLang="en-US" sz="2000" dirty="0"/>
              <a:t>          relationship   set &lt;Person&gt;  employs</a:t>
            </a:r>
          </a:p>
          <a:p>
            <a:r>
              <a:rPr lang="en-US" altLang="en-US" sz="2000" dirty="0"/>
              <a:t>                               </a:t>
            </a:r>
            <a:r>
              <a:rPr lang="en-US" altLang="en-US" sz="2000" dirty="0">
                <a:solidFill>
                  <a:schemeClr val="accent2"/>
                </a:solidFill>
              </a:rPr>
              <a:t>inverse</a:t>
            </a:r>
            <a:r>
              <a:rPr lang="en-US" altLang="en-US" sz="2000" dirty="0"/>
              <a:t>  Person::</a:t>
            </a:r>
            <a:r>
              <a:rPr lang="en-US" altLang="en-US" sz="2000" dirty="0" err="1"/>
              <a:t>worksFor</a:t>
            </a:r>
            <a:r>
              <a:rPr lang="en-US" altLang="en-US" sz="2000" dirty="0"/>
              <a:t>;</a:t>
            </a:r>
          </a:p>
          <a:p>
            <a:pPr marL="0" marR="0" lvl="0" indent="0" algn="just" rtl="0">
              <a:spcBef>
                <a:spcPts val="0"/>
              </a:spcBef>
              <a:spcAft>
                <a:spcPts val="0"/>
              </a:spcAft>
              <a:buClr>
                <a:schemeClr val="dk1"/>
              </a:buClr>
              <a:buFont typeface="Arial"/>
              <a:buNone/>
            </a:pPr>
            <a:r>
              <a:rPr lang="en-US" sz="2000" b="0" i="0" u="none" strike="noStrike" cap="none" dirty="0">
                <a:solidFill>
                  <a:schemeClr val="dk1"/>
                </a:solidFill>
                <a:latin typeface="Arial"/>
                <a:ea typeface="Arial"/>
                <a:cs typeface="Arial"/>
                <a:sym typeface="Arial"/>
              </a:rPr>
              <a:t>}</a:t>
            </a:r>
          </a:p>
          <a:p>
            <a:pPr marL="0" marR="0" lvl="0" indent="0" algn="just" rtl="0">
              <a:spcBef>
                <a:spcPts val="0"/>
              </a:spcBef>
              <a:spcAft>
                <a:spcPts val="0"/>
              </a:spcAft>
              <a:buClr>
                <a:schemeClr val="dk1"/>
              </a:buClr>
              <a:buFont typeface="Arial"/>
              <a:buNone/>
            </a:pPr>
            <a:endParaRPr lang="en-US" sz="2000" dirty="0">
              <a:solidFill>
                <a:schemeClr val="dk1"/>
              </a:solidFill>
            </a:endParaRPr>
          </a:p>
          <a:p>
            <a:pPr marL="0" marR="0" lvl="0" indent="0" algn="just" rtl="0">
              <a:spcBef>
                <a:spcPts val="0"/>
              </a:spcBef>
              <a:spcAft>
                <a:spcPts val="0"/>
              </a:spcAft>
              <a:buClr>
                <a:schemeClr val="dk1"/>
              </a:buClr>
              <a:buFont typeface="Arial"/>
              <a:buNone/>
            </a:pPr>
            <a:r>
              <a:rPr lang="en-US" sz="2000" b="0" i="0" u="none" strike="noStrike" cap="none" dirty="0">
                <a:solidFill>
                  <a:schemeClr val="dk1"/>
                </a:solidFill>
                <a:latin typeface="Arial"/>
                <a:ea typeface="Arial"/>
                <a:cs typeface="Arial"/>
                <a:sym typeface="Arial"/>
              </a:rPr>
              <a:t>	</a:t>
            </a:r>
            <a:r>
              <a:rPr lang="en-US" sz="2000" b="1" i="1" u="none" strike="noStrike" cap="none" dirty="0">
                <a:solidFill>
                  <a:schemeClr val="dk1"/>
                </a:solidFill>
                <a:latin typeface="Arial"/>
                <a:ea typeface="Arial"/>
                <a:cs typeface="Arial"/>
                <a:sym typeface="Arial"/>
              </a:rPr>
              <a:t>Many to Many Relationship</a:t>
            </a:r>
            <a:endParaRPr sz="2000" b="1" i="1"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585358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Object Query Language(OQL)</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a:t>
            </a: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OQL is a query language standard for object-oriented databases modeled after SQL.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OQL was developed by the Object Data Management Group (ODMG).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 Because of its overall complexity nobody has ever fully implemented the complete OQL. </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OQL has influenced the design of some of the newer query languages like JDOQL and EJB QL, but they can't be considered as different flavors of OQL..</a:t>
            </a:r>
          </a:p>
          <a:p>
            <a:pPr marL="0" marR="0" lvl="0" indent="0" algn="just" rtl="0">
              <a:spcBef>
                <a:spcPts val="0"/>
              </a:spcBef>
              <a:spcAft>
                <a:spcPts val="0"/>
              </a:spcAft>
              <a:buClr>
                <a:schemeClr val="dk1"/>
              </a:buClr>
              <a:buFont typeface="Arial"/>
              <a:buNone/>
            </a:pP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361393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Rules apply to OQL statements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a:t>
            </a: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All complete statements must be terminated by a semi-colon.</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A list of entries in OQL is usually separated by commas but not terminated by a comma(,).</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Strings of text are enclosed by matching quotation marks.</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43170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Rules apply to OQL statements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a:t>
            </a: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solidFill>
                  <a:schemeClr val="dk1"/>
                </a:solidFill>
              </a:rPr>
              <a:t> All complete statements must be terminated by a semi-colon.</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A list of entries in OQL is usually separated by commas but not terminated by a comma(,).</a:t>
            </a:r>
          </a:p>
          <a:p>
            <a:pPr lvl="0" algn="just">
              <a:buClr>
                <a:schemeClr val="dk1"/>
              </a:buClr>
              <a:buSzPct val="100000"/>
              <a:buFont typeface="Arial"/>
              <a:buChar char="•"/>
            </a:pPr>
            <a:endParaRPr lang="en-US" sz="2000" dirty="0">
              <a:solidFill>
                <a:schemeClr val="dk1"/>
              </a:solidFill>
            </a:endParaRPr>
          </a:p>
          <a:p>
            <a:pPr lvl="0" algn="just">
              <a:buClr>
                <a:schemeClr val="dk1"/>
              </a:buClr>
              <a:buSzPct val="100000"/>
              <a:buFont typeface="Arial"/>
              <a:buChar char="•"/>
            </a:pPr>
            <a:r>
              <a:rPr lang="en-US" sz="2000" dirty="0">
                <a:solidFill>
                  <a:schemeClr val="dk1"/>
                </a:solidFill>
              </a:rPr>
              <a:t>Strings of text are enclosed by matching quotation marks.</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35458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OQL statements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r>
              <a:rPr lang="en-US" altLang="en-US" sz="2000" dirty="0"/>
              <a:t>SELECT   can construct new objects, arbitrary structures</a:t>
            </a:r>
          </a:p>
          <a:p>
            <a:endParaRPr lang="en-US" altLang="en-US" sz="2000" dirty="0"/>
          </a:p>
          <a:p>
            <a:r>
              <a:rPr lang="en-US" altLang="en-US" sz="2000" dirty="0"/>
              <a:t>FROM     tuple variables can range over any collection; may</a:t>
            </a:r>
          </a:p>
          <a:p>
            <a:r>
              <a:rPr lang="en-US" altLang="en-US" sz="2000" dirty="0"/>
              <a:t>                 have subqueries.</a:t>
            </a:r>
          </a:p>
          <a:p>
            <a:endParaRPr lang="en-US" altLang="en-US" sz="2000" dirty="0"/>
          </a:p>
          <a:p>
            <a:r>
              <a:rPr lang="en-US" altLang="en-US" sz="2000" dirty="0"/>
              <a:t>WHERE  pretty much the same as in SQL</a:t>
            </a:r>
          </a:p>
        </p:txBody>
      </p:sp>
    </p:spTree>
    <p:extLst>
      <p:ext uri="{BB962C8B-B14F-4D97-AF65-F5344CB8AC3E}">
        <p14:creationId xmlns:p14="http://schemas.microsoft.com/office/powerpoint/2010/main" val="1814629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t>Interaction layer</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t>User can interact with the databases.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The user can send the data to databases as well as data can be retrieved from database to user. </a:t>
            </a:r>
            <a:endParaRPr lang="en-US" sz="2000" b="0" i="0" u="none" strike="noStrike" cap="none" dirty="0">
              <a:solidFill>
                <a:schemeClr val="dk1"/>
              </a:solidFill>
              <a:latin typeface="Arial"/>
              <a:ea typeface="Arial"/>
              <a:cs typeface="Arial"/>
              <a:sym typeface="Arial"/>
            </a:endParaRPr>
          </a:p>
          <a:p>
            <a:pPr marL="0" marR="0" lvl="0" indent="0" algn="just" rtl="0">
              <a:spcBef>
                <a:spcPts val="0"/>
              </a:spcBef>
              <a:spcAft>
                <a:spcPts val="0"/>
              </a:spcAft>
              <a:buClr>
                <a:schemeClr val="dk1"/>
              </a:buClr>
              <a:buFont typeface="Arial"/>
              <a:buNone/>
            </a:pP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354974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b="1" dirty="0"/>
                <a:t>Select-From-Where in OQL</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r>
              <a:rPr lang="en-US" altLang="en-US" sz="2000" dirty="0"/>
              <a:t>SELECT  p. name</a:t>
            </a:r>
          </a:p>
          <a:p>
            <a:r>
              <a:rPr lang="en-US" altLang="en-US" sz="2000" dirty="0"/>
              <a:t>    </a:t>
            </a:r>
            <a:r>
              <a:rPr lang="en-US" altLang="en-US" sz="2000" dirty="0">
                <a:solidFill>
                  <a:schemeClr val="accent2"/>
                </a:solidFill>
              </a:rPr>
              <a:t>FROM   person p</a:t>
            </a:r>
          </a:p>
          <a:p>
            <a:r>
              <a:rPr lang="en-US" altLang="en-US" sz="2000" dirty="0"/>
              <a:t>    WHERE  p.name = “test”</a:t>
            </a:r>
          </a:p>
        </p:txBody>
      </p:sp>
    </p:spTree>
    <p:extLst>
      <p:ext uri="{BB962C8B-B14F-4D97-AF65-F5344CB8AC3E}">
        <p14:creationId xmlns:p14="http://schemas.microsoft.com/office/powerpoint/2010/main" val="3337590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b="1" dirty="0"/>
                <a:t>Types in OQL</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r>
              <a:rPr lang="en-US" altLang="en-US" sz="2000" b="1" dirty="0"/>
              <a:t>Basic types:</a:t>
            </a:r>
          </a:p>
          <a:p>
            <a:r>
              <a:rPr lang="en-US" altLang="en-US" sz="2000" dirty="0"/>
              <a:t>   </a:t>
            </a:r>
          </a:p>
          <a:p>
            <a:r>
              <a:rPr lang="en-US" altLang="en-US" sz="2000" dirty="0"/>
              <a:t>     Atomic types (e.g., string, integer, …)</a:t>
            </a:r>
          </a:p>
          <a:p>
            <a:r>
              <a:rPr lang="en-US" altLang="en-US" sz="2000" dirty="0"/>
              <a:t>      Enumeration types (Monday, Tuesday, Wednesday….)</a:t>
            </a:r>
          </a:p>
          <a:p>
            <a:endParaRPr lang="en-US" altLang="en-US" sz="2000" dirty="0"/>
          </a:p>
          <a:p>
            <a:r>
              <a:rPr lang="en-US" altLang="en-US" sz="2000" b="1" dirty="0"/>
              <a:t>Constructors:  </a:t>
            </a:r>
            <a:r>
              <a:rPr lang="en-US" altLang="en-US" sz="2000" b="1" i="1" dirty="0"/>
              <a:t>can be applied without limitations.</a:t>
            </a:r>
          </a:p>
          <a:p>
            <a:r>
              <a:rPr lang="en-US" altLang="en-US" sz="2000" dirty="0">
                <a:solidFill>
                  <a:schemeClr val="accent2"/>
                </a:solidFill>
              </a:rPr>
              <a:t>    Set</a:t>
            </a:r>
            <a:r>
              <a:rPr lang="en-US" altLang="en-US" sz="2000" dirty="0"/>
              <a:t>:    (1, 5, 6)</a:t>
            </a:r>
          </a:p>
          <a:p>
            <a:r>
              <a:rPr lang="en-US" altLang="en-US" sz="2000" dirty="0">
                <a:solidFill>
                  <a:schemeClr val="accent2"/>
                </a:solidFill>
              </a:rPr>
              <a:t>    List:</a:t>
            </a:r>
            <a:r>
              <a:rPr lang="en-US" altLang="en-US" sz="2000" dirty="0"/>
              <a:t>   (1, 5, 6, 1, 6 )</a:t>
            </a:r>
          </a:p>
          <a:p>
            <a:r>
              <a:rPr lang="en-US" altLang="en-US" sz="2000" dirty="0"/>
              <a:t>    </a:t>
            </a:r>
            <a:r>
              <a:rPr lang="en-US" altLang="en-US" sz="2000" dirty="0">
                <a:solidFill>
                  <a:schemeClr val="accent2"/>
                </a:solidFill>
              </a:rPr>
              <a:t>Array:</a:t>
            </a:r>
            <a:r>
              <a:rPr lang="en-US" altLang="en-US" sz="2000" dirty="0"/>
              <a:t>   Integer[17]</a:t>
            </a:r>
          </a:p>
          <a:p>
            <a:r>
              <a:rPr lang="en-US" altLang="en-US" sz="2000" dirty="0"/>
              <a:t>    Struct:  (name: string, address: string)</a:t>
            </a:r>
          </a:p>
          <a:p>
            <a:r>
              <a:rPr lang="en-US" altLang="en-US" sz="2000" dirty="0"/>
              <a:t>    </a:t>
            </a:r>
          </a:p>
          <a:p>
            <a:r>
              <a:rPr lang="en-US" altLang="en-US" sz="2000" dirty="0"/>
              <a:t>    struct( name: “John”, </a:t>
            </a:r>
            <a:r>
              <a:rPr lang="en-US" altLang="en-US" sz="2000" dirty="0" err="1"/>
              <a:t>childrenAges</a:t>
            </a:r>
            <a:r>
              <a:rPr lang="en-US" altLang="en-US" sz="2000" dirty="0"/>
              <a:t>: bag (1,1,2,2))</a:t>
            </a:r>
          </a:p>
        </p:txBody>
      </p:sp>
    </p:spTree>
    <p:extLst>
      <p:ext uri="{BB962C8B-B14F-4D97-AF65-F5344CB8AC3E}">
        <p14:creationId xmlns:p14="http://schemas.microsoft.com/office/powerpoint/2010/main" val="354059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b="1" dirty="0"/>
                <a:t>Path Expressions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altLang="en-US" sz="2000" dirty="0"/>
              <a:t>Path expressions are needed in order to access components</a:t>
            </a:r>
          </a:p>
          <a:p>
            <a:r>
              <a:rPr lang="en-US" altLang="en-US" sz="2000" dirty="0"/>
              <a:t>of objects.</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r>
              <a:rPr lang="en-US" altLang="en-US" sz="2000" dirty="0">
                <a:solidFill>
                  <a:schemeClr val="accent2"/>
                </a:solidFill>
              </a:rPr>
              <a:t>Attributes:</a:t>
            </a:r>
            <a:endParaRPr lang="en-US" altLang="en-US" sz="2000" dirty="0"/>
          </a:p>
          <a:p>
            <a:r>
              <a:rPr lang="en-US" altLang="en-US" sz="2000" dirty="0"/>
              <a:t>      </a:t>
            </a:r>
            <a:r>
              <a:rPr lang="en-US" altLang="en-US" sz="2000" i="1" dirty="0" err="1"/>
              <a:t>a.p</a:t>
            </a:r>
            <a:r>
              <a:rPr lang="en-US" altLang="en-US" sz="2000" dirty="0"/>
              <a:t>   is the value of the attribute </a:t>
            </a:r>
            <a:r>
              <a:rPr lang="en-US" altLang="en-US" sz="2000" i="1" dirty="0"/>
              <a:t>a</a:t>
            </a:r>
            <a:r>
              <a:rPr lang="en-US" altLang="en-US" sz="2000" dirty="0"/>
              <a:t> of </a:t>
            </a:r>
            <a:r>
              <a:rPr lang="en-US" altLang="en-US" sz="2000" i="1" dirty="0"/>
              <a:t>p</a:t>
            </a:r>
            <a:r>
              <a:rPr lang="en-US" altLang="en-US" sz="2000" dirty="0"/>
              <a:t>.</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r>
              <a:rPr lang="en-US" altLang="en-US" sz="2000" dirty="0">
                <a:solidFill>
                  <a:schemeClr val="accent2"/>
                </a:solidFill>
              </a:rPr>
              <a:t>Relationships:</a:t>
            </a:r>
            <a:endParaRPr lang="en-US" altLang="en-US" sz="2000" dirty="0"/>
          </a:p>
          <a:p>
            <a:r>
              <a:rPr lang="en-US" altLang="en-US" sz="2000" dirty="0"/>
              <a:t>      </a:t>
            </a:r>
            <a:r>
              <a:rPr lang="en-US" altLang="en-US" sz="2000" i="1" dirty="0" err="1"/>
              <a:t>a.p</a:t>
            </a:r>
            <a:r>
              <a:rPr lang="en-US" altLang="en-US" sz="2000" dirty="0"/>
              <a:t> is the object or collection of objects related to </a:t>
            </a:r>
            <a:r>
              <a:rPr lang="en-US" altLang="en-US" sz="2000" i="1" dirty="0"/>
              <a:t>a</a:t>
            </a:r>
            <a:r>
              <a:rPr lang="en-US" altLang="en-US" sz="2000" dirty="0"/>
              <a:t> by </a:t>
            </a:r>
            <a:r>
              <a:rPr lang="en-US" altLang="en-US" sz="2000" i="1" dirty="0"/>
              <a:t>p</a:t>
            </a:r>
            <a:r>
              <a:rPr lang="en-US" altLang="en-US" sz="2000" dirty="0"/>
              <a:t>.</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r>
              <a:rPr lang="en-US" altLang="en-US" sz="2000" dirty="0">
                <a:solidFill>
                  <a:schemeClr val="accent2"/>
                </a:solidFill>
              </a:rPr>
              <a:t>Methods:</a:t>
            </a:r>
          </a:p>
          <a:p>
            <a:r>
              <a:rPr lang="en-US" altLang="en-US" sz="2000" i="1" dirty="0"/>
              <a:t>     </a:t>
            </a:r>
            <a:r>
              <a:rPr lang="en-US" altLang="en-US" sz="2000" i="1" dirty="0" err="1"/>
              <a:t>a.p</a:t>
            </a:r>
            <a:r>
              <a:rPr lang="en-US" altLang="en-US" sz="2000" dirty="0"/>
              <a:t> is the result of applying </a:t>
            </a:r>
            <a:r>
              <a:rPr lang="en-US" altLang="en-US" sz="2000" i="1" dirty="0"/>
              <a:t>p</a:t>
            </a:r>
            <a:r>
              <a:rPr lang="en-US" altLang="en-US" sz="2000" dirty="0"/>
              <a:t> to </a:t>
            </a:r>
            <a:r>
              <a:rPr lang="en-US" altLang="en-US" sz="2000" i="1" dirty="0"/>
              <a:t>a</a:t>
            </a:r>
            <a:r>
              <a:rPr lang="en-US" altLang="en-US" sz="2000" dirty="0"/>
              <a:t> (perhaps with a parameter).</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r>
              <a:rPr lang="en-US" altLang="en-US" sz="2000" dirty="0"/>
              <a:t>Also possible to have </a:t>
            </a:r>
            <a:r>
              <a:rPr lang="en-US" altLang="en-US" sz="2000" dirty="0">
                <a:solidFill>
                  <a:schemeClr val="accent2"/>
                </a:solidFill>
              </a:rPr>
              <a:t>longer expressions</a:t>
            </a:r>
            <a:r>
              <a:rPr lang="en-US" altLang="en-US" sz="2000" dirty="0"/>
              <a:t>:</a:t>
            </a:r>
          </a:p>
          <a:p>
            <a:r>
              <a:rPr lang="en-US" altLang="en-US" sz="2000" dirty="0"/>
              <a:t>    </a:t>
            </a:r>
            <a:r>
              <a:rPr lang="en-US" altLang="en-US" sz="2000" i="1" dirty="0" err="1"/>
              <a:t>a.father.wife.child.father.wife</a:t>
            </a:r>
            <a:r>
              <a:rPr lang="en-US" altLang="en-US" sz="2000" dirty="0"/>
              <a:t>….</a:t>
            </a:r>
          </a:p>
          <a:p>
            <a:endParaRPr lang="en-US" altLang="en-US" sz="2000" dirty="0"/>
          </a:p>
        </p:txBody>
      </p:sp>
    </p:spTree>
    <p:extLst>
      <p:ext uri="{BB962C8B-B14F-4D97-AF65-F5344CB8AC3E}">
        <p14:creationId xmlns:p14="http://schemas.microsoft.com/office/powerpoint/2010/main" val="15814318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b="1" dirty="0"/>
                <a:t>Complications in the FROM Clause</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r>
              <a:rPr lang="en-US" altLang="en-US" sz="2000" dirty="0"/>
              <a:t>SELECT  </a:t>
            </a:r>
            <a:r>
              <a:rPr lang="en-US" altLang="en-US" sz="2000" dirty="0" err="1"/>
              <a:t>a.phoneNumber</a:t>
            </a:r>
            <a:endParaRPr lang="en-US" altLang="en-US" sz="2000" dirty="0"/>
          </a:p>
          <a:p>
            <a:r>
              <a:rPr lang="en-US" altLang="en-US" sz="2000" dirty="0"/>
              <a:t>    </a:t>
            </a:r>
            <a:r>
              <a:rPr lang="en-US" altLang="en-US" sz="2000" dirty="0">
                <a:solidFill>
                  <a:schemeClr val="accent2"/>
                </a:solidFill>
              </a:rPr>
              <a:t>FROM   Movies m, </a:t>
            </a:r>
          </a:p>
          <a:p>
            <a:r>
              <a:rPr lang="en-US" altLang="en-US" sz="2000" dirty="0">
                <a:solidFill>
                  <a:schemeClr val="accent2"/>
                </a:solidFill>
              </a:rPr>
              <a:t>                   (SELECT </a:t>
            </a:r>
            <a:r>
              <a:rPr lang="en-US" altLang="en-US" sz="2000" dirty="0" err="1">
                <a:solidFill>
                  <a:schemeClr val="accent2"/>
                </a:solidFill>
              </a:rPr>
              <a:t>m.address</a:t>
            </a:r>
            <a:endParaRPr lang="en-US" altLang="en-US" sz="2000" dirty="0">
              <a:solidFill>
                <a:schemeClr val="accent2"/>
              </a:solidFill>
            </a:endParaRPr>
          </a:p>
          <a:p>
            <a:r>
              <a:rPr lang="en-US" altLang="en-US" sz="2000" dirty="0">
                <a:solidFill>
                  <a:schemeClr val="accent2"/>
                </a:solidFill>
              </a:rPr>
              <a:t>                     FROM  </a:t>
            </a:r>
            <a:r>
              <a:rPr lang="en-US" altLang="en-US" sz="2000" dirty="0" err="1">
                <a:solidFill>
                  <a:schemeClr val="accent2"/>
                </a:solidFill>
              </a:rPr>
              <a:t>m.stars</a:t>
            </a:r>
            <a:endParaRPr lang="en-US" altLang="en-US" sz="2000" dirty="0">
              <a:solidFill>
                <a:schemeClr val="accent2"/>
              </a:solidFill>
            </a:endParaRPr>
          </a:p>
          <a:p>
            <a:r>
              <a:rPr lang="en-US" altLang="en-US" sz="2000" dirty="0">
                <a:solidFill>
                  <a:schemeClr val="accent2"/>
                </a:solidFill>
              </a:rPr>
              <a:t>                     WHERE </a:t>
            </a:r>
            <a:r>
              <a:rPr lang="en-US" altLang="en-US" sz="2000" dirty="0" err="1">
                <a:solidFill>
                  <a:schemeClr val="accent2"/>
                </a:solidFill>
              </a:rPr>
              <a:t>m.city</a:t>
            </a:r>
            <a:r>
              <a:rPr lang="en-US" altLang="en-US" sz="2000" dirty="0">
                <a:solidFill>
                  <a:schemeClr val="accent2"/>
                </a:solidFill>
              </a:rPr>
              <a:t>=“Los Angeles”)</a:t>
            </a:r>
          </a:p>
          <a:p>
            <a:r>
              <a:rPr lang="en-US" altLang="en-US" sz="2000" dirty="0">
                <a:solidFill>
                  <a:schemeClr val="accent2"/>
                </a:solidFill>
              </a:rPr>
              <a:t>                   AS a</a:t>
            </a:r>
          </a:p>
          <a:p>
            <a:r>
              <a:rPr lang="en-US" altLang="en-US" sz="2000" dirty="0"/>
              <a:t>    WHERE  </a:t>
            </a:r>
            <a:r>
              <a:rPr lang="en-US" altLang="en-US" sz="2000" dirty="0" err="1"/>
              <a:t>m.title</a:t>
            </a:r>
            <a:r>
              <a:rPr lang="en-US" altLang="en-US" sz="2000" dirty="0"/>
              <a:t> = “Sleepless in Seattle”</a:t>
            </a:r>
          </a:p>
          <a:p>
            <a:endParaRPr lang="en-US" altLang="en-US" sz="2000" dirty="0"/>
          </a:p>
          <a:p>
            <a:endParaRPr lang="en-US" altLang="en-US" sz="2000" dirty="0"/>
          </a:p>
          <a:p>
            <a:pPr marL="342900" indent="-342900">
              <a:buFont typeface="Arial" panose="020B0604020202020204" pitchFamily="34" charset="0"/>
              <a:buChar char="•"/>
            </a:pPr>
            <a:r>
              <a:rPr lang="en-US" altLang="en-US" sz="2000" dirty="0"/>
              <a:t>The FROM clause can contain arbitrary subqueries that return</a:t>
            </a:r>
          </a:p>
          <a:p>
            <a:r>
              <a:rPr lang="en-US" altLang="en-US" sz="2000" dirty="0"/>
              <a:t>collections.</a:t>
            </a:r>
          </a:p>
          <a:p>
            <a:endParaRPr lang="en-US" altLang="en-US" sz="2000" dirty="0"/>
          </a:p>
        </p:txBody>
      </p:sp>
    </p:spTree>
    <p:extLst>
      <p:ext uri="{BB962C8B-B14F-4D97-AF65-F5344CB8AC3E}">
        <p14:creationId xmlns:p14="http://schemas.microsoft.com/office/powerpoint/2010/main" val="24529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b="1" dirty="0"/>
                <a:t>Complex Output Types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altLang="en-US" sz="2000" dirty="0"/>
              <a:t>The SELECT clause can create complex structures:</a:t>
            </a:r>
          </a:p>
          <a:p>
            <a:endParaRPr lang="en-US" altLang="en-US" sz="2000" dirty="0"/>
          </a:p>
          <a:p>
            <a:r>
              <a:rPr lang="en-US" altLang="en-US" sz="2000" dirty="0">
                <a:solidFill>
                  <a:schemeClr val="accent2"/>
                </a:solidFill>
              </a:rPr>
              <a:t>SELECT  Struct: (address: a, </a:t>
            </a:r>
            <a:r>
              <a:rPr lang="en-US" altLang="en-US" sz="2000" dirty="0" err="1">
                <a:solidFill>
                  <a:schemeClr val="accent2"/>
                </a:solidFill>
              </a:rPr>
              <a:t>phoneNumber</a:t>
            </a:r>
            <a:r>
              <a:rPr lang="en-US" altLang="en-US" sz="2000" dirty="0">
                <a:solidFill>
                  <a:schemeClr val="accent2"/>
                </a:solidFill>
              </a:rPr>
              <a:t>: </a:t>
            </a:r>
            <a:r>
              <a:rPr lang="en-US" altLang="en-US" sz="2000" dirty="0" err="1">
                <a:solidFill>
                  <a:schemeClr val="accent2"/>
                </a:solidFill>
              </a:rPr>
              <a:t>a.phoneNumber</a:t>
            </a:r>
            <a:r>
              <a:rPr lang="en-US" altLang="en-US" sz="2000" dirty="0">
                <a:solidFill>
                  <a:schemeClr val="accent2"/>
                </a:solidFill>
              </a:rPr>
              <a:t>)</a:t>
            </a:r>
            <a:endParaRPr lang="en-US" altLang="en-US" sz="2000" dirty="0"/>
          </a:p>
          <a:p>
            <a:r>
              <a:rPr lang="en-US" altLang="en-US" sz="2000" dirty="0"/>
              <a:t>    </a:t>
            </a:r>
            <a:r>
              <a:rPr lang="en-US" altLang="en-US" sz="2000" dirty="0">
                <a:solidFill>
                  <a:schemeClr val="tx1"/>
                </a:solidFill>
              </a:rPr>
              <a:t>FROM   Movies m, </a:t>
            </a:r>
          </a:p>
          <a:p>
            <a:r>
              <a:rPr lang="en-US" altLang="en-US" sz="2000" dirty="0">
                <a:solidFill>
                  <a:schemeClr val="tx1"/>
                </a:solidFill>
              </a:rPr>
              <a:t>                   (SELECT </a:t>
            </a:r>
            <a:r>
              <a:rPr lang="en-US" altLang="en-US" sz="2000" dirty="0" err="1">
                <a:solidFill>
                  <a:schemeClr val="tx1"/>
                </a:solidFill>
              </a:rPr>
              <a:t>m.address</a:t>
            </a:r>
            <a:endParaRPr lang="en-US" altLang="en-US" sz="2000" dirty="0">
              <a:solidFill>
                <a:schemeClr val="tx1"/>
              </a:solidFill>
            </a:endParaRPr>
          </a:p>
          <a:p>
            <a:r>
              <a:rPr lang="en-US" altLang="en-US" sz="2000" dirty="0">
                <a:solidFill>
                  <a:schemeClr val="tx1"/>
                </a:solidFill>
              </a:rPr>
              <a:t>                     FROM  </a:t>
            </a:r>
            <a:r>
              <a:rPr lang="en-US" altLang="en-US" sz="2000" dirty="0" err="1">
                <a:solidFill>
                  <a:schemeClr val="tx1"/>
                </a:solidFill>
              </a:rPr>
              <a:t>m.stars</a:t>
            </a:r>
            <a:endParaRPr lang="en-US" altLang="en-US" sz="2000" dirty="0">
              <a:solidFill>
                <a:schemeClr val="tx1"/>
              </a:solidFill>
            </a:endParaRPr>
          </a:p>
          <a:p>
            <a:r>
              <a:rPr lang="en-US" altLang="en-US" sz="2000" dirty="0">
                <a:solidFill>
                  <a:schemeClr val="tx1"/>
                </a:solidFill>
              </a:rPr>
              <a:t>                     WHERE </a:t>
            </a:r>
            <a:r>
              <a:rPr lang="en-US" altLang="en-US" sz="2000" dirty="0" err="1">
                <a:solidFill>
                  <a:schemeClr val="tx1"/>
                </a:solidFill>
              </a:rPr>
              <a:t>m.city</a:t>
            </a:r>
            <a:r>
              <a:rPr lang="en-US" altLang="en-US" sz="2000" dirty="0">
                <a:solidFill>
                  <a:schemeClr val="tx1"/>
                </a:solidFill>
              </a:rPr>
              <a:t>=“Los Angeles”)</a:t>
            </a:r>
          </a:p>
          <a:p>
            <a:r>
              <a:rPr lang="en-US" altLang="en-US" sz="2000" dirty="0">
                <a:solidFill>
                  <a:schemeClr val="tx1"/>
                </a:solidFill>
              </a:rPr>
              <a:t>                   AS a</a:t>
            </a:r>
          </a:p>
          <a:p>
            <a:r>
              <a:rPr lang="en-US" altLang="en-US" sz="2000" dirty="0"/>
              <a:t>    WHERE  </a:t>
            </a:r>
            <a:r>
              <a:rPr lang="en-US" altLang="en-US" sz="2000" dirty="0" err="1"/>
              <a:t>m.title</a:t>
            </a:r>
            <a:r>
              <a:rPr lang="en-US" altLang="en-US" sz="2000" dirty="0"/>
              <a:t> = “Sleepless in Seattle”</a:t>
            </a:r>
          </a:p>
          <a:p>
            <a:endParaRPr lang="en-US" altLang="en-US" sz="2000" dirty="0"/>
          </a:p>
        </p:txBody>
      </p:sp>
    </p:spTree>
    <p:extLst>
      <p:ext uri="{BB962C8B-B14F-4D97-AF65-F5344CB8AC3E}">
        <p14:creationId xmlns:p14="http://schemas.microsoft.com/office/powerpoint/2010/main" val="35809869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dirty="0"/>
                <a:t>Other Features of OQL</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a:buFontTx/>
              <a:buChar char="•"/>
            </a:pPr>
            <a:r>
              <a:rPr lang="en-US" altLang="en-US" sz="2000" dirty="0"/>
              <a:t>Ordering of the results</a:t>
            </a:r>
          </a:p>
          <a:p>
            <a:r>
              <a:rPr lang="en-US" altLang="en-US" sz="2000" dirty="0"/>
              <a:t>      ORDER BY  </a:t>
            </a:r>
            <a:r>
              <a:rPr lang="en-US" altLang="en-US" sz="2000" dirty="0" err="1"/>
              <a:t>m.title</a:t>
            </a:r>
            <a:r>
              <a:rPr lang="en-US" altLang="en-US" sz="2000" dirty="0"/>
              <a:t>, </a:t>
            </a:r>
            <a:r>
              <a:rPr lang="en-US" altLang="en-US" sz="2000" dirty="0" err="1"/>
              <a:t>m.year</a:t>
            </a:r>
            <a:r>
              <a:rPr lang="en-US" altLang="en-US" sz="2000" dirty="0"/>
              <a:t>.</a:t>
            </a:r>
          </a:p>
          <a:p>
            <a:endParaRPr lang="en-US" altLang="en-US" sz="2000" dirty="0"/>
          </a:p>
          <a:p>
            <a:pPr>
              <a:buFontTx/>
              <a:buChar char="•"/>
            </a:pPr>
            <a:r>
              <a:rPr lang="en-US" altLang="en-US" sz="2000" dirty="0"/>
              <a:t> Subqueries wherever a collection is appropriate.</a:t>
            </a:r>
          </a:p>
          <a:p>
            <a:pPr>
              <a:buFontTx/>
              <a:buChar char="•"/>
            </a:pPr>
            <a:endParaRPr lang="en-US" altLang="en-US" sz="2000" dirty="0"/>
          </a:p>
          <a:p>
            <a:pPr>
              <a:buFontTx/>
              <a:buChar char="•"/>
            </a:pPr>
            <a:r>
              <a:rPr lang="en-US" altLang="en-US" sz="2000" dirty="0"/>
              <a:t> Quantifier expressions:</a:t>
            </a:r>
          </a:p>
          <a:p>
            <a:pPr lvl="1">
              <a:buFontTx/>
              <a:buChar char="•"/>
            </a:pPr>
            <a:r>
              <a:rPr lang="en-US" altLang="en-US" sz="2000" dirty="0"/>
              <a:t> FOR ALL </a:t>
            </a:r>
            <a:r>
              <a:rPr lang="en-US" altLang="en-US" sz="2000" i="1" dirty="0"/>
              <a:t>x</a:t>
            </a:r>
            <a:r>
              <a:rPr lang="en-US" altLang="en-US" sz="2000" dirty="0"/>
              <a:t> IN </a:t>
            </a:r>
            <a:r>
              <a:rPr lang="en-US" altLang="en-US" sz="2000" i="1" dirty="0"/>
              <a:t>S : C(x)</a:t>
            </a:r>
          </a:p>
          <a:p>
            <a:pPr lvl="1">
              <a:buFontTx/>
              <a:buChar char="•"/>
            </a:pPr>
            <a:r>
              <a:rPr lang="en-US" altLang="en-US" sz="2000" dirty="0"/>
              <a:t> EXISTS </a:t>
            </a:r>
            <a:r>
              <a:rPr lang="en-US" altLang="en-US" sz="2000" i="1" dirty="0"/>
              <a:t>x</a:t>
            </a:r>
            <a:r>
              <a:rPr lang="en-US" altLang="en-US" sz="2000" dirty="0"/>
              <a:t> IN </a:t>
            </a:r>
            <a:r>
              <a:rPr lang="en-US" altLang="en-US" sz="2000" i="1" dirty="0"/>
              <a:t>S:C(x)</a:t>
            </a:r>
          </a:p>
          <a:p>
            <a:pPr lvl="1">
              <a:buFontTx/>
              <a:buChar char="•"/>
            </a:pPr>
            <a:endParaRPr lang="en-US" altLang="en-US" sz="2000" i="1" dirty="0"/>
          </a:p>
          <a:p>
            <a:pPr>
              <a:buFontTx/>
              <a:buChar char="•"/>
            </a:pPr>
            <a:r>
              <a:rPr lang="en-US" altLang="en-US" sz="2000" dirty="0"/>
              <a:t> Aggregation,  grouping and HAVING clauses.</a:t>
            </a:r>
          </a:p>
          <a:p>
            <a:pPr>
              <a:buFontTx/>
              <a:buChar char="•"/>
            </a:pPr>
            <a:endParaRPr lang="en-US" altLang="en-US" sz="2000" dirty="0"/>
          </a:p>
          <a:p>
            <a:pPr>
              <a:buFontTx/>
              <a:buChar char="•"/>
            </a:pPr>
            <a:r>
              <a:rPr lang="en-US" altLang="en-US" sz="2000" dirty="0"/>
              <a:t> Set operators:  UNION, INTERSECT, EXCEPT (different if </a:t>
            </a:r>
          </a:p>
          <a:p>
            <a:r>
              <a:rPr lang="en-US" altLang="en-US" sz="2000" dirty="0"/>
              <a:t>   operating on bags or sets).</a:t>
            </a:r>
          </a:p>
          <a:p>
            <a:pPr>
              <a:buFontTx/>
              <a:buChar char="•"/>
            </a:pPr>
            <a:endParaRPr lang="en-US" altLang="en-US" sz="2000" dirty="0"/>
          </a:p>
          <a:p>
            <a:pPr>
              <a:buFontTx/>
              <a:buChar char="•"/>
            </a:pPr>
            <a:r>
              <a:rPr lang="en-US" altLang="en-US" sz="2000" dirty="0"/>
              <a:t> Remove duplicates:  SELECT DISTINCT.</a:t>
            </a:r>
          </a:p>
          <a:p>
            <a:endParaRPr lang="en-US" altLang="en-US" sz="3200" dirty="0"/>
          </a:p>
        </p:txBody>
      </p:sp>
    </p:spTree>
    <p:extLst>
      <p:ext uri="{BB962C8B-B14F-4D97-AF65-F5344CB8AC3E}">
        <p14:creationId xmlns:p14="http://schemas.microsoft.com/office/powerpoint/2010/main" val="13296604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dirty="0"/>
                <a:t>Interface with Host Language </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altLang="en-US" sz="2000" dirty="0"/>
              <a:t>OQL is much more tightly integrated with the host language.</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r>
              <a:rPr lang="en-US" altLang="en-US" sz="2000" dirty="0"/>
              <a:t>OQL produces objects (of various types). One can simply assign</a:t>
            </a:r>
          </a:p>
          <a:p>
            <a:pPr marL="342900" indent="-342900">
              <a:buFont typeface="Arial" panose="020B0604020202020204" pitchFamily="34" charset="0"/>
              <a:buChar char="•"/>
            </a:pPr>
            <a:r>
              <a:rPr lang="en-US" altLang="en-US" sz="2000" dirty="0"/>
              <a:t>the objects as values to variables with the appropriate types.</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r>
              <a:rPr lang="en-US" altLang="en-US" sz="2000" i="1" dirty="0"/>
              <a:t>No need for special interface.</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r>
              <a:rPr lang="en-US" altLang="en-US" sz="2000" dirty="0">
                <a:solidFill>
                  <a:schemeClr val="accent2"/>
                </a:solidFill>
              </a:rPr>
              <a:t>ELEMENT:</a:t>
            </a:r>
            <a:r>
              <a:rPr lang="en-US" altLang="en-US" sz="2000" dirty="0"/>
              <a:t> turns a bag of one element into the single element:</a:t>
            </a:r>
          </a:p>
          <a:p>
            <a:endParaRPr lang="en-US" altLang="en-US" sz="2000" dirty="0"/>
          </a:p>
          <a:p>
            <a:r>
              <a:rPr lang="en-US" altLang="en-US" sz="2000" dirty="0"/>
              <a:t> var1 = ELEMENT (SELECT m</a:t>
            </a:r>
          </a:p>
          <a:p>
            <a:r>
              <a:rPr lang="en-US" altLang="en-US" sz="2000" dirty="0"/>
              <a:t>                                  FROM Movies m</a:t>
            </a:r>
          </a:p>
          <a:p>
            <a:r>
              <a:rPr lang="en-US" altLang="en-US" sz="2000" dirty="0"/>
              <a:t>                                 WHERE title=“sleepless in Seattle”);</a:t>
            </a:r>
          </a:p>
          <a:p>
            <a:endParaRPr lang="en-US" altLang="en-US" sz="3200" dirty="0"/>
          </a:p>
        </p:txBody>
      </p:sp>
    </p:spTree>
    <p:extLst>
      <p:ext uri="{BB962C8B-B14F-4D97-AF65-F5344CB8AC3E}">
        <p14:creationId xmlns:p14="http://schemas.microsoft.com/office/powerpoint/2010/main" val="25724980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4000" dirty="0"/>
                <a:t>Handling Sets or Bags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altLang="en-US" sz="2000" dirty="0"/>
              <a:t>First: turn them into lists (using ORDER BY).</a:t>
            </a:r>
          </a:p>
          <a:p>
            <a:pPr marL="342900" indent="-342900">
              <a:buFont typeface="Arial" panose="020B0604020202020204" pitchFamily="34" charset="0"/>
              <a:buChar char="•"/>
            </a:pPr>
            <a:r>
              <a:rPr lang="en-US" altLang="en-US" sz="2000" dirty="0"/>
              <a:t>Then: use host language operations to go through them.</a:t>
            </a:r>
          </a:p>
          <a:p>
            <a:pPr marL="342900" indent="-342900">
              <a:buFont typeface="Arial" panose="020B0604020202020204" pitchFamily="34" charset="0"/>
              <a:buChar char="•"/>
            </a:pPr>
            <a:endParaRPr lang="en-US" altLang="en-US" sz="2000" dirty="0"/>
          </a:p>
          <a:p>
            <a:r>
              <a:rPr lang="en-US" altLang="en-US" sz="2000" dirty="0">
                <a:solidFill>
                  <a:schemeClr val="accent2"/>
                </a:solidFill>
              </a:rPr>
              <a:t>Example:</a:t>
            </a:r>
          </a:p>
          <a:p>
            <a:pPr marL="342900" indent="-342900">
              <a:buFont typeface="Arial" panose="020B0604020202020204" pitchFamily="34" charset="0"/>
              <a:buChar char="•"/>
            </a:pPr>
            <a:endParaRPr lang="en-US" altLang="en-US" sz="2000" dirty="0"/>
          </a:p>
          <a:p>
            <a:r>
              <a:rPr lang="en-US" altLang="en-US" sz="2000" dirty="0"/>
              <a:t>    </a:t>
            </a:r>
            <a:r>
              <a:rPr lang="en-US" altLang="en-US" sz="2000" dirty="0" err="1"/>
              <a:t>movieList</a:t>
            </a:r>
            <a:r>
              <a:rPr lang="en-US" altLang="en-US" sz="2000" dirty="0"/>
              <a:t> = select m</a:t>
            </a:r>
          </a:p>
          <a:p>
            <a:r>
              <a:rPr lang="en-US" altLang="en-US" sz="2000" dirty="0"/>
              <a:t>                         FROM Movies m</a:t>
            </a:r>
          </a:p>
          <a:p>
            <a:r>
              <a:rPr lang="en-US" altLang="en-US" sz="2000" dirty="0"/>
              <a:t>                         WHERE  </a:t>
            </a:r>
            <a:r>
              <a:rPr lang="en-US" altLang="en-US" sz="2000" dirty="0" err="1"/>
              <a:t>m.year</a:t>
            </a:r>
            <a:r>
              <a:rPr lang="en-US" altLang="en-US" sz="2000" dirty="0"/>
              <a:t> &gt; 1990</a:t>
            </a:r>
          </a:p>
          <a:p>
            <a:r>
              <a:rPr lang="en-US" altLang="en-US" sz="2000" dirty="0"/>
              <a:t>                         ORDER  BY </a:t>
            </a:r>
            <a:r>
              <a:rPr lang="en-US" altLang="en-US" sz="2000" dirty="0" err="1"/>
              <a:t>m.title</a:t>
            </a:r>
            <a:r>
              <a:rPr lang="en-US" altLang="en-US" sz="2000" dirty="0"/>
              <a:t>, </a:t>
            </a:r>
            <a:r>
              <a:rPr lang="en-US" altLang="en-US" sz="2000" dirty="0" err="1"/>
              <a:t>m.year</a:t>
            </a:r>
            <a:r>
              <a:rPr lang="en-US" altLang="en-US" sz="2000" dirty="0"/>
              <a:t>;</a:t>
            </a:r>
          </a:p>
          <a:p>
            <a:r>
              <a:rPr lang="en-US" altLang="en-US" sz="2000" dirty="0"/>
              <a:t>    </a:t>
            </a:r>
            <a:r>
              <a:rPr lang="en-US" altLang="en-US" sz="2000" dirty="0" err="1"/>
              <a:t>numberOfMovies</a:t>
            </a:r>
            <a:r>
              <a:rPr lang="en-US" altLang="en-US" sz="2000" dirty="0"/>
              <a:t> = COUNT (</a:t>
            </a:r>
            <a:r>
              <a:rPr lang="en-US" altLang="en-US" sz="2000" dirty="0" err="1"/>
              <a:t>movieList</a:t>
            </a:r>
            <a:r>
              <a:rPr lang="en-US" altLang="en-US" sz="2000" dirty="0"/>
              <a:t>);</a:t>
            </a:r>
          </a:p>
          <a:p>
            <a:r>
              <a:rPr lang="en-US" altLang="en-US" sz="2000" dirty="0"/>
              <a:t>    for (I=0; I &lt; </a:t>
            </a:r>
            <a:r>
              <a:rPr lang="en-US" altLang="en-US" sz="2000" dirty="0" err="1"/>
              <a:t>numberOfMovies</a:t>
            </a:r>
            <a:r>
              <a:rPr lang="en-US" altLang="en-US" sz="2000" dirty="0"/>
              <a:t>; I++) {</a:t>
            </a:r>
          </a:p>
          <a:p>
            <a:pPr marL="342900" indent="-342900">
              <a:buFont typeface="Arial" panose="020B0604020202020204" pitchFamily="34" charset="0"/>
              <a:buChar char="•"/>
            </a:pPr>
            <a:endParaRPr lang="en-US" altLang="en-US" sz="2000" dirty="0"/>
          </a:p>
          <a:p>
            <a:r>
              <a:rPr lang="en-US" altLang="en-US" sz="2000" dirty="0"/>
              <a:t>          movie = </a:t>
            </a:r>
            <a:r>
              <a:rPr lang="en-US" altLang="en-US" sz="2000" dirty="0" err="1"/>
              <a:t>movieList</a:t>
            </a:r>
            <a:r>
              <a:rPr lang="en-US" altLang="en-US" sz="2000" dirty="0"/>
              <a:t>[I];  </a:t>
            </a:r>
            <a:r>
              <a:rPr lang="en-US" altLang="en-US" sz="2000" i="1" dirty="0"/>
              <a:t>do something with it</a:t>
            </a:r>
            <a:r>
              <a:rPr lang="en-US" altLang="en-US" sz="2000" dirty="0"/>
              <a:t>.</a:t>
            </a:r>
          </a:p>
          <a:p>
            <a:r>
              <a:rPr lang="en-US" altLang="en-US" sz="2000" dirty="0"/>
              <a:t>}</a:t>
            </a:r>
          </a:p>
          <a:p>
            <a:pPr marL="457200" indent="-457200">
              <a:buFont typeface="Arial" panose="020B0604020202020204" pitchFamily="34" charset="0"/>
              <a:buChar char="•"/>
            </a:pPr>
            <a:endParaRPr lang="en-US" altLang="en-US" sz="3200" dirty="0"/>
          </a:p>
        </p:txBody>
      </p:sp>
    </p:spTree>
    <p:extLst>
      <p:ext uri="{BB962C8B-B14F-4D97-AF65-F5344CB8AC3E}">
        <p14:creationId xmlns:p14="http://schemas.microsoft.com/office/powerpoint/2010/main" val="37307885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altLang="en-US" sz="2400" dirty="0"/>
                <a:t>SQL-99: QUERY LANGUAGE FOR OBJECTRELATIONAL MODEL </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altLang="en-US" sz="2000" dirty="0"/>
              <a:t>User-defied types (UDT) replace the concept of classes</a:t>
            </a:r>
          </a:p>
          <a:p>
            <a:pPr marL="342900" indent="-342900">
              <a:buFont typeface="Arial" panose="020B0604020202020204" pitchFamily="34" charset="0"/>
              <a:buChar char="•"/>
            </a:pPr>
            <a:r>
              <a:rPr lang="en-US" altLang="en-US" sz="2000" dirty="0"/>
              <a:t>Create relations on top of the UDTs</a:t>
            </a:r>
          </a:p>
          <a:p>
            <a:pPr marL="342900" indent="-342900">
              <a:buFont typeface="Arial" panose="020B0604020202020204" pitchFamily="34" charset="0"/>
              <a:buChar char="•"/>
            </a:pPr>
            <a:r>
              <a:rPr lang="en-US" altLang="en-US" sz="2000" dirty="0"/>
              <a:t>Multiple relations can be created on top of the same UDT</a:t>
            </a:r>
            <a:endParaRPr lang="en-US" altLang="en-US" sz="3200" dirty="0"/>
          </a:p>
          <a:p>
            <a:pPr marL="342900" indent="-342900">
              <a:buFont typeface="Arial" panose="020B0604020202020204" pitchFamily="34" charset="0"/>
              <a:buChar char="•"/>
            </a:pPr>
            <a:endParaRPr lang="en-US" altLang="en-US" sz="3200" dirty="0"/>
          </a:p>
          <a:p>
            <a:r>
              <a:rPr lang="en-US" sz="2000" dirty="0"/>
              <a:t>	</a:t>
            </a:r>
            <a:r>
              <a:rPr lang="en-US" sz="2000" b="1" i="1" dirty="0"/>
              <a:t>Create Type AS (attributes and method declarations) </a:t>
            </a:r>
            <a:endParaRPr lang="en-US" altLang="en-US" sz="2000" b="1" i="1" dirty="0"/>
          </a:p>
        </p:txBody>
      </p:sp>
    </p:spTree>
    <p:extLst>
      <p:ext uri="{BB962C8B-B14F-4D97-AF65-F5344CB8AC3E}">
        <p14:creationId xmlns:p14="http://schemas.microsoft.com/office/powerpoint/2010/main" val="3222585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dirty="0"/>
                <a:t>CREATING UDT</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altLang="en-US" sz="2000" dirty="0"/>
              <a:t>Creating a type for the address of stars</a:t>
            </a:r>
          </a:p>
          <a:p>
            <a:pPr marL="342900" indent="-342900">
              <a:buFont typeface="Arial" panose="020B0604020202020204" pitchFamily="34" charset="0"/>
              <a:buChar char="•"/>
            </a:pPr>
            <a:endParaRPr lang="en-US" altLang="en-US" sz="2000" dirty="0"/>
          </a:p>
          <a:p>
            <a:r>
              <a:rPr lang="en-US" altLang="en-US" sz="2000" dirty="0"/>
              <a:t>CREATE TYPE </a:t>
            </a:r>
            <a:r>
              <a:rPr lang="en-US" altLang="en-US" sz="2000" dirty="0" err="1"/>
              <a:t>AddressType</a:t>
            </a:r>
            <a:r>
              <a:rPr lang="en-US" altLang="en-US" sz="2000" dirty="0"/>
              <a:t> AS (</a:t>
            </a:r>
          </a:p>
          <a:p>
            <a:r>
              <a:rPr lang="en-US" altLang="en-US" sz="2000" dirty="0"/>
              <a:t>	street CHAR(50),</a:t>
            </a:r>
          </a:p>
          <a:p>
            <a:r>
              <a:rPr lang="en-US" altLang="en-US" sz="2000" dirty="0"/>
              <a:t>	city CHAR(20)</a:t>
            </a:r>
          </a:p>
          <a:p>
            <a:r>
              <a:rPr lang="en-US" altLang="en-US" sz="2000" dirty="0"/>
              <a:t>);</a:t>
            </a:r>
          </a:p>
          <a:p>
            <a:endParaRPr lang="en-US" altLang="en-US" sz="2000" dirty="0"/>
          </a:p>
          <a:p>
            <a:pPr marL="342900" indent="-342900">
              <a:buFont typeface="Arial" panose="020B0604020202020204" pitchFamily="34" charset="0"/>
              <a:buChar char="•"/>
            </a:pPr>
            <a:r>
              <a:rPr lang="en-US" sz="2000" dirty="0"/>
              <a:t>A hierarchy of types (Inheritance)</a:t>
            </a:r>
          </a:p>
          <a:p>
            <a:r>
              <a:rPr lang="en-US" altLang="en-US" sz="2000" dirty="0"/>
              <a:t>CREATE TYPE </a:t>
            </a:r>
            <a:r>
              <a:rPr lang="en-US" altLang="en-US" sz="2000" dirty="0" err="1"/>
              <a:t>StarType</a:t>
            </a:r>
            <a:r>
              <a:rPr lang="en-US" altLang="en-US" sz="2000" dirty="0"/>
              <a:t> AS (</a:t>
            </a:r>
          </a:p>
          <a:p>
            <a:r>
              <a:rPr lang="en-US" altLang="en-US" sz="2000" dirty="0"/>
              <a:t>	name CHAR(30) , </a:t>
            </a:r>
          </a:p>
          <a:p>
            <a:r>
              <a:rPr lang="en-US" altLang="en-US" sz="2000" dirty="0"/>
              <a:t>	address </a:t>
            </a:r>
            <a:r>
              <a:rPr lang="en-US" altLang="en-US" sz="2000" dirty="0" err="1"/>
              <a:t>AddressType</a:t>
            </a:r>
            <a:endParaRPr lang="en-US" altLang="en-US" sz="2000" dirty="0"/>
          </a:p>
          <a:p>
            <a:r>
              <a:rPr lang="en-US" altLang="en-US" sz="2000" dirty="0"/>
              <a:t>);</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endParaRPr lang="en-US" altLang="en-US" sz="2000" b="1" i="1" dirty="0"/>
          </a:p>
        </p:txBody>
      </p:sp>
    </p:spTree>
    <p:extLst>
      <p:ext uri="{BB962C8B-B14F-4D97-AF65-F5344CB8AC3E}">
        <p14:creationId xmlns:p14="http://schemas.microsoft.com/office/powerpoint/2010/main" val="570168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t>Application layer</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t> The application is the second layer in this model.  Which represents actual implementation of application.</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546297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dirty="0"/>
                <a:t>CREATING UDT</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dirty="0"/>
              <a:t>Adding a method declaration for a type (Encapsulation)</a:t>
            </a:r>
          </a:p>
          <a:p>
            <a:r>
              <a:rPr lang="en-US" sz="2000" dirty="0"/>
              <a:t> CREATE TYPE </a:t>
            </a:r>
            <a:r>
              <a:rPr lang="en-US" sz="2000" dirty="0" err="1"/>
              <a:t>AddressType</a:t>
            </a:r>
            <a:r>
              <a:rPr lang="en-US" sz="2000" dirty="0"/>
              <a:t> AS (</a:t>
            </a:r>
          </a:p>
          <a:p>
            <a:r>
              <a:rPr lang="en-US" sz="2000" dirty="0"/>
              <a:t>	street CHAR(50),</a:t>
            </a:r>
          </a:p>
          <a:p>
            <a:r>
              <a:rPr lang="en-US" sz="2000" dirty="0"/>
              <a:t>	city CHAR(20)</a:t>
            </a:r>
          </a:p>
          <a:p>
            <a:r>
              <a:rPr lang="en-US" sz="2000" dirty="0"/>
              <a:t>)</a:t>
            </a:r>
          </a:p>
          <a:p>
            <a:r>
              <a:rPr lang="en-US" sz="2000" dirty="0"/>
              <a:t>METHOD </a:t>
            </a:r>
            <a:r>
              <a:rPr lang="en-US" sz="2000" dirty="0" err="1"/>
              <a:t>houseNumber</a:t>
            </a:r>
            <a:r>
              <a:rPr lang="en-US" sz="2000" dirty="0"/>
              <a:t> () RETURNS CHAR(10) ;</a:t>
            </a:r>
          </a:p>
          <a:p>
            <a:endParaRPr lang="en-US" altLang="en-US" sz="2000" dirty="0"/>
          </a:p>
          <a:p>
            <a:pPr marL="342900" indent="-342900">
              <a:buFont typeface="Arial" panose="020B0604020202020204" pitchFamily="34" charset="0"/>
              <a:buChar char="•"/>
            </a:pPr>
            <a:r>
              <a:rPr lang="en-US" altLang="en-US" sz="2000" dirty="0"/>
              <a:t>Implementation</a:t>
            </a:r>
          </a:p>
          <a:p>
            <a:pPr marL="342900" indent="-342900">
              <a:buFont typeface="Arial" panose="020B0604020202020204" pitchFamily="34" charset="0"/>
              <a:buChar char="•"/>
            </a:pPr>
            <a:endParaRPr lang="en-US" altLang="en-US" sz="2000" dirty="0"/>
          </a:p>
          <a:p>
            <a:r>
              <a:rPr lang="en-US" altLang="en-US" sz="2000" dirty="0"/>
              <a:t>CREATE METHOD </a:t>
            </a:r>
            <a:r>
              <a:rPr lang="en-US" altLang="en-US" sz="2000" dirty="0" err="1"/>
              <a:t>houseNmber</a:t>
            </a:r>
            <a:r>
              <a:rPr lang="en-US" altLang="en-US" sz="2000" dirty="0"/>
              <a:t> RETURNS CHAR (10)</a:t>
            </a:r>
          </a:p>
          <a:p>
            <a:r>
              <a:rPr lang="en-US" altLang="en-US" sz="2000" dirty="0"/>
              <a:t>FOR </a:t>
            </a:r>
            <a:r>
              <a:rPr lang="en-US" altLang="en-US" sz="2000" dirty="0" err="1"/>
              <a:t>AddressType</a:t>
            </a:r>
            <a:endParaRPr lang="en-US" altLang="en-US" sz="2000" dirty="0"/>
          </a:p>
          <a:p>
            <a:r>
              <a:rPr lang="en-US" altLang="en-US" sz="2000" dirty="0"/>
              <a:t>Begin</a:t>
            </a:r>
          </a:p>
          <a:p>
            <a:r>
              <a:rPr lang="en-US" altLang="en-US" sz="2000" dirty="0"/>
              <a:t>.</a:t>
            </a:r>
          </a:p>
          <a:p>
            <a:r>
              <a:rPr lang="en-US" altLang="en-US" sz="2000" dirty="0"/>
              <a:t>.</a:t>
            </a:r>
          </a:p>
          <a:p>
            <a:r>
              <a:rPr lang="en-US" altLang="en-US" sz="2000" dirty="0"/>
              <a:t>End;</a:t>
            </a:r>
          </a:p>
          <a:p>
            <a:pPr marL="342900" indent="-342900">
              <a:buFont typeface="Arial" panose="020B0604020202020204" pitchFamily="34" charset="0"/>
              <a:buChar char="•"/>
            </a:pPr>
            <a:endParaRPr lang="en-US" altLang="en-US" sz="2000" dirty="0"/>
          </a:p>
          <a:p>
            <a:pPr marL="342900" indent="-342900">
              <a:buFont typeface="Arial" panose="020B0604020202020204" pitchFamily="34" charset="0"/>
              <a:buChar char="•"/>
            </a:pPr>
            <a:endParaRPr lang="en-US" altLang="en-US" sz="2000" b="1" i="1" dirty="0"/>
          </a:p>
        </p:txBody>
      </p:sp>
    </p:spTree>
    <p:extLst>
      <p:ext uri="{BB962C8B-B14F-4D97-AF65-F5344CB8AC3E}">
        <p14:creationId xmlns:p14="http://schemas.microsoft.com/office/powerpoint/2010/main" val="22334661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600" dirty="0"/>
                <a:t>COLLECTIONS AND LARGE OBJECTS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r>
              <a:rPr lang="en-US" sz="2000" dirty="0"/>
              <a:t>Book Type contains collections</a:t>
            </a:r>
          </a:p>
          <a:p>
            <a:endParaRPr lang="en-US" sz="2000" dirty="0"/>
          </a:p>
          <a:p>
            <a:r>
              <a:rPr lang="en-US" sz="2000" dirty="0"/>
              <a:t>Arrays of authors -&gt;  capture the order of authors</a:t>
            </a:r>
          </a:p>
          <a:p>
            <a:r>
              <a:rPr lang="en-US" sz="2000" dirty="0"/>
              <a:t>Set of keywords</a:t>
            </a:r>
          </a:p>
          <a:p>
            <a:endParaRPr lang="en-US" sz="2000" dirty="0"/>
          </a:p>
          <a:p>
            <a:r>
              <a:rPr lang="en-US" sz="2000" dirty="0"/>
              <a:t>create type Book as (</a:t>
            </a:r>
          </a:p>
          <a:p>
            <a:r>
              <a:rPr lang="en-US" sz="2000" dirty="0"/>
              <a:t>	title varchar(20), </a:t>
            </a:r>
          </a:p>
          <a:p>
            <a:r>
              <a:rPr lang="en-US" sz="2000" dirty="0"/>
              <a:t>	author-array varchar(20) array [10], </a:t>
            </a:r>
          </a:p>
          <a:p>
            <a:r>
              <a:rPr lang="en-US" sz="2000" dirty="0"/>
              <a:t>	pub-date date, </a:t>
            </a:r>
          </a:p>
          <a:p>
            <a:r>
              <a:rPr lang="en-US" sz="2000" dirty="0"/>
              <a:t>	publisher </a:t>
            </a:r>
            <a:r>
              <a:rPr lang="en-US" sz="2000" dirty="0" err="1"/>
              <a:t>Publisher</a:t>
            </a:r>
            <a:r>
              <a:rPr lang="en-US" sz="2000" dirty="0"/>
              <a:t>, </a:t>
            </a:r>
          </a:p>
          <a:p>
            <a:r>
              <a:rPr lang="en-US" sz="2000" dirty="0"/>
              <a:t>	keyword-set </a:t>
            </a:r>
            <a:r>
              <a:rPr lang="en-US" sz="2000" dirty="0" err="1"/>
              <a:t>setof</a:t>
            </a:r>
            <a:r>
              <a:rPr lang="en-US" sz="2000" dirty="0"/>
              <a:t>(varchar(20))</a:t>
            </a:r>
          </a:p>
          <a:p>
            <a:r>
              <a:rPr lang="en-US" sz="2000" dirty="0"/>
              <a:t>)</a:t>
            </a:r>
          </a:p>
        </p:txBody>
      </p:sp>
    </p:spTree>
    <p:extLst>
      <p:ext uri="{BB962C8B-B14F-4D97-AF65-F5344CB8AC3E}">
        <p14:creationId xmlns:p14="http://schemas.microsoft.com/office/powerpoint/2010/main" val="24677720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600" dirty="0"/>
                <a:t>COLLECTIONS AND LARGE OBJECTS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dirty="0"/>
              <a:t>CLOB: Character large objects </a:t>
            </a:r>
          </a:p>
          <a:p>
            <a:r>
              <a:rPr lang="en-US" sz="2000" dirty="0"/>
              <a:t>	book-review CLOB(10KB) </a:t>
            </a:r>
          </a:p>
          <a:p>
            <a:pPr marL="342900" indent="-342900">
              <a:buFont typeface="Arial" panose="020B0604020202020204" pitchFamily="34" charset="0"/>
              <a:buChar char="•"/>
            </a:pPr>
            <a:r>
              <a:rPr lang="en-US" sz="2000" dirty="0"/>
              <a:t>BLOB: binary large objects </a:t>
            </a:r>
          </a:p>
          <a:p>
            <a:r>
              <a:rPr lang="en-US" sz="2000" dirty="0"/>
              <a:t>	image BLOB(10MB) </a:t>
            </a:r>
          </a:p>
          <a:p>
            <a:r>
              <a:rPr lang="en-US" sz="2000" dirty="0"/>
              <a:t>	movie BLOB(2GB)</a:t>
            </a:r>
            <a:endParaRPr lang="en-US" altLang="en-US" sz="2000" b="1" i="1" dirty="0"/>
          </a:p>
        </p:txBody>
      </p:sp>
    </p:spTree>
    <p:extLst>
      <p:ext uri="{BB962C8B-B14F-4D97-AF65-F5344CB8AC3E}">
        <p14:creationId xmlns:p14="http://schemas.microsoft.com/office/powerpoint/2010/main" val="39310184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600" dirty="0"/>
                <a:t>CREATING RELATIONS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dirty="0"/>
              <a:t>Once types are created, we can create relations</a:t>
            </a:r>
          </a:p>
          <a:p>
            <a:pPr marL="342900" indent="-342900">
              <a:buFont typeface="Arial" panose="020B0604020202020204" pitchFamily="34" charset="0"/>
              <a:buChar char="•"/>
            </a:pPr>
            <a:endParaRPr lang="en-US" altLang="en-US" sz="2000" b="1" i="1" dirty="0"/>
          </a:p>
          <a:p>
            <a:pPr marL="342900" indent="-342900">
              <a:buFont typeface="Arial" panose="020B0604020202020204" pitchFamily="34" charset="0"/>
              <a:buChar char="•"/>
            </a:pPr>
            <a:r>
              <a:rPr lang="en-US" sz="2000" dirty="0"/>
              <a:t>In general, we can create tables without types </a:t>
            </a:r>
          </a:p>
          <a:p>
            <a:r>
              <a:rPr lang="fr-FR" sz="2000" dirty="0"/>
              <a:t>      But types </a:t>
            </a:r>
            <a:r>
              <a:rPr lang="fr-FR" sz="2000" dirty="0" err="1"/>
              <a:t>provide</a:t>
            </a:r>
            <a:r>
              <a:rPr lang="fr-FR" sz="2000" dirty="0"/>
              <a:t> encapsulation, </a:t>
            </a:r>
            <a:r>
              <a:rPr lang="fr-FR" sz="2000" dirty="0" err="1"/>
              <a:t>inheritance</a:t>
            </a:r>
            <a:r>
              <a:rPr lang="fr-FR" sz="2000" dirty="0"/>
              <a:t>, etc.</a:t>
            </a:r>
            <a:endParaRPr lang="en-US" sz="2000" dirty="0"/>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a:p>
            <a:r>
              <a:rPr lang="en-US" sz="2000" dirty="0"/>
              <a:t>CREATE TYPE </a:t>
            </a:r>
            <a:r>
              <a:rPr lang="en-US" sz="2000" dirty="0" err="1"/>
              <a:t>StarType</a:t>
            </a:r>
            <a:r>
              <a:rPr lang="en-US" sz="2000" dirty="0"/>
              <a:t> AS ( </a:t>
            </a:r>
          </a:p>
          <a:p>
            <a:r>
              <a:rPr lang="en-US" sz="2000" dirty="0"/>
              <a:t>	name CHAR(30) , </a:t>
            </a:r>
          </a:p>
          <a:p>
            <a:r>
              <a:rPr lang="en-US" sz="2000" dirty="0"/>
              <a:t>	address </a:t>
            </a:r>
            <a:r>
              <a:rPr lang="en-US" sz="2000" dirty="0" err="1"/>
              <a:t>AddressType</a:t>
            </a:r>
            <a:r>
              <a:rPr lang="en-US" sz="2000" dirty="0"/>
              <a:t> </a:t>
            </a:r>
          </a:p>
          <a:p>
            <a:r>
              <a:rPr lang="en-US" sz="2000" dirty="0"/>
              <a:t>)</a:t>
            </a:r>
          </a:p>
          <a:p>
            <a:endParaRPr lang="en-US" altLang="en-US" sz="2000" b="1" i="1" dirty="0"/>
          </a:p>
          <a:p>
            <a:r>
              <a:rPr lang="en-US" sz="2000" dirty="0"/>
              <a:t>Create Table </a:t>
            </a:r>
            <a:r>
              <a:rPr lang="en-US" sz="2000" dirty="0" err="1"/>
              <a:t>MovieStar</a:t>
            </a:r>
            <a:r>
              <a:rPr lang="en-US" sz="2000" dirty="0"/>
              <a:t> OF </a:t>
            </a:r>
            <a:r>
              <a:rPr lang="en-US" sz="2000" dirty="0" err="1"/>
              <a:t>StarType</a:t>
            </a:r>
            <a:r>
              <a:rPr lang="en-US" sz="2000" dirty="0"/>
              <a:t>; </a:t>
            </a:r>
            <a:endParaRPr lang="en-US" altLang="en-US" sz="2000" b="1" i="1" dirty="0"/>
          </a:p>
        </p:txBody>
      </p:sp>
    </p:spTree>
    <p:extLst>
      <p:ext uri="{BB962C8B-B14F-4D97-AF65-F5344CB8AC3E}">
        <p14:creationId xmlns:p14="http://schemas.microsoft.com/office/powerpoint/2010/main" val="26085764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600" dirty="0"/>
                <a:t>CREATING RELATIONS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dirty="0"/>
              <a:t>A single primary key can be defined using </a:t>
            </a:r>
            <a:r>
              <a:rPr lang="en-US" sz="2000" b="1" dirty="0"/>
              <a:t>Primary Key </a:t>
            </a:r>
            <a:r>
              <a:rPr lang="en-US" sz="2000" dirty="0"/>
              <a:t>Keyword</a:t>
            </a:r>
          </a:p>
          <a:p>
            <a:pPr marL="342900" indent="-342900">
              <a:buFont typeface="Arial" panose="020B0604020202020204" pitchFamily="34" charset="0"/>
              <a:buChar char="•"/>
            </a:pPr>
            <a:r>
              <a:rPr lang="en-US" sz="2000" dirty="0"/>
              <a:t>To reference another relation R, R has to be referenceable using </a:t>
            </a:r>
            <a:r>
              <a:rPr lang="en-US" sz="2000" b="1" dirty="0"/>
              <a:t>Ref</a:t>
            </a:r>
            <a:r>
              <a:rPr lang="en-US" sz="2000" dirty="0"/>
              <a:t> Keyword</a:t>
            </a:r>
          </a:p>
          <a:p>
            <a:pPr marL="342900" indent="-342900">
              <a:buFont typeface="Arial" panose="020B0604020202020204" pitchFamily="34" charset="0"/>
              <a:buChar char="•"/>
            </a:pPr>
            <a:endParaRPr lang="en-US" altLang="en-US" sz="2000" b="1" i="1" dirty="0"/>
          </a:p>
          <a:p>
            <a:r>
              <a:rPr lang="en-US" altLang="en-US" sz="2000" i="1" dirty="0"/>
              <a:t>CREATE TYPE </a:t>
            </a:r>
            <a:r>
              <a:rPr lang="en-US" altLang="en-US" sz="2000" i="1" dirty="0" err="1"/>
              <a:t>MovieType</a:t>
            </a:r>
            <a:r>
              <a:rPr lang="en-US" altLang="en-US" sz="2000" i="1" dirty="0"/>
              <a:t> AS (</a:t>
            </a:r>
          </a:p>
          <a:p>
            <a:r>
              <a:rPr lang="en-US" altLang="en-US" sz="2000" i="1" dirty="0"/>
              <a:t>	title CHAR(30) , </a:t>
            </a:r>
          </a:p>
          <a:p>
            <a:r>
              <a:rPr lang="en-US" altLang="en-US" sz="2000" i="1" dirty="0"/>
              <a:t>	year INTEGER,</a:t>
            </a:r>
          </a:p>
          <a:p>
            <a:r>
              <a:rPr lang="en-US" altLang="en-US" sz="2000" i="1" dirty="0"/>
              <a:t>	</a:t>
            </a:r>
            <a:r>
              <a:rPr lang="en-US" altLang="en-US" sz="2000" i="1" dirty="0" err="1"/>
              <a:t>incolor</a:t>
            </a:r>
            <a:r>
              <a:rPr lang="en-US" altLang="en-US" sz="2000" i="1" dirty="0"/>
              <a:t> BOOLEAN</a:t>
            </a:r>
          </a:p>
          <a:p>
            <a:r>
              <a:rPr lang="en-US" altLang="en-US" sz="2000" i="1" dirty="0"/>
              <a:t>);</a:t>
            </a:r>
          </a:p>
          <a:p>
            <a:endParaRPr lang="en-US" altLang="en-US" sz="2000" i="1" dirty="0"/>
          </a:p>
          <a:p>
            <a:r>
              <a:rPr lang="en-US" altLang="en-US" sz="2000" i="1" dirty="0"/>
              <a:t>CREATE TABLE Movie OF </a:t>
            </a:r>
            <a:r>
              <a:rPr lang="en-US" altLang="en-US" sz="2000" i="1" dirty="0" err="1"/>
              <a:t>MovieType</a:t>
            </a:r>
            <a:r>
              <a:rPr lang="en-US" altLang="en-US" sz="2000" i="1" dirty="0"/>
              <a:t> (</a:t>
            </a:r>
          </a:p>
          <a:p>
            <a:r>
              <a:rPr lang="en-US" altLang="en-US" sz="2000" i="1" dirty="0"/>
              <a:t>	REF IS </a:t>
            </a:r>
            <a:r>
              <a:rPr lang="en-US" altLang="en-US" sz="2000" i="1" dirty="0" err="1"/>
              <a:t>movieID</a:t>
            </a:r>
            <a:r>
              <a:rPr lang="en-US" altLang="en-US" sz="2000" i="1" dirty="0"/>
              <a:t> SYSTEM GENERATED,</a:t>
            </a:r>
          </a:p>
          <a:p>
            <a:r>
              <a:rPr lang="en-US" altLang="en-US" sz="2000" i="1" dirty="0"/>
              <a:t>	PRIMARY KEY (title, year)</a:t>
            </a:r>
          </a:p>
          <a:p>
            <a:r>
              <a:rPr lang="en-US" altLang="en-US" sz="2000" i="1" dirty="0"/>
              <a:t>);</a:t>
            </a:r>
          </a:p>
        </p:txBody>
      </p:sp>
    </p:spTree>
    <p:extLst>
      <p:ext uri="{BB962C8B-B14F-4D97-AF65-F5344CB8AC3E}">
        <p14:creationId xmlns:p14="http://schemas.microsoft.com/office/powerpoint/2010/main" val="3363715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600" dirty="0"/>
                <a:t>CREATING RELATIONS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dirty="0"/>
              <a:t>A single primary key can be defined using </a:t>
            </a:r>
            <a:r>
              <a:rPr lang="en-US" sz="2000" b="1" dirty="0"/>
              <a:t>Primary Key </a:t>
            </a:r>
            <a:r>
              <a:rPr lang="en-US" sz="2000" dirty="0"/>
              <a:t>Keyword</a:t>
            </a:r>
          </a:p>
          <a:p>
            <a:pPr marL="342900" indent="-342900">
              <a:buFont typeface="Arial" panose="020B0604020202020204" pitchFamily="34" charset="0"/>
              <a:buChar char="•"/>
            </a:pPr>
            <a:r>
              <a:rPr lang="en-US" sz="2000" dirty="0"/>
              <a:t>To reference another relation R, R has to be referenceable using </a:t>
            </a:r>
            <a:r>
              <a:rPr lang="en-US" sz="2000" b="1" dirty="0"/>
              <a:t>Ref</a:t>
            </a:r>
            <a:r>
              <a:rPr lang="en-US" sz="2000" dirty="0"/>
              <a:t> Keyword</a:t>
            </a:r>
          </a:p>
          <a:p>
            <a:pPr marL="342900" indent="-342900">
              <a:buFont typeface="Arial" panose="020B0604020202020204" pitchFamily="34" charset="0"/>
              <a:buChar char="•"/>
            </a:pPr>
            <a:endParaRPr lang="en-US" altLang="en-US" sz="2000" b="1" i="1" dirty="0"/>
          </a:p>
          <a:p>
            <a:r>
              <a:rPr lang="en-US" sz="2000" dirty="0"/>
              <a:t>CREATE TYPE </a:t>
            </a:r>
            <a:r>
              <a:rPr lang="en-US" sz="2000" dirty="0" err="1"/>
              <a:t>StarType</a:t>
            </a:r>
            <a:r>
              <a:rPr lang="en-US" sz="2000" dirty="0"/>
              <a:t> AS ( </a:t>
            </a:r>
          </a:p>
          <a:p>
            <a:r>
              <a:rPr lang="en-US" sz="2000" dirty="0"/>
              <a:t>	name CHAR(30) , </a:t>
            </a:r>
          </a:p>
          <a:p>
            <a:r>
              <a:rPr lang="en-US" sz="2000" dirty="0"/>
              <a:t>	address </a:t>
            </a:r>
            <a:r>
              <a:rPr lang="en-US" sz="2000" dirty="0" err="1"/>
              <a:t>AddressType</a:t>
            </a:r>
            <a:r>
              <a:rPr lang="en-US" sz="2000" dirty="0"/>
              <a:t> </a:t>
            </a:r>
          </a:p>
          <a:p>
            <a:r>
              <a:rPr lang="en-US" sz="2000" dirty="0"/>
              <a:t>)</a:t>
            </a:r>
          </a:p>
          <a:p>
            <a:endParaRPr lang="en-US" altLang="en-US" sz="2000" i="1" dirty="0"/>
          </a:p>
          <a:p>
            <a:r>
              <a:rPr lang="en-US" altLang="en-US" sz="2000" i="1" dirty="0"/>
              <a:t>CREATE TABLE </a:t>
            </a:r>
            <a:r>
              <a:rPr lang="en-US" altLang="en-US" sz="2000" i="1" dirty="0" err="1"/>
              <a:t>MovieStar</a:t>
            </a:r>
            <a:r>
              <a:rPr lang="en-US" altLang="en-US" sz="2000" i="1" dirty="0"/>
              <a:t> OF </a:t>
            </a:r>
            <a:r>
              <a:rPr lang="en-US" altLang="en-US" sz="2000" i="1" dirty="0" err="1"/>
              <a:t>StarType</a:t>
            </a:r>
            <a:r>
              <a:rPr lang="en-US" altLang="en-US" sz="2000" i="1" dirty="0"/>
              <a:t> (</a:t>
            </a:r>
          </a:p>
          <a:p>
            <a:r>
              <a:rPr lang="en-US" altLang="en-US" sz="2000" i="1" dirty="0"/>
              <a:t>	REF IS </a:t>
            </a:r>
            <a:r>
              <a:rPr lang="en-US" altLang="en-US" sz="2000" i="1" dirty="0" err="1"/>
              <a:t>starID</a:t>
            </a:r>
            <a:r>
              <a:rPr lang="en-US" altLang="en-US" sz="2000" i="1" dirty="0"/>
              <a:t> SYSTEM GENERATED</a:t>
            </a:r>
          </a:p>
          <a:p>
            <a:r>
              <a:rPr lang="en-US" altLang="en-US" sz="2000" i="1" dirty="0"/>
              <a:t>);</a:t>
            </a:r>
          </a:p>
        </p:txBody>
      </p:sp>
    </p:spTree>
    <p:extLst>
      <p:ext uri="{BB962C8B-B14F-4D97-AF65-F5344CB8AC3E}">
        <p14:creationId xmlns:p14="http://schemas.microsoft.com/office/powerpoint/2010/main" val="32385474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600" dirty="0"/>
                <a:t>DEFINING RELATIONSHIPS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b="1" dirty="0"/>
              <a:t>One-to-many Or one-to-one</a:t>
            </a:r>
          </a:p>
          <a:p>
            <a:pPr marL="342900" indent="-342900">
              <a:buFont typeface="Arial" panose="020B0604020202020204" pitchFamily="34" charset="0"/>
              <a:buChar char="•"/>
            </a:pPr>
            <a:r>
              <a:rPr lang="en-US" sz="2000" dirty="0"/>
              <a:t>Plug it inside the existing types</a:t>
            </a:r>
          </a:p>
          <a:p>
            <a:pPr marL="342900" indent="-342900">
              <a:buFont typeface="Arial" panose="020B0604020202020204" pitchFamily="34" charset="0"/>
              <a:buChar char="•"/>
            </a:pPr>
            <a:endParaRPr lang="en-US" altLang="en-US" sz="2000" i="1" dirty="0"/>
          </a:p>
          <a:p>
            <a:r>
              <a:rPr lang="en-US" sz="2000" dirty="0"/>
              <a:t>CREATE TYPE </a:t>
            </a:r>
            <a:r>
              <a:rPr lang="en-US" sz="2000" dirty="0" err="1"/>
              <a:t>StarType</a:t>
            </a:r>
            <a:r>
              <a:rPr lang="en-US" sz="2000" dirty="0"/>
              <a:t> AS ( </a:t>
            </a:r>
          </a:p>
          <a:p>
            <a:r>
              <a:rPr lang="en-US" sz="2000" dirty="0"/>
              <a:t>	name CHAR(30) , </a:t>
            </a:r>
          </a:p>
          <a:p>
            <a:r>
              <a:rPr lang="en-US" sz="2000" dirty="0"/>
              <a:t>	address </a:t>
            </a:r>
            <a:r>
              <a:rPr lang="en-US" sz="2000" dirty="0" err="1"/>
              <a:t>AddressType</a:t>
            </a:r>
            <a:r>
              <a:rPr lang="en-US" sz="2000" dirty="0"/>
              <a:t>, </a:t>
            </a:r>
          </a:p>
          <a:p>
            <a:r>
              <a:rPr lang="en-US" sz="2000" dirty="0"/>
              <a:t>	</a:t>
            </a:r>
            <a:r>
              <a:rPr lang="en-US" sz="2000" dirty="0" err="1"/>
              <a:t>bestMovie</a:t>
            </a:r>
            <a:r>
              <a:rPr lang="en-US" sz="2000" dirty="0"/>
              <a:t> REF(</a:t>
            </a:r>
            <a:r>
              <a:rPr lang="en-US" sz="2000" dirty="0" err="1"/>
              <a:t>MovieType</a:t>
            </a:r>
            <a:r>
              <a:rPr lang="en-US" sz="2000" dirty="0"/>
              <a:t>) SCOPE Movie </a:t>
            </a:r>
          </a:p>
          <a:p>
            <a:r>
              <a:rPr lang="en-US" sz="2000" dirty="0"/>
              <a:t>) ; </a:t>
            </a:r>
            <a:endParaRPr lang="en-US" altLang="en-US" sz="2000" i="1" dirty="0"/>
          </a:p>
        </p:txBody>
      </p:sp>
    </p:spTree>
    <p:extLst>
      <p:ext uri="{BB962C8B-B14F-4D97-AF65-F5344CB8AC3E}">
        <p14:creationId xmlns:p14="http://schemas.microsoft.com/office/powerpoint/2010/main" val="33046194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600" dirty="0"/>
                <a:t>DEFINING RELATIONSHIPS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b="1" dirty="0"/>
              <a:t>Many-to-many</a:t>
            </a:r>
          </a:p>
          <a:p>
            <a:pPr marL="342900" indent="-342900">
              <a:buFont typeface="Arial" panose="020B0604020202020204" pitchFamily="34" charset="0"/>
              <a:buChar char="•"/>
            </a:pPr>
            <a:r>
              <a:rPr lang="en-US" sz="2000" dirty="0"/>
              <a:t>Create a new type or new table referencing existing types </a:t>
            </a:r>
          </a:p>
          <a:p>
            <a:pPr marL="342900" indent="-342900">
              <a:buFont typeface="Arial" panose="020B0604020202020204" pitchFamily="34" charset="0"/>
              <a:buChar char="•"/>
            </a:pPr>
            <a:endParaRPr lang="en-US" altLang="en-US" sz="2000" i="1" dirty="0"/>
          </a:p>
          <a:p>
            <a:r>
              <a:rPr lang="en-US" sz="2000" dirty="0"/>
              <a:t>CREATE TABLE </a:t>
            </a:r>
            <a:r>
              <a:rPr lang="en-US" sz="2000" dirty="0" err="1"/>
              <a:t>StarsIn</a:t>
            </a:r>
            <a:r>
              <a:rPr lang="en-US" sz="2000" dirty="0"/>
              <a:t> ( </a:t>
            </a:r>
          </a:p>
          <a:p>
            <a:r>
              <a:rPr lang="en-US" sz="2000" dirty="0"/>
              <a:t>	star REF(</a:t>
            </a:r>
            <a:r>
              <a:rPr lang="en-US" sz="2000" dirty="0" err="1"/>
              <a:t>StarType</a:t>
            </a:r>
            <a:r>
              <a:rPr lang="en-US" sz="2000" dirty="0"/>
              <a:t>) SCOPE </a:t>
            </a:r>
            <a:r>
              <a:rPr lang="en-US" sz="2000" dirty="0" err="1"/>
              <a:t>MovieStar</a:t>
            </a:r>
            <a:r>
              <a:rPr lang="en-US" sz="2000" dirty="0"/>
              <a:t>, </a:t>
            </a:r>
          </a:p>
          <a:p>
            <a:r>
              <a:rPr lang="en-US" sz="2000" dirty="0"/>
              <a:t>	movie REF(</a:t>
            </a:r>
            <a:r>
              <a:rPr lang="en-US" sz="2000" dirty="0" err="1"/>
              <a:t>MovieType</a:t>
            </a:r>
            <a:r>
              <a:rPr lang="en-US" sz="2000" dirty="0"/>
              <a:t>) SCOPE Movie </a:t>
            </a:r>
          </a:p>
          <a:p>
            <a:r>
              <a:rPr lang="en-US" sz="2000" dirty="0"/>
              <a:t>); </a:t>
            </a:r>
            <a:endParaRPr lang="en-US" altLang="en-US" sz="2000" i="1" dirty="0"/>
          </a:p>
        </p:txBody>
      </p:sp>
    </p:spTree>
    <p:extLst>
      <p:ext uri="{BB962C8B-B14F-4D97-AF65-F5344CB8AC3E}">
        <p14:creationId xmlns:p14="http://schemas.microsoft.com/office/powerpoint/2010/main" val="10245446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dirty="0"/>
                <a:t>QUERYING OBJECT-RELATIONAL DATABASE</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dirty="0"/>
              <a:t>Most relational operators work on the object-relational tables </a:t>
            </a:r>
          </a:p>
          <a:p>
            <a:r>
              <a:rPr lang="en-US" sz="2000" dirty="0"/>
              <a:t>      E.g., selection, projection, aggregation, set operations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Some new operators and new syntax for some existing operators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 SQL-99 (SQL3): Extended SQL to operate on object-relational databases </a:t>
            </a:r>
            <a:endParaRPr lang="en-US" altLang="en-US" sz="2000" i="1" dirty="0"/>
          </a:p>
        </p:txBody>
      </p:sp>
    </p:spTree>
    <p:extLst>
      <p:ext uri="{BB962C8B-B14F-4D97-AF65-F5344CB8AC3E}">
        <p14:creationId xmlns:p14="http://schemas.microsoft.com/office/powerpoint/2010/main" val="22073463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dirty="0"/>
                <a:t>Examples</a:t>
              </a:r>
              <a:endParaRPr lang="en-US" sz="4000" b="1" i="0" u="none" strike="noStrike" cap="none" dirty="0">
                <a:solidFill>
                  <a:schemeClr val="dk1"/>
                </a:solidFill>
                <a:latin typeface="Arial"/>
                <a:ea typeface="Arial"/>
                <a:cs typeface="Arial"/>
                <a:sym typeface="Arial"/>
              </a:endParaRPr>
            </a:p>
          </p:txBody>
        </p:sp>
      </p:grpSp>
      <p:sp>
        <p:nvSpPr>
          <p:cNvPr id="7" name="Shape 93">
            <a:extLst>
              <a:ext uri="{FF2B5EF4-FFF2-40B4-BE49-F238E27FC236}">
                <a16:creationId xmlns:a16="http://schemas.microsoft.com/office/drawing/2014/main" id="{B9883D63-5E2C-4A28-9FA6-CB6C08CE6F93}"/>
              </a:ext>
            </a:extLst>
          </p:cNvPr>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9" name="Shape 93">
            <a:extLst>
              <a:ext uri="{FF2B5EF4-FFF2-40B4-BE49-F238E27FC236}">
                <a16:creationId xmlns:a16="http://schemas.microsoft.com/office/drawing/2014/main" id="{02728C84-9B57-44B7-B58A-2FA4BBA489F4}"/>
              </a:ext>
            </a:extLst>
          </p:cNvPr>
          <p:cNvSpPr/>
          <p:nvPr/>
        </p:nvSpPr>
        <p:spPr>
          <a:xfrm>
            <a:off x="533400" y="2057400"/>
            <a:ext cx="8458200" cy="5016757"/>
          </a:xfrm>
          <a:prstGeom prst="rect">
            <a:avLst/>
          </a:prstGeom>
          <a:noFill/>
          <a:ln>
            <a:noFill/>
          </a:ln>
        </p:spPr>
        <p:txBody>
          <a:bodyPr lIns="91425" tIns="45700" rIns="91425" bIns="45700" anchor="t" anchorCtr="0">
            <a:noAutofit/>
          </a:bodyPr>
          <a:lstStyle/>
          <a:p>
            <a:pPr marL="342900" indent="-342900">
              <a:buFont typeface="Arial" panose="020B0604020202020204" pitchFamily="34" charset="0"/>
              <a:buChar char="•"/>
            </a:pPr>
            <a:r>
              <a:rPr lang="en-US" sz="2000" dirty="0"/>
              <a:t>Select </a:t>
            </a:r>
            <a:r>
              <a:rPr lang="en-US" sz="2000" dirty="0" err="1"/>
              <a:t>m.year</a:t>
            </a:r>
            <a:r>
              <a:rPr lang="en-US" sz="2000" dirty="0"/>
              <a:t> From Movie m where </a:t>
            </a:r>
            <a:r>
              <a:rPr lang="en-US" sz="2000" dirty="0" err="1"/>
              <a:t>m.title</a:t>
            </a:r>
            <a:r>
              <a:rPr lang="en-US" sz="2000" dirty="0"/>
              <a:t>=‘King Kong’</a:t>
            </a:r>
          </a:p>
          <a:p>
            <a:pPr marL="342900" indent="-342900">
              <a:buFont typeface="Arial" panose="020B0604020202020204" pitchFamily="34" charset="0"/>
              <a:buChar char="•"/>
            </a:pPr>
            <a:endParaRPr lang="en-US" altLang="en-US" sz="2000" i="1" dirty="0"/>
          </a:p>
          <a:p>
            <a:pPr marL="342900" indent="-342900">
              <a:buFont typeface="Arial" panose="020B0604020202020204" pitchFamily="34" charset="0"/>
              <a:buChar char="•"/>
            </a:pPr>
            <a:r>
              <a:rPr lang="en-US" sz="2000" dirty="0"/>
              <a:t>Select </a:t>
            </a:r>
            <a:r>
              <a:rPr lang="en-US" sz="2000" dirty="0" err="1"/>
              <a:t>s.bestMovie</a:t>
            </a:r>
            <a:r>
              <a:rPr lang="en-US" sz="2000" dirty="0"/>
              <a:t>-&gt;title From </a:t>
            </a:r>
            <a:r>
              <a:rPr lang="en-US" sz="2000" dirty="0" err="1"/>
              <a:t>MovieStar</a:t>
            </a:r>
            <a:r>
              <a:rPr lang="en-US" sz="2000" dirty="0"/>
              <a:t> s Where s.name = ‘Jim Carry’; </a:t>
            </a:r>
          </a:p>
          <a:p>
            <a:pPr marL="342900" indent="-342900">
              <a:buFont typeface="Arial" panose="020B0604020202020204" pitchFamily="34" charset="0"/>
              <a:buChar char="•"/>
            </a:pPr>
            <a:endParaRPr lang="en-US" altLang="en-US" sz="2000" i="1" dirty="0"/>
          </a:p>
          <a:p>
            <a:pPr marL="342900" indent="-342900">
              <a:buFont typeface="Arial" panose="020B0604020202020204" pitchFamily="34" charset="0"/>
              <a:buChar char="•"/>
            </a:pPr>
            <a:r>
              <a:rPr lang="en-US" sz="2000" dirty="0"/>
              <a:t>Select DEREF(movie) From </a:t>
            </a:r>
            <a:r>
              <a:rPr lang="en-US" sz="2000" dirty="0" err="1"/>
              <a:t>StarsIn</a:t>
            </a:r>
            <a:r>
              <a:rPr lang="en-US" sz="2000" dirty="0"/>
              <a:t> Where star-&gt;name = ‘Jim Carry’; </a:t>
            </a:r>
          </a:p>
          <a:p>
            <a:r>
              <a:rPr lang="en-US" altLang="en-US" sz="2000" i="1" dirty="0"/>
              <a:t>	</a:t>
            </a:r>
            <a:r>
              <a:rPr lang="en-US" sz="2000" dirty="0"/>
              <a:t> DEREF: Get the tuple pointed to by the given pointer</a:t>
            </a:r>
          </a:p>
          <a:p>
            <a:endParaRPr lang="en-US" altLang="en-US" sz="2000" i="1" dirty="0"/>
          </a:p>
          <a:p>
            <a:r>
              <a:rPr lang="en-US" altLang="en-US" sz="2000" i="1" dirty="0"/>
              <a:t>		Or</a:t>
            </a:r>
          </a:p>
          <a:p>
            <a:endParaRPr lang="en-US" altLang="en-US" sz="2000" i="1" dirty="0"/>
          </a:p>
          <a:p>
            <a:r>
              <a:rPr lang="en-US" altLang="en-US" sz="2000" i="1" dirty="0"/>
              <a:t>	Select </a:t>
            </a:r>
            <a:r>
              <a:rPr lang="en-US" altLang="en-US" sz="2000" i="1" dirty="0" err="1"/>
              <a:t>s.movie</a:t>
            </a:r>
            <a:r>
              <a:rPr lang="en-US" altLang="en-US" sz="2000" i="1" dirty="0"/>
              <a:t>-&gt;title, </a:t>
            </a:r>
            <a:r>
              <a:rPr lang="en-US" altLang="en-US" sz="2000" i="1" dirty="0" err="1"/>
              <a:t>s.movie</a:t>
            </a:r>
            <a:r>
              <a:rPr lang="en-US" altLang="en-US" sz="2000" i="1" dirty="0"/>
              <a:t>-&gt;year, </a:t>
            </a:r>
            <a:r>
              <a:rPr lang="en-US" altLang="en-US" sz="2000" i="1" dirty="0" err="1"/>
              <a:t>s.movie</a:t>
            </a:r>
            <a:r>
              <a:rPr lang="en-US" altLang="en-US" sz="2000" i="1" dirty="0"/>
              <a:t>-&gt;</a:t>
            </a:r>
            <a:r>
              <a:rPr lang="en-US" altLang="en-US" sz="2000" i="1" dirty="0" err="1"/>
              <a:t>inColor</a:t>
            </a:r>
            <a:r>
              <a:rPr lang="en-US" altLang="en-US" sz="2000" i="1" dirty="0"/>
              <a:t>,</a:t>
            </a:r>
          </a:p>
          <a:p>
            <a:r>
              <a:rPr lang="en-US" altLang="en-US" sz="2000" i="1" dirty="0"/>
              <a:t>	From </a:t>
            </a:r>
            <a:r>
              <a:rPr lang="en-US" altLang="en-US" sz="2000" i="1" dirty="0" err="1"/>
              <a:t>StarsIn</a:t>
            </a:r>
            <a:r>
              <a:rPr lang="en-US" altLang="en-US" sz="2000" i="1" dirty="0"/>
              <a:t> s </a:t>
            </a:r>
            <a:r>
              <a:rPr lang="en-US" sz="2000" dirty="0"/>
              <a:t>Where star-&gt;name = ‘Jim Carry’; </a:t>
            </a:r>
            <a:endParaRPr lang="en-US" altLang="en-US" sz="2000" i="1" dirty="0"/>
          </a:p>
          <a:p>
            <a:pPr marL="342900" indent="-342900">
              <a:buFont typeface="Arial" panose="020B0604020202020204" pitchFamily="34" charset="0"/>
              <a:buChar char="•"/>
            </a:pPr>
            <a:endParaRPr lang="en-US" altLang="en-US" sz="2000" i="1" dirty="0"/>
          </a:p>
        </p:txBody>
      </p:sp>
    </p:spTree>
    <p:extLst>
      <p:ext uri="{BB962C8B-B14F-4D97-AF65-F5344CB8AC3E}">
        <p14:creationId xmlns:p14="http://schemas.microsoft.com/office/powerpoint/2010/main" val="4216867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gn="just">
                <a:buClr>
                  <a:schemeClr val="dk1"/>
                </a:buClr>
                <a:buSzPct val="100000"/>
              </a:pPr>
              <a:r>
                <a:rPr lang="en-US" sz="4000" b="1" dirty="0"/>
                <a:t>Administration Layer</a:t>
              </a: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t>This layer is responsible for management of administrative information.</a:t>
            </a:r>
          </a:p>
          <a:p>
            <a:pPr lvl="0" algn="just">
              <a:buClr>
                <a:schemeClr val="dk1"/>
              </a:buClr>
              <a:buSzPct val="100000"/>
            </a:pPr>
            <a:r>
              <a:rPr lang="en-US" sz="2000" dirty="0"/>
              <a:t> </a:t>
            </a:r>
          </a:p>
          <a:p>
            <a:pPr lvl="0" algn="just">
              <a:buClr>
                <a:schemeClr val="dk1"/>
              </a:buClr>
              <a:buSzPct val="100000"/>
              <a:buFont typeface="Arial"/>
              <a:buChar char="•"/>
            </a:pPr>
            <a:r>
              <a:rPr lang="en-US" sz="2000" dirty="0"/>
              <a:t>This layer can change responsibility as per requirement.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The success in preserving complex structures like databases depends crucially on the amount of information that is lost in the process and this is inversely related to the amount of metadata included in the preservation package.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 In this model Administration layer control the flow of data as well as provide the permission to access the data.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577785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gn="just">
                <a:buClr>
                  <a:schemeClr val="dk1"/>
                </a:buClr>
                <a:buSzPct val="100000"/>
              </a:pPr>
              <a:r>
                <a:rPr lang="en-US" sz="4000" b="1" dirty="0"/>
                <a:t>Security Layer</a:t>
              </a: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t> The security layer is responsible to provide the full security to data</a:t>
            </a:r>
          </a:p>
          <a:p>
            <a:pPr lvl="0" algn="just">
              <a:buClr>
                <a:schemeClr val="dk1"/>
              </a:buClr>
              <a:buSzPct val="100000"/>
            </a:pPr>
            <a:r>
              <a:rPr lang="en-US" sz="2000" dirty="0"/>
              <a:t> </a:t>
            </a:r>
          </a:p>
          <a:p>
            <a:pPr lvl="0" algn="just">
              <a:buClr>
                <a:schemeClr val="dk1"/>
              </a:buClr>
              <a:buSzPct val="100000"/>
              <a:buFont typeface="Arial"/>
              <a:buChar char="•"/>
            </a:pPr>
            <a:r>
              <a:rPr lang="en-US" sz="2000" dirty="0"/>
              <a:t> Also provide to the security of application used to manage the data </a:t>
            </a:r>
          </a:p>
          <a:p>
            <a:pPr lvl="0" algn="just">
              <a:buClr>
                <a:schemeClr val="dk1"/>
              </a:buClr>
              <a:buSzPct val="100000"/>
            </a:pPr>
            <a:r>
              <a:rPr lang="en-US" sz="2000" dirty="0"/>
              <a:t> </a:t>
            </a:r>
          </a:p>
          <a:p>
            <a:pPr lvl="0" algn="just">
              <a:buClr>
                <a:schemeClr val="dk1"/>
              </a:buClr>
              <a:buSzPct val="100000"/>
              <a:buFont typeface="Arial"/>
              <a:buChar char="•"/>
            </a:pPr>
            <a:r>
              <a:rPr lang="en-US" sz="2000" dirty="0"/>
              <a:t>This layer can provide the authentication to the uses as well as the</a:t>
            </a:r>
          </a:p>
          <a:p>
            <a:pPr lvl="0" algn="just">
              <a:buClr>
                <a:schemeClr val="dk1"/>
              </a:buClr>
              <a:buSzPct val="100000"/>
            </a:pPr>
            <a:r>
              <a:rPr lang="en-US" sz="2000" dirty="0"/>
              <a:t>   authentication to databases administrators.</a:t>
            </a:r>
          </a:p>
          <a:p>
            <a:pPr lvl="0" algn="just">
              <a:buClr>
                <a:schemeClr val="dk1"/>
              </a:buClr>
              <a:buSzPct val="100000"/>
            </a:pPr>
            <a:r>
              <a:rPr lang="en-US" sz="2000" dirty="0"/>
              <a:t> </a:t>
            </a:r>
          </a:p>
          <a:p>
            <a:pPr lvl="0" algn="just">
              <a:buClr>
                <a:schemeClr val="dk1"/>
              </a:buClr>
              <a:buSzPct val="100000"/>
              <a:buFont typeface="Arial"/>
              <a:buChar char="•"/>
            </a:pPr>
            <a:r>
              <a:rPr lang="en-US" sz="2000" dirty="0"/>
              <a:t>  All the security concerned is considered in this layer.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32619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t>Virtual Layer</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t> In this model the virtual layer manage the data virtually.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 This time the large volume of data are managed.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 The concept of virtual is to put the data outside the memory. </a:t>
            </a:r>
          </a:p>
          <a:p>
            <a:pPr lvl="0" algn="just">
              <a:buClr>
                <a:schemeClr val="dk1"/>
              </a:buClr>
              <a:buSzPct val="100000"/>
            </a:pPr>
            <a:r>
              <a:rPr lang="en-US" sz="2000" dirty="0"/>
              <a:t>   As per the requirement the data are converted in real memory. </a:t>
            </a:r>
          </a:p>
          <a:p>
            <a:pPr lvl="0" algn="just">
              <a:buClr>
                <a:schemeClr val="dk1"/>
              </a:buClr>
              <a:buSzPct val="100000"/>
            </a:pPr>
            <a:r>
              <a:rPr lang="en-US" sz="2000" dirty="0"/>
              <a:t>    In this ways, the problem to manage large data is solved.</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5227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t>Paging Layer</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dirty="0"/>
              <a:t> The paging layer is responsible to divide the data in the form of pages.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The pages are managed easily. </a:t>
            </a:r>
          </a:p>
          <a:p>
            <a:pPr lvl="0" algn="just">
              <a:buClr>
                <a:schemeClr val="dk1"/>
              </a:buClr>
              <a:buSzPct val="100000"/>
            </a:pPr>
            <a:r>
              <a:rPr lang="en-US" sz="2000" dirty="0"/>
              <a:t> </a:t>
            </a:r>
          </a:p>
          <a:p>
            <a:pPr lvl="0" algn="just">
              <a:buClr>
                <a:schemeClr val="dk1"/>
              </a:buClr>
              <a:buSzPct val="100000"/>
              <a:buFont typeface="Arial"/>
              <a:buChar char="•"/>
            </a:pPr>
            <a:r>
              <a:rPr lang="en-US" sz="2000" dirty="0"/>
              <a:t>The data are divided into pages as the same size of page frame;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 The page frame is that dividing memory in equal number of partitions.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 In this way large volume of data can be managed efficiently</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20863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4000" b="1" dirty="0">
                  <a:solidFill>
                    <a:schemeClr val="dk1"/>
                  </a:solidFill>
                </a:rPr>
                <a:t>OODBMS Architecture Approach</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800" b="1" dirty="0">
                <a:solidFill>
                  <a:schemeClr val="dk1"/>
                </a:solidFill>
              </a:rPr>
              <a:t>The Extended Relational Model Approach</a:t>
            </a:r>
          </a:p>
          <a:p>
            <a:pPr lvl="4" algn="just">
              <a:buClr>
                <a:schemeClr val="dk1"/>
              </a:buClr>
              <a:buSzPct val="100000"/>
            </a:pPr>
            <a:r>
              <a:rPr lang="en-US" sz="2000" b="1" dirty="0">
                <a:solidFill>
                  <a:schemeClr val="dk1"/>
                </a:solidFill>
              </a:rPr>
              <a:t>            </a:t>
            </a:r>
          </a:p>
          <a:p>
            <a:pPr lvl="4" algn="just">
              <a:buClr>
                <a:schemeClr val="dk1"/>
              </a:buClr>
              <a:buSzPct val="100000"/>
            </a:pPr>
            <a:r>
              <a:rPr lang="en-US" sz="2000" b="1" dirty="0">
                <a:solidFill>
                  <a:schemeClr val="dk1"/>
                </a:solidFill>
              </a:rPr>
              <a:t>	Semantic Database Approach</a:t>
            </a:r>
          </a:p>
          <a:p>
            <a:pPr lvl="4" algn="just">
              <a:buClr>
                <a:schemeClr val="dk1"/>
              </a:buClr>
              <a:buSzPct val="100000"/>
            </a:pPr>
            <a:endParaRPr lang="en-US" sz="2000" b="1" dirty="0">
              <a:solidFill>
                <a:schemeClr val="dk1"/>
              </a:solidFill>
            </a:endParaRPr>
          </a:p>
          <a:p>
            <a:pPr lvl="4" algn="just">
              <a:buClr>
                <a:schemeClr val="dk1"/>
              </a:buClr>
              <a:buSzPct val="100000"/>
            </a:pPr>
            <a:r>
              <a:rPr lang="en-US" sz="2000" b="1" dirty="0">
                <a:solidFill>
                  <a:schemeClr val="dk1"/>
                </a:solidFill>
              </a:rPr>
              <a:t>            Object Oriented Programming Language Extension Approach</a:t>
            </a:r>
          </a:p>
          <a:p>
            <a:pPr lvl="4" algn="just">
              <a:buClr>
                <a:schemeClr val="dk1"/>
              </a:buClr>
              <a:buSzPct val="100000"/>
            </a:pPr>
            <a:endParaRPr lang="en-US" sz="2000" b="1" dirty="0">
              <a:solidFill>
                <a:schemeClr val="dk1"/>
              </a:solidFill>
            </a:endParaRPr>
          </a:p>
          <a:p>
            <a:pPr lvl="4" algn="just">
              <a:buClr>
                <a:schemeClr val="dk1"/>
              </a:buClr>
              <a:buSzPct val="100000"/>
            </a:pPr>
            <a:r>
              <a:rPr lang="en-US" sz="2000" b="1" dirty="0">
                <a:solidFill>
                  <a:schemeClr val="dk1"/>
                </a:solidFill>
              </a:rPr>
              <a:t>             DBMS Generator Approach</a:t>
            </a:r>
          </a:p>
          <a:p>
            <a:pPr lvl="4" algn="just">
              <a:buClr>
                <a:schemeClr val="dk1"/>
              </a:buClr>
              <a:buSzPct val="100000"/>
            </a:pPr>
            <a:r>
              <a:rPr lang="en-US" sz="2000" b="1" dirty="0">
                <a:solidFill>
                  <a:schemeClr val="dk1"/>
                </a:solidFill>
              </a:rPr>
              <a:t> </a:t>
            </a:r>
          </a:p>
        </p:txBody>
      </p:sp>
    </p:spTree>
    <p:extLst>
      <p:ext uri="{BB962C8B-B14F-4D97-AF65-F5344CB8AC3E}">
        <p14:creationId xmlns:p14="http://schemas.microsoft.com/office/powerpoint/2010/main" val="3086883522"/>
      </p:ext>
    </p:extLst>
  </p:cSld>
  <p:clrMapOvr>
    <a:masterClrMapping/>
  </p:clrMapOvr>
</p:sld>
</file>

<file path=ppt/theme/theme1.xml><?xml version="1.0" encoding="utf-8"?>
<a:theme xmlns:a="http://schemas.openxmlformats.org/drawingml/2006/main" name="105">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905</TotalTime>
  <Words>2604</Words>
  <Application>Microsoft Office PowerPoint</Application>
  <PresentationFormat>On-screen Show (4:3)</PresentationFormat>
  <Paragraphs>526</Paragraphs>
  <Slides>49</Slides>
  <Notes>49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49</vt:i4>
      </vt:variant>
    </vt:vector>
  </HeadingPairs>
  <TitlesOfParts>
    <vt:vector size="52" baseType="lpstr">
      <vt:lpstr>Arial</vt:lpstr>
      <vt:lpstr>Calibri</vt:lpstr>
      <vt:lpstr>105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NUTAN</dc:creator>
  <cp:lastModifiedBy>Nutan Raj Marasini</cp:lastModifiedBy>
  <cp:revision>43</cp:revision>
  <dcterms:modified xsi:type="dcterms:W3CDTF">2017-11-20T02:24:13Z</dcterms:modified>
</cp:coreProperties>
</file>