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notesSlides/notesSlide9.xml" ContentType="application/vnd.openxmlformats-officedocument.presentationml.notesSlide+xml"/>
  <Override PartName="/ppt/diagrams/colors8.xml" ContentType="application/vnd.openxmlformats-officedocument.drawingml.diagramColors+xml"/>
  <Override PartName="/ppt/diagrams/drawing9.xml" ContentType="application/vnd.ms-office.drawingml.diagramDrawing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notesSlides/notesSlide7.xml" ContentType="application/vnd.openxmlformats-officedocument.presentationml.notesSlide+xml"/>
  <Override PartName="/ppt/diagrams/drawing7.xml" ContentType="application/vnd.ms-office.drawingml.diagramDrawing+xml"/>
  <Override PartName="/ppt/notesSlides/notesSlide10.xml" ContentType="application/vnd.openxmlformats-officedocument.presentationml.notesSlide+xml"/>
  <Override PartName="/ppt/diagrams/quickStyle9.xml" ContentType="application/vnd.openxmlformats-officedocument.drawingml.diagramStyl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notesSlides/notesSlide4.xml" ContentType="application/vnd.openxmlformats-officedocument.presentationml.notesSlid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5.xml" ContentType="application/vnd.openxmlformats-officedocument.presentationml.notesSlide+xml"/>
  <Override PartName="/ppt/diagrams/drawing5.xml" ContentType="application/vnd.ms-office.drawingml.diagramDrawing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Default Extension="png" ContentType="image/png"/>
  <Override PartName="/ppt/notesSlides/notesSlide3.xml" ContentType="application/vnd.openxmlformats-officedocument.presentationml.notesSlide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docProps/app.xml" ContentType="application/vnd.openxmlformats-officedocument.extended-properties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notesSlides/notesSlide8.xml" ContentType="application/vnd.openxmlformats-officedocument.presentationml.notesSlide+xml"/>
  <Override PartName="/ppt/diagrams/colors7.xml" ContentType="application/vnd.openxmlformats-officedocument.drawingml.diagramColors+xml"/>
  <Override PartName="/ppt/diagrams/drawing8.xml" ContentType="application/vnd.ms-office.drawingml.diagramDrawing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notesSlides/notesSlide6.xml" ContentType="application/vnd.openxmlformats-officedocument.presentationml.notesSlide+xml"/>
  <Override PartName="/ppt/diagrams/drawing6.xml" ContentType="application/vnd.ms-office.drawingml.diagramDrawing+xml"/>
  <Override PartName="/ppt/diagrams/quickStyle8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91" r:id="rId2"/>
    <p:sldId id="303" r:id="rId3"/>
    <p:sldId id="321" r:id="rId4"/>
    <p:sldId id="304" r:id="rId5"/>
    <p:sldId id="322" r:id="rId6"/>
    <p:sldId id="307" r:id="rId7"/>
    <p:sldId id="313" r:id="rId8"/>
    <p:sldId id="317" r:id="rId9"/>
    <p:sldId id="323" r:id="rId10"/>
    <p:sldId id="327" r:id="rId11"/>
  </p:sldIdLst>
  <p:sldSz cx="9144000" cy="6858000" type="screen4x3"/>
  <p:notesSz cx="6858000" cy="91440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18382" autoAdjust="0"/>
    <p:restoredTop sz="61972" autoAdjust="0"/>
  </p:normalViewPr>
  <p:slideViewPr>
    <p:cSldViewPr>
      <p:cViewPr varScale="1">
        <p:scale>
          <a:sx n="73" d="100"/>
          <a:sy n="73" d="100"/>
        </p:scale>
        <p:origin x="-106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738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C474CCA-A54B-4F6C-ABC0-39A403442DC5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A936920-A01C-4E12-820A-6B8C5C740B1A}">
      <dgm:prSet custT="1"/>
      <dgm:spPr/>
      <dgm:t>
        <a:bodyPr/>
        <a:lstStyle/>
        <a:p>
          <a:pPr rtl="0"/>
          <a:r>
            <a:rPr lang="en-US" sz="3200" b="1" dirty="0" smtClean="0"/>
            <a:t>Distributed Query Processing…</a:t>
          </a:r>
          <a:endParaRPr lang="fr-FR" sz="1400" dirty="0"/>
        </a:p>
      </dgm:t>
    </dgm:pt>
    <dgm:pt modelId="{4C2DC0F8-C762-4266-9825-A3207999B2DA}" type="parTrans" cxnId="{756B4344-E464-4B93-B5B0-9C52FE25FE61}">
      <dgm:prSet/>
      <dgm:spPr/>
      <dgm:t>
        <a:bodyPr/>
        <a:lstStyle/>
        <a:p>
          <a:pPr algn="l"/>
          <a:endParaRPr lang="en-US"/>
        </a:p>
      </dgm:t>
    </dgm:pt>
    <dgm:pt modelId="{FDF4BD23-F3A6-4E40-880D-3C54DE812F14}" type="sibTrans" cxnId="{756B4344-E464-4B93-B5B0-9C52FE25FE61}">
      <dgm:prSet/>
      <dgm:spPr/>
      <dgm:t>
        <a:bodyPr/>
        <a:lstStyle/>
        <a:p>
          <a:pPr algn="l"/>
          <a:endParaRPr lang="en-US"/>
        </a:p>
      </dgm:t>
    </dgm:pt>
    <dgm:pt modelId="{255BF070-9280-4562-BD33-BF63283FA564}" type="pres">
      <dgm:prSet presAssocID="{0C474CCA-A54B-4F6C-ABC0-39A403442D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48BC70F-5E82-4338-A8B0-545F3AD63CD5}" type="pres">
      <dgm:prSet presAssocID="{6A936920-A01C-4E12-820A-6B8C5C740B1A}" presName="parentText" presStyleLbl="node1" presStyleIdx="0" presStyleCnt="1" custLinFactNeighborX="-3333" custLinFactNeighborY="-8583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56B4344-E464-4B93-B5B0-9C52FE25FE61}" srcId="{0C474CCA-A54B-4F6C-ABC0-39A403442DC5}" destId="{6A936920-A01C-4E12-820A-6B8C5C740B1A}" srcOrd="0" destOrd="0" parTransId="{4C2DC0F8-C762-4266-9825-A3207999B2DA}" sibTransId="{FDF4BD23-F3A6-4E40-880D-3C54DE812F14}"/>
    <dgm:cxn modelId="{98D7D939-E697-414C-AB76-EC765528CB8F}" type="presOf" srcId="{0C474CCA-A54B-4F6C-ABC0-39A403442DC5}" destId="{255BF070-9280-4562-BD33-BF63283FA564}" srcOrd="0" destOrd="0" presId="urn:microsoft.com/office/officeart/2005/8/layout/vList2"/>
    <dgm:cxn modelId="{D1803FDB-1A82-4A7F-8637-A8408FCCD66A}" type="presOf" srcId="{6A936920-A01C-4E12-820A-6B8C5C740B1A}" destId="{D48BC70F-5E82-4338-A8B0-545F3AD63CD5}" srcOrd="0" destOrd="0" presId="urn:microsoft.com/office/officeart/2005/8/layout/vList2"/>
    <dgm:cxn modelId="{72DB1727-6123-4CA1-9D29-9C173680D0B0}" type="presParOf" srcId="{255BF070-9280-4562-BD33-BF63283FA564}" destId="{D48BC70F-5E82-4338-A8B0-545F3AD63CD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C474CCA-A54B-4F6C-ABC0-39A403442DC5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A936920-A01C-4E12-820A-6B8C5C740B1A}">
      <dgm:prSet custT="1"/>
      <dgm:spPr/>
      <dgm:t>
        <a:bodyPr/>
        <a:lstStyle/>
        <a:p>
          <a:pPr algn="l" rtl="0"/>
          <a:r>
            <a:rPr lang="en-US" sz="4000" b="1" dirty="0" smtClean="0"/>
            <a:t>Query Processing</a:t>
          </a:r>
          <a:endParaRPr lang="fr-FR" sz="1800" dirty="0"/>
        </a:p>
      </dgm:t>
    </dgm:pt>
    <dgm:pt modelId="{4C2DC0F8-C762-4266-9825-A3207999B2DA}" type="parTrans" cxnId="{756B4344-E464-4B93-B5B0-9C52FE25FE61}">
      <dgm:prSet/>
      <dgm:spPr/>
      <dgm:t>
        <a:bodyPr/>
        <a:lstStyle/>
        <a:p>
          <a:endParaRPr lang="en-US"/>
        </a:p>
      </dgm:t>
    </dgm:pt>
    <dgm:pt modelId="{FDF4BD23-F3A6-4E40-880D-3C54DE812F14}" type="sibTrans" cxnId="{756B4344-E464-4B93-B5B0-9C52FE25FE61}">
      <dgm:prSet/>
      <dgm:spPr/>
      <dgm:t>
        <a:bodyPr/>
        <a:lstStyle/>
        <a:p>
          <a:endParaRPr lang="en-US"/>
        </a:p>
      </dgm:t>
    </dgm:pt>
    <dgm:pt modelId="{255BF070-9280-4562-BD33-BF63283FA564}" type="pres">
      <dgm:prSet presAssocID="{0C474CCA-A54B-4F6C-ABC0-39A403442D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48BC70F-5E82-4338-A8B0-545F3AD63CD5}" type="pres">
      <dgm:prSet presAssocID="{6A936920-A01C-4E12-820A-6B8C5C740B1A}" presName="parentText" presStyleLbl="node1" presStyleIdx="0" presStyleCnt="1" custLinFactNeighborX="-3333" custLinFactNeighborY="-8583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D2EC664-26DA-4A86-8F7A-0B2226412F94}" type="presOf" srcId="{0C474CCA-A54B-4F6C-ABC0-39A403442DC5}" destId="{255BF070-9280-4562-BD33-BF63283FA564}" srcOrd="0" destOrd="0" presId="urn:microsoft.com/office/officeart/2005/8/layout/vList2"/>
    <dgm:cxn modelId="{3FB6A1FD-3EA2-407F-8AAB-08D1E7B14EC0}" type="presOf" srcId="{6A936920-A01C-4E12-820A-6B8C5C740B1A}" destId="{D48BC70F-5E82-4338-A8B0-545F3AD63CD5}" srcOrd="0" destOrd="0" presId="urn:microsoft.com/office/officeart/2005/8/layout/vList2"/>
    <dgm:cxn modelId="{756B4344-E464-4B93-B5B0-9C52FE25FE61}" srcId="{0C474CCA-A54B-4F6C-ABC0-39A403442DC5}" destId="{6A936920-A01C-4E12-820A-6B8C5C740B1A}" srcOrd="0" destOrd="0" parTransId="{4C2DC0F8-C762-4266-9825-A3207999B2DA}" sibTransId="{FDF4BD23-F3A6-4E40-880D-3C54DE812F14}"/>
    <dgm:cxn modelId="{133EAEFB-1A8C-4365-B57F-B8164AEA7161}" type="presParOf" srcId="{255BF070-9280-4562-BD33-BF63283FA564}" destId="{D48BC70F-5E82-4338-A8B0-545F3AD63CD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C474CCA-A54B-4F6C-ABC0-39A403442DC5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A936920-A01C-4E12-820A-6B8C5C740B1A}">
      <dgm:prSet custT="1"/>
      <dgm:spPr/>
      <dgm:t>
        <a:bodyPr/>
        <a:lstStyle/>
        <a:p>
          <a:pPr algn="l" rtl="0"/>
          <a:r>
            <a:rPr lang="en-US" sz="3600" b="1" dirty="0" smtClean="0"/>
            <a:t>Query Processing Example..Centralized Scenario</a:t>
          </a:r>
          <a:endParaRPr lang="fr-FR" sz="1600" b="1" dirty="0"/>
        </a:p>
      </dgm:t>
    </dgm:pt>
    <dgm:pt modelId="{4C2DC0F8-C762-4266-9825-A3207999B2DA}" type="parTrans" cxnId="{756B4344-E464-4B93-B5B0-9C52FE25FE61}">
      <dgm:prSet/>
      <dgm:spPr/>
      <dgm:t>
        <a:bodyPr/>
        <a:lstStyle/>
        <a:p>
          <a:endParaRPr lang="en-US"/>
        </a:p>
      </dgm:t>
    </dgm:pt>
    <dgm:pt modelId="{FDF4BD23-F3A6-4E40-880D-3C54DE812F14}" type="sibTrans" cxnId="{756B4344-E464-4B93-B5B0-9C52FE25FE61}">
      <dgm:prSet/>
      <dgm:spPr/>
      <dgm:t>
        <a:bodyPr/>
        <a:lstStyle/>
        <a:p>
          <a:endParaRPr lang="en-US"/>
        </a:p>
      </dgm:t>
    </dgm:pt>
    <dgm:pt modelId="{255BF070-9280-4562-BD33-BF63283FA564}" type="pres">
      <dgm:prSet presAssocID="{0C474CCA-A54B-4F6C-ABC0-39A403442D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48BC70F-5E82-4338-A8B0-545F3AD63CD5}" type="pres">
      <dgm:prSet presAssocID="{6A936920-A01C-4E12-820A-6B8C5C740B1A}" presName="parentText" presStyleLbl="node1" presStyleIdx="0" presStyleCnt="1" custLinFactNeighborX="-3333" custLinFactNeighborY="-8583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56B4344-E464-4B93-B5B0-9C52FE25FE61}" srcId="{0C474CCA-A54B-4F6C-ABC0-39A403442DC5}" destId="{6A936920-A01C-4E12-820A-6B8C5C740B1A}" srcOrd="0" destOrd="0" parTransId="{4C2DC0F8-C762-4266-9825-A3207999B2DA}" sibTransId="{FDF4BD23-F3A6-4E40-880D-3C54DE812F14}"/>
    <dgm:cxn modelId="{332A51D7-DBD5-49A6-B6BC-35C6DBDDC029}" type="presOf" srcId="{0C474CCA-A54B-4F6C-ABC0-39A403442DC5}" destId="{255BF070-9280-4562-BD33-BF63283FA564}" srcOrd="0" destOrd="0" presId="urn:microsoft.com/office/officeart/2005/8/layout/vList2"/>
    <dgm:cxn modelId="{747B9DF5-4E51-4CF8-A6AA-782A5E2FCEAA}" type="presOf" srcId="{6A936920-A01C-4E12-820A-6B8C5C740B1A}" destId="{D48BC70F-5E82-4338-A8B0-545F3AD63CD5}" srcOrd="0" destOrd="0" presId="urn:microsoft.com/office/officeart/2005/8/layout/vList2"/>
    <dgm:cxn modelId="{839C46A6-76E6-4488-93C1-91D5A037FE7E}" type="presParOf" srcId="{255BF070-9280-4562-BD33-BF63283FA564}" destId="{D48BC70F-5E82-4338-A8B0-545F3AD63CD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C474CCA-A54B-4F6C-ABC0-39A403442DC5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A936920-A01C-4E12-820A-6B8C5C740B1A}">
      <dgm:prSet custT="1"/>
      <dgm:spPr/>
      <dgm:t>
        <a:bodyPr/>
        <a:lstStyle/>
        <a:p>
          <a:pPr algn="l" rtl="0"/>
          <a:r>
            <a:rPr lang="en-US" sz="4000" b="1" dirty="0" smtClean="0"/>
            <a:t>Distributed scenario…</a:t>
          </a:r>
          <a:endParaRPr lang="fr-FR" sz="1800" dirty="0"/>
        </a:p>
      </dgm:t>
    </dgm:pt>
    <dgm:pt modelId="{4C2DC0F8-C762-4266-9825-A3207999B2DA}" type="parTrans" cxnId="{756B4344-E464-4B93-B5B0-9C52FE25FE61}">
      <dgm:prSet/>
      <dgm:spPr/>
      <dgm:t>
        <a:bodyPr/>
        <a:lstStyle/>
        <a:p>
          <a:endParaRPr lang="en-US"/>
        </a:p>
      </dgm:t>
    </dgm:pt>
    <dgm:pt modelId="{FDF4BD23-F3A6-4E40-880D-3C54DE812F14}" type="sibTrans" cxnId="{756B4344-E464-4B93-B5B0-9C52FE25FE61}">
      <dgm:prSet/>
      <dgm:spPr/>
      <dgm:t>
        <a:bodyPr/>
        <a:lstStyle/>
        <a:p>
          <a:endParaRPr lang="en-US"/>
        </a:p>
      </dgm:t>
    </dgm:pt>
    <dgm:pt modelId="{255BF070-9280-4562-BD33-BF63283FA564}" type="pres">
      <dgm:prSet presAssocID="{0C474CCA-A54B-4F6C-ABC0-39A403442D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48BC70F-5E82-4338-A8B0-545F3AD63CD5}" type="pres">
      <dgm:prSet presAssocID="{6A936920-A01C-4E12-820A-6B8C5C740B1A}" presName="parentText" presStyleLbl="node1" presStyleIdx="0" presStyleCnt="1" custLinFactNeighborX="-3333" custLinFactNeighborY="-8583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6A62F14-E34F-4A1E-A55E-C1053B109D37}" type="presOf" srcId="{0C474CCA-A54B-4F6C-ABC0-39A403442DC5}" destId="{255BF070-9280-4562-BD33-BF63283FA564}" srcOrd="0" destOrd="0" presId="urn:microsoft.com/office/officeart/2005/8/layout/vList2"/>
    <dgm:cxn modelId="{756B4344-E464-4B93-B5B0-9C52FE25FE61}" srcId="{0C474CCA-A54B-4F6C-ABC0-39A403442DC5}" destId="{6A936920-A01C-4E12-820A-6B8C5C740B1A}" srcOrd="0" destOrd="0" parTransId="{4C2DC0F8-C762-4266-9825-A3207999B2DA}" sibTransId="{FDF4BD23-F3A6-4E40-880D-3C54DE812F14}"/>
    <dgm:cxn modelId="{A2BA1B38-CB40-4D19-A0BB-9DD7A430FE4B}" type="presOf" srcId="{6A936920-A01C-4E12-820A-6B8C5C740B1A}" destId="{D48BC70F-5E82-4338-A8B0-545F3AD63CD5}" srcOrd="0" destOrd="0" presId="urn:microsoft.com/office/officeart/2005/8/layout/vList2"/>
    <dgm:cxn modelId="{67778A45-A0B7-47DE-A409-DBB6779AD282}" type="presParOf" srcId="{255BF070-9280-4562-BD33-BF63283FA564}" destId="{D48BC70F-5E82-4338-A8B0-545F3AD63CD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C474CCA-A54B-4F6C-ABC0-39A403442DC5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A936920-A01C-4E12-820A-6B8C5C740B1A}">
      <dgm:prSet custT="1"/>
      <dgm:spPr/>
      <dgm:t>
        <a:bodyPr/>
        <a:lstStyle/>
        <a:p>
          <a:pPr algn="l" rtl="0"/>
          <a:r>
            <a:rPr lang="en-US" sz="4000" b="1" dirty="0" smtClean="0"/>
            <a:t>Example…</a:t>
          </a:r>
          <a:endParaRPr lang="fr-FR" sz="1800" dirty="0"/>
        </a:p>
      </dgm:t>
    </dgm:pt>
    <dgm:pt modelId="{4C2DC0F8-C762-4266-9825-A3207999B2DA}" type="parTrans" cxnId="{756B4344-E464-4B93-B5B0-9C52FE25FE61}">
      <dgm:prSet/>
      <dgm:spPr/>
      <dgm:t>
        <a:bodyPr/>
        <a:lstStyle/>
        <a:p>
          <a:endParaRPr lang="en-US"/>
        </a:p>
      </dgm:t>
    </dgm:pt>
    <dgm:pt modelId="{FDF4BD23-F3A6-4E40-880D-3C54DE812F14}" type="sibTrans" cxnId="{756B4344-E464-4B93-B5B0-9C52FE25FE61}">
      <dgm:prSet/>
      <dgm:spPr/>
      <dgm:t>
        <a:bodyPr/>
        <a:lstStyle/>
        <a:p>
          <a:endParaRPr lang="en-US"/>
        </a:p>
      </dgm:t>
    </dgm:pt>
    <dgm:pt modelId="{255BF070-9280-4562-BD33-BF63283FA564}" type="pres">
      <dgm:prSet presAssocID="{0C474CCA-A54B-4F6C-ABC0-39A403442D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48BC70F-5E82-4338-A8B0-545F3AD63CD5}" type="pres">
      <dgm:prSet presAssocID="{6A936920-A01C-4E12-820A-6B8C5C740B1A}" presName="parentText" presStyleLbl="node1" presStyleIdx="0" presStyleCnt="1" custLinFactNeighborX="-3333" custLinFactNeighborY="-8583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56B4344-E464-4B93-B5B0-9C52FE25FE61}" srcId="{0C474CCA-A54B-4F6C-ABC0-39A403442DC5}" destId="{6A936920-A01C-4E12-820A-6B8C5C740B1A}" srcOrd="0" destOrd="0" parTransId="{4C2DC0F8-C762-4266-9825-A3207999B2DA}" sibTransId="{FDF4BD23-F3A6-4E40-880D-3C54DE812F14}"/>
    <dgm:cxn modelId="{264EF3AE-B47C-4B72-9FA1-E610603B467F}" type="presOf" srcId="{0C474CCA-A54B-4F6C-ABC0-39A403442DC5}" destId="{255BF070-9280-4562-BD33-BF63283FA564}" srcOrd="0" destOrd="0" presId="urn:microsoft.com/office/officeart/2005/8/layout/vList2"/>
    <dgm:cxn modelId="{2C81ABED-250F-4460-AEA0-48F29477C7A4}" type="presOf" srcId="{6A936920-A01C-4E12-820A-6B8C5C740B1A}" destId="{D48BC70F-5E82-4338-A8B0-545F3AD63CD5}" srcOrd="0" destOrd="0" presId="urn:microsoft.com/office/officeart/2005/8/layout/vList2"/>
    <dgm:cxn modelId="{E3016199-FC8E-4917-AC9C-7EC6EE2CE1B3}" type="presParOf" srcId="{255BF070-9280-4562-BD33-BF63283FA564}" destId="{D48BC70F-5E82-4338-A8B0-545F3AD63CD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C474CCA-A54B-4F6C-ABC0-39A403442DC5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A936920-A01C-4E12-820A-6B8C5C740B1A}">
      <dgm:prSet custT="1"/>
      <dgm:spPr/>
      <dgm:t>
        <a:bodyPr/>
        <a:lstStyle/>
        <a:p>
          <a:pPr algn="l" rtl="0"/>
          <a:r>
            <a:rPr lang="fr-FR" sz="4000" b="1" dirty="0" err="1" smtClean="0"/>
            <a:t>Example</a:t>
          </a:r>
          <a:r>
            <a:rPr lang="fr-FR" sz="4000" b="1" dirty="0" smtClean="0"/>
            <a:t>…</a:t>
          </a:r>
          <a:endParaRPr lang="fr-FR" sz="4000" b="1" dirty="0"/>
        </a:p>
      </dgm:t>
    </dgm:pt>
    <dgm:pt modelId="{4C2DC0F8-C762-4266-9825-A3207999B2DA}" type="parTrans" cxnId="{756B4344-E464-4B93-B5B0-9C52FE25FE61}">
      <dgm:prSet/>
      <dgm:spPr/>
      <dgm:t>
        <a:bodyPr/>
        <a:lstStyle/>
        <a:p>
          <a:endParaRPr lang="en-US"/>
        </a:p>
      </dgm:t>
    </dgm:pt>
    <dgm:pt modelId="{FDF4BD23-F3A6-4E40-880D-3C54DE812F14}" type="sibTrans" cxnId="{756B4344-E464-4B93-B5B0-9C52FE25FE61}">
      <dgm:prSet/>
      <dgm:spPr/>
      <dgm:t>
        <a:bodyPr/>
        <a:lstStyle/>
        <a:p>
          <a:endParaRPr lang="en-US"/>
        </a:p>
      </dgm:t>
    </dgm:pt>
    <dgm:pt modelId="{255BF070-9280-4562-BD33-BF63283FA564}" type="pres">
      <dgm:prSet presAssocID="{0C474CCA-A54B-4F6C-ABC0-39A403442D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48BC70F-5E82-4338-A8B0-545F3AD63CD5}" type="pres">
      <dgm:prSet presAssocID="{6A936920-A01C-4E12-820A-6B8C5C740B1A}" presName="parentText" presStyleLbl="node1" presStyleIdx="0" presStyleCnt="1" custLinFactNeighborX="-3333" custLinFactNeighborY="-8583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7BD7283-8F6C-4AB2-9AB0-515B8A208DFE}" type="presOf" srcId="{0C474CCA-A54B-4F6C-ABC0-39A403442DC5}" destId="{255BF070-9280-4562-BD33-BF63283FA564}" srcOrd="0" destOrd="0" presId="urn:microsoft.com/office/officeart/2005/8/layout/vList2"/>
    <dgm:cxn modelId="{756B4344-E464-4B93-B5B0-9C52FE25FE61}" srcId="{0C474CCA-A54B-4F6C-ABC0-39A403442DC5}" destId="{6A936920-A01C-4E12-820A-6B8C5C740B1A}" srcOrd="0" destOrd="0" parTransId="{4C2DC0F8-C762-4266-9825-A3207999B2DA}" sibTransId="{FDF4BD23-F3A6-4E40-880D-3C54DE812F14}"/>
    <dgm:cxn modelId="{ACF5E7E0-00DB-4568-B7FE-5227B8303944}" type="presOf" srcId="{6A936920-A01C-4E12-820A-6B8C5C740B1A}" destId="{D48BC70F-5E82-4338-A8B0-545F3AD63CD5}" srcOrd="0" destOrd="0" presId="urn:microsoft.com/office/officeart/2005/8/layout/vList2"/>
    <dgm:cxn modelId="{DB46E423-A65D-4E34-896E-ABA2E1F54E0C}" type="presParOf" srcId="{255BF070-9280-4562-BD33-BF63283FA564}" destId="{D48BC70F-5E82-4338-A8B0-545F3AD63CD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0C474CCA-A54B-4F6C-ABC0-39A403442DC5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A936920-A01C-4E12-820A-6B8C5C740B1A}">
      <dgm:prSet custT="1"/>
      <dgm:spPr/>
      <dgm:t>
        <a:bodyPr/>
        <a:lstStyle/>
        <a:p>
          <a:pPr algn="l" rtl="0"/>
          <a:r>
            <a:rPr lang="en-US" sz="4000" b="1" dirty="0" smtClean="0"/>
            <a:t>Query Decomposition…</a:t>
          </a:r>
          <a:endParaRPr lang="fr-FR" sz="1800" dirty="0"/>
        </a:p>
      </dgm:t>
    </dgm:pt>
    <dgm:pt modelId="{4C2DC0F8-C762-4266-9825-A3207999B2DA}" type="parTrans" cxnId="{756B4344-E464-4B93-B5B0-9C52FE25FE61}">
      <dgm:prSet/>
      <dgm:spPr/>
      <dgm:t>
        <a:bodyPr/>
        <a:lstStyle/>
        <a:p>
          <a:endParaRPr lang="en-US"/>
        </a:p>
      </dgm:t>
    </dgm:pt>
    <dgm:pt modelId="{FDF4BD23-F3A6-4E40-880D-3C54DE812F14}" type="sibTrans" cxnId="{756B4344-E464-4B93-B5B0-9C52FE25FE61}">
      <dgm:prSet/>
      <dgm:spPr/>
      <dgm:t>
        <a:bodyPr/>
        <a:lstStyle/>
        <a:p>
          <a:endParaRPr lang="en-US"/>
        </a:p>
      </dgm:t>
    </dgm:pt>
    <dgm:pt modelId="{255BF070-9280-4562-BD33-BF63283FA564}" type="pres">
      <dgm:prSet presAssocID="{0C474CCA-A54B-4F6C-ABC0-39A403442D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48BC70F-5E82-4338-A8B0-545F3AD63CD5}" type="pres">
      <dgm:prSet presAssocID="{6A936920-A01C-4E12-820A-6B8C5C740B1A}" presName="parentText" presStyleLbl="node1" presStyleIdx="0" presStyleCnt="1" custLinFactNeighborX="-3333" custLinFactNeighborY="-8583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56B4344-E464-4B93-B5B0-9C52FE25FE61}" srcId="{0C474CCA-A54B-4F6C-ABC0-39A403442DC5}" destId="{6A936920-A01C-4E12-820A-6B8C5C740B1A}" srcOrd="0" destOrd="0" parTransId="{4C2DC0F8-C762-4266-9825-A3207999B2DA}" sibTransId="{FDF4BD23-F3A6-4E40-880D-3C54DE812F14}"/>
    <dgm:cxn modelId="{BCE96F9A-CC5B-4497-9737-92D9D48D2A4B}" type="presOf" srcId="{6A936920-A01C-4E12-820A-6B8C5C740B1A}" destId="{D48BC70F-5E82-4338-A8B0-545F3AD63CD5}" srcOrd="0" destOrd="0" presId="urn:microsoft.com/office/officeart/2005/8/layout/vList2"/>
    <dgm:cxn modelId="{C9165621-588A-445F-B416-2FBDFE96D30B}" type="presOf" srcId="{0C474CCA-A54B-4F6C-ABC0-39A403442DC5}" destId="{255BF070-9280-4562-BD33-BF63283FA564}" srcOrd="0" destOrd="0" presId="urn:microsoft.com/office/officeart/2005/8/layout/vList2"/>
    <dgm:cxn modelId="{91798BC6-A7BD-4B23-AC7A-BD0738C090C4}" type="presParOf" srcId="{255BF070-9280-4562-BD33-BF63283FA564}" destId="{D48BC70F-5E82-4338-A8B0-545F3AD63CD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0C474CCA-A54B-4F6C-ABC0-39A403442DC5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A936920-A01C-4E12-820A-6B8C5C740B1A}">
      <dgm:prSet custT="1"/>
      <dgm:spPr/>
      <dgm:t>
        <a:bodyPr/>
        <a:lstStyle/>
        <a:p>
          <a:pPr algn="l" rtl="0"/>
          <a:r>
            <a:rPr lang="en-US" sz="4000" b="1" dirty="0" smtClean="0"/>
            <a:t>Data Localization…</a:t>
          </a:r>
          <a:endParaRPr lang="fr-FR" sz="1800" dirty="0"/>
        </a:p>
      </dgm:t>
    </dgm:pt>
    <dgm:pt modelId="{4C2DC0F8-C762-4266-9825-A3207999B2DA}" type="parTrans" cxnId="{756B4344-E464-4B93-B5B0-9C52FE25FE61}">
      <dgm:prSet/>
      <dgm:spPr/>
      <dgm:t>
        <a:bodyPr/>
        <a:lstStyle/>
        <a:p>
          <a:endParaRPr lang="en-US"/>
        </a:p>
      </dgm:t>
    </dgm:pt>
    <dgm:pt modelId="{FDF4BD23-F3A6-4E40-880D-3C54DE812F14}" type="sibTrans" cxnId="{756B4344-E464-4B93-B5B0-9C52FE25FE61}">
      <dgm:prSet/>
      <dgm:spPr/>
      <dgm:t>
        <a:bodyPr/>
        <a:lstStyle/>
        <a:p>
          <a:endParaRPr lang="en-US"/>
        </a:p>
      </dgm:t>
    </dgm:pt>
    <dgm:pt modelId="{255BF070-9280-4562-BD33-BF63283FA564}" type="pres">
      <dgm:prSet presAssocID="{0C474CCA-A54B-4F6C-ABC0-39A403442D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48BC70F-5E82-4338-A8B0-545F3AD63CD5}" type="pres">
      <dgm:prSet presAssocID="{6A936920-A01C-4E12-820A-6B8C5C740B1A}" presName="parentText" presStyleLbl="node1" presStyleIdx="0" presStyleCnt="1" custLinFactNeighborX="-3333" custLinFactNeighborY="-8583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71E18D9-2300-495D-91B8-CCB6A1D6DC74}" type="presOf" srcId="{0C474CCA-A54B-4F6C-ABC0-39A403442DC5}" destId="{255BF070-9280-4562-BD33-BF63283FA564}" srcOrd="0" destOrd="0" presId="urn:microsoft.com/office/officeart/2005/8/layout/vList2"/>
    <dgm:cxn modelId="{756B4344-E464-4B93-B5B0-9C52FE25FE61}" srcId="{0C474CCA-A54B-4F6C-ABC0-39A403442DC5}" destId="{6A936920-A01C-4E12-820A-6B8C5C740B1A}" srcOrd="0" destOrd="0" parTransId="{4C2DC0F8-C762-4266-9825-A3207999B2DA}" sibTransId="{FDF4BD23-F3A6-4E40-880D-3C54DE812F14}"/>
    <dgm:cxn modelId="{1ACA8928-09ED-4A64-B784-50C204D170B5}" type="presOf" srcId="{6A936920-A01C-4E12-820A-6B8C5C740B1A}" destId="{D48BC70F-5E82-4338-A8B0-545F3AD63CD5}" srcOrd="0" destOrd="0" presId="urn:microsoft.com/office/officeart/2005/8/layout/vList2"/>
    <dgm:cxn modelId="{27E7E6B8-1669-4B7A-B9CC-73590CEE7FE7}" type="presParOf" srcId="{255BF070-9280-4562-BD33-BF63283FA564}" destId="{D48BC70F-5E82-4338-A8B0-545F3AD63CD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0C474CCA-A54B-4F6C-ABC0-39A403442DC5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A936920-A01C-4E12-820A-6B8C5C740B1A}">
      <dgm:prSet custT="1"/>
      <dgm:spPr/>
      <dgm:t>
        <a:bodyPr/>
        <a:lstStyle/>
        <a:p>
          <a:pPr algn="l" rtl="0"/>
          <a:r>
            <a:rPr lang="en-US" sz="4000" b="1" dirty="0" smtClean="0"/>
            <a:t>Query Optimization…</a:t>
          </a:r>
          <a:endParaRPr lang="fr-FR" sz="1800" dirty="0"/>
        </a:p>
      </dgm:t>
    </dgm:pt>
    <dgm:pt modelId="{4C2DC0F8-C762-4266-9825-A3207999B2DA}" type="parTrans" cxnId="{756B4344-E464-4B93-B5B0-9C52FE25FE61}">
      <dgm:prSet/>
      <dgm:spPr/>
      <dgm:t>
        <a:bodyPr/>
        <a:lstStyle/>
        <a:p>
          <a:endParaRPr lang="en-US"/>
        </a:p>
      </dgm:t>
    </dgm:pt>
    <dgm:pt modelId="{FDF4BD23-F3A6-4E40-880D-3C54DE812F14}" type="sibTrans" cxnId="{756B4344-E464-4B93-B5B0-9C52FE25FE61}">
      <dgm:prSet/>
      <dgm:spPr/>
      <dgm:t>
        <a:bodyPr/>
        <a:lstStyle/>
        <a:p>
          <a:endParaRPr lang="en-US"/>
        </a:p>
      </dgm:t>
    </dgm:pt>
    <dgm:pt modelId="{255BF070-9280-4562-BD33-BF63283FA564}" type="pres">
      <dgm:prSet presAssocID="{0C474CCA-A54B-4F6C-ABC0-39A403442D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48BC70F-5E82-4338-A8B0-545F3AD63CD5}" type="pres">
      <dgm:prSet presAssocID="{6A936920-A01C-4E12-820A-6B8C5C740B1A}" presName="parentText" presStyleLbl="node1" presStyleIdx="0" presStyleCnt="1" custLinFactNeighborX="-3333" custLinFactNeighborY="-8583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1B06FFD-3D5F-4F00-B2DF-7FF6FC19BDFC}" type="presOf" srcId="{6A936920-A01C-4E12-820A-6B8C5C740B1A}" destId="{D48BC70F-5E82-4338-A8B0-545F3AD63CD5}" srcOrd="0" destOrd="0" presId="urn:microsoft.com/office/officeart/2005/8/layout/vList2"/>
    <dgm:cxn modelId="{756B4344-E464-4B93-B5B0-9C52FE25FE61}" srcId="{0C474CCA-A54B-4F6C-ABC0-39A403442DC5}" destId="{6A936920-A01C-4E12-820A-6B8C5C740B1A}" srcOrd="0" destOrd="0" parTransId="{4C2DC0F8-C762-4266-9825-A3207999B2DA}" sibTransId="{FDF4BD23-F3A6-4E40-880D-3C54DE812F14}"/>
    <dgm:cxn modelId="{7640E527-CFD0-4406-B8A2-D727400572F1}" type="presOf" srcId="{0C474CCA-A54B-4F6C-ABC0-39A403442DC5}" destId="{255BF070-9280-4562-BD33-BF63283FA564}" srcOrd="0" destOrd="0" presId="urn:microsoft.com/office/officeart/2005/8/layout/vList2"/>
    <dgm:cxn modelId="{F77187D4-9FDB-4218-955F-2C40A25B4E80}" type="presParOf" srcId="{255BF070-9280-4562-BD33-BF63283FA564}" destId="{D48BC70F-5E82-4338-A8B0-545F3AD63CD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48BC70F-5E82-4338-A8B0-545F3AD63CD5}">
      <dsp:nvSpPr>
        <dsp:cNvPr id="0" name=""/>
        <dsp:cNvSpPr/>
      </dsp:nvSpPr>
      <dsp:spPr>
        <a:xfrm>
          <a:off x="0" y="0"/>
          <a:ext cx="8610600" cy="9734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 dirty="0" smtClean="0"/>
            <a:t>Distributed Query Processing…</a:t>
          </a:r>
          <a:endParaRPr lang="fr-FR" sz="1400" kern="1200" dirty="0"/>
        </a:p>
      </dsp:txBody>
      <dsp:txXfrm>
        <a:off x="0" y="0"/>
        <a:ext cx="8610600" cy="97344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48BC70F-5E82-4338-A8B0-545F3AD63CD5}">
      <dsp:nvSpPr>
        <dsp:cNvPr id="0" name=""/>
        <dsp:cNvSpPr/>
      </dsp:nvSpPr>
      <dsp:spPr>
        <a:xfrm>
          <a:off x="0" y="0"/>
          <a:ext cx="8458200" cy="837601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b="1" kern="1200" dirty="0" smtClean="0"/>
            <a:t>Query Processing</a:t>
          </a:r>
          <a:endParaRPr lang="fr-FR" sz="1800" kern="1200" dirty="0"/>
        </a:p>
      </dsp:txBody>
      <dsp:txXfrm>
        <a:off x="0" y="0"/>
        <a:ext cx="8458200" cy="837601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48BC70F-5E82-4338-A8B0-545F3AD63CD5}">
      <dsp:nvSpPr>
        <dsp:cNvPr id="0" name=""/>
        <dsp:cNvSpPr/>
      </dsp:nvSpPr>
      <dsp:spPr>
        <a:xfrm>
          <a:off x="0" y="0"/>
          <a:ext cx="9144000" cy="989701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b="1" kern="1200" dirty="0" smtClean="0"/>
            <a:t>Query Processing Example..Centralized Scenario</a:t>
          </a:r>
          <a:endParaRPr lang="fr-FR" sz="1600" b="1" kern="1200" dirty="0"/>
        </a:p>
      </dsp:txBody>
      <dsp:txXfrm>
        <a:off x="0" y="0"/>
        <a:ext cx="9144000" cy="989701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48BC70F-5E82-4338-A8B0-545F3AD63CD5}">
      <dsp:nvSpPr>
        <dsp:cNvPr id="0" name=""/>
        <dsp:cNvSpPr/>
      </dsp:nvSpPr>
      <dsp:spPr>
        <a:xfrm>
          <a:off x="0" y="0"/>
          <a:ext cx="8458200" cy="9734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b="1" kern="1200" dirty="0" smtClean="0"/>
            <a:t>Distributed scenario…</a:t>
          </a:r>
          <a:endParaRPr lang="fr-FR" sz="1800" kern="1200" dirty="0"/>
        </a:p>
      </dsp:txBody>
      <dsp:txXfrm>
        <a:off x="0" y="0"/>
        <a:ext cx="8458200" cy="973440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48BC70F-5E82-4338-A8B0-545F3AD63CD5}">
      <dsp:nvSpPr>
        <dsp:cNvPr id="0" name=""/>
        <dsp:cNvSpPr/>
      </dsp:nvSpPr>
      <dsp:spPr>
        <a:xfrm>
          <a:off x="0" y="0"/>
          <a:ext cx="8458200" cy="9734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b="1" kern="1200" dirty="0" smtClean="0"/>
            <a:t>Example…</a:t>
          </a:r>
          <a:endParaRPr lang="fr-FR" sz="1800" kern="1200" dirty="0"/>
        </a:p>
      </dsp:txBody>
      <dsp:txXfrm>
        <a:off x="0" y="0"/>
        <a:ext cx="8458200" cy="973440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48BC70F-5E82-4338-A8B0-545F3AD63CD5}">
      <dsp:nvSpPr>
        <dsp:cNvPr id="0" name=""/>
        <dsp:cNvSpPr/>
      </dsp:nvSpPr>
      <dsp:spPr>
        <a:xfrm>
          <a:off x="0" y="0"/>
          <a:ext cx="8458200" cy="9734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000" b="1" kern="1200" dirty="0" err="1" smtClean="0"/>
            <a:t>Example</a:t>
          </a:r>
          <a:r>
            <a:rPr lang="fr-FR" sz="4000" b="1" kern="1200" dirty="0" smtClean="0"/>
            <a:t>…</a:t>
          </a:r>
          <a:endParaRPr lang="fr-FR" sz="4000" b="1" kern="1200" dirty="0"/>
        </a:p>
      </dsp:txBody>
      <dsp:txXfrm>
        <a:off x="0" y="0"/>
        <a:ext cx="8458200" cy="973440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48BC70F-5E82-4338-A8B0-545F3AD63CD5}">
      <dsp:nvSpPr>
        <dsp:cNvPr id="0" name=""/>
        <dsp:cNvSpPr/>
      </dsp:nvSpPr>
      <dsp:spPr>
        <a:xfrm>
          <a:off x="0" y="0"/>
          <a:ext cx="8458200" cy="9734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b="1" kern="1200" dirty="0" smtClean="0"/>
            <a:t>Query Decomposition…</a:t>
          </a:r>
          <a:endParaRPr lang="fr-FR" sz="1800" kern="1200" dirty="0"/>
        </a:p>
      </dsp:txBody>
      <dsp:txXfrm>
        <a:off x="0" y="0"/>
        <a:ext cx="8458200" cy="973440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48BC70F-5E82-4338-A8B0-545F3AD63CD5}">
      <dsp:nvSpPr>
        <dsp:cNvPr id="0" name=""/>
        <dsp:cNvSpPr/>
      </dsp:nvSpPr>
      <dsp:spPr>
        <a:xfrm>
          <a:off x="0" y="0"/>
          <a:ext cx="8458200" cy="9734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b="1" kern="1200" dirty="0" smtClean="0"/>
            <a:t>Data Localization…</a:t>
          </a:r>
          <a:endParaRPr lang="fr-FR" sz="1800" kern="1200" dirty="0"/>
        </a:p>
      </dsp:txBody>
      <dsp:txXfrm>
        <a:off x="0" y="0"/>
        <a:ext cx="8458200" cy="973440"/>
      </dsp:txXfrm>
    </dsp:sp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48BC70F-5E82-4338-A8B0-545F3AD63CD5}">
      <dsp:nvSpPr>
        <dsp:cNvPr id="0" name=""/>
        <dsp:cNvSpPr/>
      </dsp:nvSpPr>
      <dsp:spPr>
        <a:xfrm>
          <a:off x="0" y="0"/>
          <a:ext cx="8458200" cy="9734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b="1" kern="1200" dirty="0" smtClean="0"/>
            <a:t>Query Optimization…</a:t>
          </a:r>
          <a:endParaRPr lang="fr-FR" sz="1800" kern="1200" dirty="0"/>
        </a:p>
      </dsp:txBody>
      <dsp:txXfrm>
        <a:off x="0" y="0"/>
        <a:ext cx="8458200" cy="9734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2B3E17-5256-479E-8C57-9E5D19918FAD}" type="datetimeFigureOut">
              <a:rPr lang="en-US" smtClean="0"/>
              <a:pPr/>
              <a:t>1/29/2015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CEE589-DD56-4A8C-8D09-242066637F1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EE589-DD56-4A8C-8D09-242066637F18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EE589-DD56-4A8C-8D09-242066637F18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EE589-DD56-4A8C-8D09-242066637F18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EE589-DD56-4A8C-8D09-242066637F18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EE589-DD56-4A8C-8D09-242066637F18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EE589-DD56-4A8C-8D09-242066637F18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EE589-DD56-4A8C-8D09-242066637F18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EE589-DD56-4A8C-8D09-242066637F18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EE589-DD56-4A8C-8D09-242066637F18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EE589-DD56-4A8C-8D09-242066637F18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710359-6466-441B-94C2-54FA7F74C07C}" type="datetimeFigureOut">
              <a:rPr lang="fr-FR"/>
              <a:pPr>
                <a:defRPr/>
              </a:pPr>
              <a:t>29/01/2015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DDB3CC-B8CA-4554-94E9-3D30BDC7B79E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8E00DB-BAB3-46ED-95C6-FC482E99DCB6}" type="datetimeFigureOut">
              <a:rPr lang="fr-FR"/>
              <a:pPr>
                <a:defRPr/>
              </a:pPr>
              <a:t>29/01/2015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448A07-3BB4-4EE9-865E-88F95D26F004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AF9A01-A37A-4C87-BDA1-292B68C7A8FD}" type="datetimeFigureOut">
              <a:rPr lang="fr-FR"/>
              <a:pPr>
                <a:defRPr/>
              </a:pPr>
              <a:t>29/01/2015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929BAF-4716-44FA-B17F-4A81307B21CC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04E43E-3550-4697-AAF1-5C08D9B41089}" type="datetimeFigureOut">
              <a:rPr lang="fr-FR"/>
              <a:pPr>
                <a:defRPr/>
              </a:pPr>
              <a:t>29/01/2015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3386B8-6907-4855-B369-75D379A906AD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BD06F1-A9A8-4A2A-9008-94D74C65C69A}" type="datetimeFigureOut">
              <a:rPr lang="fr-FR"/>
              <a:pPr>
                <a:defRPr/>
              </a:pPr>
              <a:t>29/01/2015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1A4545-3BE5-4661-BD1E-394832CF489A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FB9830-D862-4301-A662-D253AA597935}" type="datetimeFigureOut">
              <a:rPr lang="fr-FR"/>
              <a:pPr>
                <a:defRPr/>
              </a:pPr>
              <a:t>29/01/2015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24E1BD-0EF6-443C-954F-624BDB909F51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96B1A7-0DB6-401B-AECC-A766C076C599}" type="datetimeFigureOut">
              <a:rPr lang="fr-FR"/>
              <a:pPr>
                <a:defRPr/>
              </a:pPr>
              <a:t>29/01/2015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F8A4FD-B37B-4C1C-AE0D-AEF76BEFBB13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AD3D5B-FB4F-4A47-8A61-5FE1A87D7FF6}" type="datetimeFigureOut">
              <a:rPr lang="fr-FR"/>
              <a:pPr>
                <a:defRPr/>
              </a:pPr>
              <a:t>29/01/2015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52269A-26EE-4B36-B99A-70207D6F38D7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1F9BFF-52A1-4B10-AAE7-DEC64F95EDE0}" type="datetimeFigureOut">
              <a:rPr lang="fr-FR"/>
              <a:pPr>
                <a:defRPr/>
              </a:pPr>
              <a:t>29/01/2015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396942-A989-4358-B611-D84AFEDEB0E2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867F0B-9BB4-47B0-9F54-0FB055CF9CF4}" type="datetimeFigureOut">
              <a:rPr lang="fr-FR"/>
              <a:pPr>
                <a:defRPr/>
              </a:pPr>
              <a:t>29/01/2015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6252E7-EB24-4D58-9D9B-DF16D8C985DA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fr-FR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199678-EB23-4C4A-8652-A9C0E8C90DEB}" type="datetimeFigureOut">
              <a:rPr lang="fr-FR"/>
              <a:pPr>
                <a:defRPr/>
              </a:pPr>
              <a:t>29/01/2015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92C02E-54C6-4590-AD65-DA8265A75F96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3D451A3-6F9D-41B0-B109-C0C1ED53E4BD}" type="datetimeFigureOut">
              <a:rPr lang="fr-FR"/>
              <a:pPr>
                <a:defRPr/>
              </a:pPr>
              <a:t>29/01/2015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B7616DD-1809-4422-AA54-09F99684BE0C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9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7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8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6" name="Diagram 5"/>
          <p:cNvGraphicFramePr/>
          <p:nvPr/>
        </p:nvGraphicFramePr>
        <p:xfrm>
          <a:off x="152400" y="228600"/>
          <a:ext cx="8610600" cy="99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5" name="Rectangle 14"/>
          <p:cNvSpPr/>
          <p:nvPr/>
        </p:nvSpPr>
        <p:spPr>
          <a:xfrm>
            <a:off x="381000" y="1905001"/>
            <a:ext cx="8458200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/>
              <a:t> </a:t>
            </a:r>
            <a:r>
              <a:rPr lang="en-US" sz="2400" dirty="0" smtClean="0"/>
              <a:t>It is a process of </a:t>
            </a:r>
            <a:r>
              <a:rPr lang="en-US" sz="2000" dirty="0" smtClean="0"/>
              <a:t>transforming a high-level query (of relational</a:t>
            </a:r>
          </a:p>
          <a:p>
            <a:r>
              <a:rPr lang="en-US" sz="2000" dirty="0" smtClean="0"/>
              <a:t>calculus/SQL) on a distributed database (i.e., a set of global relations) into an </a:t>
            </a:r>
            <a:r>
              <a:rPr lang="en-US" sz="2000" b="1" dirty="0" smtClean="0"/>
              <a:t>equivalent and efficient lower-level query (of relational algebra) on relation fragments.</a:t>
            </a:r>
            <a:endParaRPr lang="en-US" sz="2000" dirty="0" smtClean="0"/>
          </a:p>
          <a:p>
            <a:pPr algn="just">
              <a:buFont typeface="Arial" pitchFamily="34" charset="0"/>
              <a:buChar char="•"/>
            </a:pPr>
            <a:endParaRPr lang="en-US" sz="2000" dirty="0"/>
          </a:p>
        </p:txBody>
      </p:sp>
      <p:sp>
        <p:nvSpPr>
          <p:cNvPr id="7" name="Rectangle 6"/>
          <p:cNvSpPr/>
          <p:nvPr/>
        </p:nvSpPr>
        <p:spPr>
          <a:xfrm>
            <a:off x="609600" y="3505200"/>
            <a:ext cx="7620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000" dirty="0" smtClean="0"/>
              <a:t>Distributed query processing is more complex</a:t>
            </a:r>
            <a:endParaRPr lang="en-US" sz="2000" dirty="0"/>
          </a:p>
        </p:txBody>
      </p:sp>
      <p:sp>
        <p:nvSpPr>
          <p:cNvPr id="8" name="Rectangle 7"/>
          <p:cNvSpPr/>
          <p:nvPr/>
        </p:nvSpPr>
        <p:spPr>
          <a:xfrm>
            <a:off x="1295400" y="3962400"/>
            <a:ext cx="7467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/>
              <a:t>– Fragmentation/replication of relations</a:t>
            </a:r>
          </a:p>
          <a:p>
            <a:r>
              <a:rPr lang="en-US" sz="2400" b="1" dirty="0" smtClean="0"/>
              <a:t>– Additional communication costs</a:t>
            </a:r>
          </a:p>
          <a:p>
            <a:r>
              <a:rPr lang="en-US" sz="2400" b="1" dirty="0" smtClean="0"/>
              <a:t>– Parallel execution</a:t>
            </a:r>
            <a:endParaRPr lang="en-US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6" name="Diagram 5"/>
          <p:cNvGraphicFramePr/>
          <p:nvPr/>
        </p:nvGraphicFramePr>
        <p:xfrm>
          <a:off x="381000" y="381000"/>
          <a:ext cx="8458200" cy="99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Rectangle 6"/>
          <p:cNvSpPr/>
          <p:nvPr/>
        </p:nvSpPr>
        <p:spPr>
          <a:xfrm>
            <a:off x="0" y="1905000"/>
            <a:ext cx="91440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• </a:t>
            </a:r>
            <a:r>
              <a:rPr lang="en-US" b="1" dirty="0" smtClean="0"/>
              <a:t>Query optimization is a crucial and difficult part of the overall query processing</a:t>
            </a:r>
          </a:p>
          <a:p>
            <a:r>
              <a:rPr lang="en-US" dirty="0" smtClean="0"/>
              <a:t>• Objective of query optimization is to </a:t>
            </a:r>
            <a:r>
              <a:rPr lang="en-US" b="1" dirty="0" smtClean="0"/>
              <a:t>minimize the following cost function:</a:t>
            </a:r>
          </a:p>
          <a:p>
            <a:r>
              <a:rPr lang="en-US" dirty="0" smtClean="0"/>
              <a:t>			I/O cost + CPU cost + communication cost</a:t>
            </a:r>
          </a:p>
          <a:p>
            <a:endParaRPr lang="en-US" dirty="0" smtClean="0"/>
          </a:p>
          <a:p>
            <a:r>
              <a:rPr lang="en-US" dirty="0" smtClean="0"/>
              <a:t>• Two different scenarios are considered:</a:t>
            </a:r>
          </a:p>
          <a:p>
            <a:r>
              <a:rPr lang="en-US" b="1" dirty="0" smtClean="0"/>
              <a:t>– Wide area networks</a:t>
            </a:r>
          </a:p>
          <a:p>
            <a:pPr>
              <a:buFont typeface="Wingdings" pitchFamily="2" charset="2"/>
              <a:buChar char="v"/>
            </a:pPr>
            <a:r>
              <a:rPr lang="en-US" dirty="0" smtClean="0"/>
              <a:t> Communication cost dominates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· low bandwidth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· low speed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· high protocol overhead</a:t>
            </a:r>
          </a:p>
          <a:p>
            <a:pPr>
              <a:buFont typeface="Wingdings" pitchFamily="2" charset="2"/>
              <a:buChar char="v"/>
            </a:pPr>
            <a:r>
              <a:rPr lang="en-US" dirty="0" smtClean="0"/>
              <a:t> Most algorithms ignore all other cost components</a:t>
            </a:r>
          </a:p>
          <a:p>
            <a:r>
              <a:rPr lang="en-US" b="1" dirty="0" smtClean="0"/>
              <a:t>– Local area networks</a:t>
            </a:r>
          </a:p>
          <a:p>
            <a:pPr>
              <a:buFont typeface="Wingdings" pitchFamily="2" charset="2"/>
              <a:buChar char="§"/>
            </a:pPr>
            <a:r>
              <a:rPr lang="en-US" dirty="0" smtClean="0"/>
              <a:t> Communication cost not that dominant</a:t>
            </a:r>
          </a:p>
          <a:p>
            <a:pPr>
              <a:buFont typeface="Wingdings" pitchFamily="2" charset="2"/>
              <a:buChar char="§"/>
            </a:pPr>
            <a:r>
              <a:rPr lang="en-US" dirty="0" smtClean="0"/>
              <a:t> Total cost function should be considered</a:t>
            </a:r>
          </a:p>
          <a:p>
            <a:endParaRPr 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6" name="Diagram 5"/>
          <p:cNvGraphicFramePr/>
          <p:nvPr/>
        </p:nvGraphicFramePr>
        <p:xfrm>
          <a:off x="381000" y="152400"/>
          <a:ext cx="8458200" cy="83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8" name="Picture 7"/>
          <p:cNvPicPr/>
          <p:nvPr/>
        </p:nvPicPr>
        <p:blipFill>
          <a:blip r:embed="rId9" cstate="print"/>
          <a:srcRect l="33494" t="30078" r="35737" b="25000"/>
          <a:stretch>
            <a:fillRect/>
          </a:stretch>
        </p:blipFill>
        <p:spPr bwMode="auto">
          <a:xfrm>
            <a:off x="1447800" y="2286000"/>
            <a:ext cx="5867400" cy="322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6" name="Diagram 5"/>
          <p:cNvGraphicFramePr/>
          <p:nvPr/>
        </p:nvGraphicFramePr>
        <p:xfrm>
          <a:off x="0" y="381000"/>
          <a:ext cx="9144000" cy="99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5" name="Rectangle 14"/>
          <p:cNvSpPr/>
          <p:nvPr/>
        </p:nvSpPr>
        <p:spPr>
          <a:xfrm>
            <a:off x="152400" y="1595021"/>
            <a:ext cx="92964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/>
              <a:t>• </a:t>
            </a:r>
            <a:r>
              <a:rPr lang="en-US" sz="2000" b="1" dirty="0" smtClean="0"/>
              <a:t>Example: Transformation of an SQL-query into an RA-query.</a:t>
            </a:r>
          </a:p>
          <a:p>
            <a:r>
              <a:rPr lang="en-US" sz="2000" dirty="0" smtClean="0"/>
              <a:t>Relations: EMP(ENO, ENAME, TITLE), ASG(ENO,PNO,RESP,DUR)</a:t>
            </a:r>
          </a:p>
          <a:p>
            <a:r>
              <a:rPr lang="en-US" sz="2000" dirty="0" smtClean="0"/>
              <a:t>Find the names of employee who have worked for more than 37 years.</a:t>
            </a:r>
          </a:p>
          <a:p>
            <a:r>
              <a:rPr lang="en-US" sz="2000" b="1" dirty="0" smtClean="0"/>
              <a:t>– High level query</a:t>
            </a:r>
          </a:p>
          <a:p>
            <a:r>
              <a:rPr lang="en-US" sz="2000" b="1" dirty="0" smtClean="0"/>
              <a:t>SELECT ENAME</a:t>
            </a:r>
          </a:p>
          <a:p>
            <a:r>
              <a:rPr lang="en-US" sz="2000" b="1" dirty="0" smtClean="0"/>
              <a:t>FROM EMP,ASG</a:t>
            </a:r>
          </a:p>
          <a:p>
            <a:r>
              <a:rPr lang="en-US" sz="2000" b="1" dirty="0" smtClean="0"/>
              <a:t>WHERE EMP.ENO = ASG.ENO AND DUR &gt; 37.</a:t>
            </a:r>
          </a:p>
          <a:p>
            <a:r>
              <a:rPr lang="en-US" sz="2000" b="1" dirty="0" smtClean="0"/>
              <a:t>– Two possible transformations of the query are:</a:t>
            </a:r>
          </a:p>
          <a:p>
            <a:r>
              <a:rPr lang="en-US" sz="2000" dirty="0" smtClean="0"/>
              <a:t> Expression 1: ∏</a:t>
            </a:r>
            <a:r>
              <a:rPr lang="en-US" sz="2000" baseline="-25000" dirty="0" smtClean="0"/>
              <a:t>ENAME</a:t>
            </a:r>
            <a:r>
              <a:rPr lang="en-US" sz="2000" dirty="0" smtClean="0"/>
              <a:t>(</a:t>
            </a:r>
            <a:r>
              <a:rPr lang="el-GR" sz="2000" dirty="0" smtClean="0"/>
              <a:t>δ</a:t>
            </a:r>
            <a:r>
              <a:rPr lang="en-US" sz="2000" baseline="-25000" dirty="0" smtClean="0"/>
              <a:t>DUR&gt;37</a:t>
            </a:r>
            <a:r>
              <a:rPr lang="en-US" sz="2000" dirty="0" smtClean="0"/>
              <a:t>∧</a:t>
            </a:r>
            <a:r>
              <a:rPr lang="en-US" sz="2000" baseline="-25000" dirty="0" smtClean="0"/>
              <a:t>EMP.ENO=ASG.ENO</a:t>
            </a:r>
            <a:r>
              <a:rPr lang="en-US" sz="2000" dirty="0" smtClean="0"/>
              <a:t>(EMP × ASG))</a:t>
            </a:r>
          </a:p>
          <a:p>
            <a:r>
              <a:rPr lang="en-US" sz="2000" dirty="0" smtClean="0"/>
              <a:t> Expression 2: ∏</a:t>
            </a:r>
            <a:r>
              <a:rPr lang="en-US" sz="2000" baseline="-25000" dirty="0" smtClean="0"/>
              <a:t>ENAME</a:t>
            </a:r>
            <a:r>
              <a:rPr lang="en-US" sz="2000" dirty="0" smtClean="0"/>
              <a:t>(EMP ]X[ </a:t>
            </a:r>
            <a:r>
              <a:rPr lang="en-US" sz="2000" baseline="-25000" dirty="0" smtClean="0"/>
              <a:t>ENO</a:t>
            </a:r>
            <a:r>
              <a:rPr lang="en-US" sz="2000" dirty="0" smtClean="0"/>
              <a:t> (</a:t>
            </a:r>
            <a:r>
              <a:rPr lang="el-GR" sz="2000" dirty="0" smtClean="0"/>
              <a:t>δ </a:t>
            </a:r>
            <a:r>
              <a:rPr lang="en-US" sz="2000" baseline="-25000" dirty="0" smtClean="0"/>
              <a:t>DUR&gt;37</a:t>
            </a:r>
            <a:r>
              <a:rPr lang="en-US" sz="2000" dirty="0" smtClean="0"/>
              <a:t>(ASG)))</a:t>
            </a:r>
          </a:p>
          <a:p>
            <a:r>
              <a:rPr lang="en-US" sz="2000" b="1" dirty="0" smtClean="0"/>
              <a:t>– Expression 2 avoids the expensive and large intermediate Cartesian product, and </a:t>
            </a:r>
            <a:r>
              <a:rPr lang="en-US" sz="2000" dirty="0" smtClean="0"/>
              <a:t>therefore typically is better.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6" name="Diagram 5"/>
          <p:cNvGraphicFramePr/>
          <p:nvPr/>
        </p:nvGraphicFramePr>
        <p:xfrm>
          <a:off x="381000" y="381000"/>
          <a:ext cx="8458200" cy="99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Rectangle 7"/>
          <p:cNvSpPr/>
          <p:nvPr/>
        </p:nvSpPr>
        <p:spPr>
          <a:xfrm>
            <a:off x="228600" y="2057400"/>
            <a:ext cx="89154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/>
              <a:t>• We make the following assumptions about the data fragmentation</a:t>
            </a:r>
          </a:p>
          <a:p>
            <a:r>
              <a:rPr lang="en-US" sz="2400" b="1" dirty="0" smtClean="0"/>
              <a:t>– Data is (horizontally) fragmented:</a:t>
            </a:r>
          </a:p>
          <a:p>
            <a:r>
              <a:rPr lang="en-US" sz="2400" dirty="0" smtClean="0"/>
              <a:t> Site1: ASG1 = </a:t>
            </a:r>
            <a:r>
              <a:rPr lang="el-GR" sz="2400" dirty="0" smtClean="0"/>
              <a:t>δ </a:t>
            </a:r>
            <a:r>
              <a:rPr lang="en-US" sz="2400" baseline="-25000" dirty="0" smtClean="0"/>
              <a:t>ENO≤”E3”</a:t>
            </a:r>
            <a:r>
              <a:rPr lang="en-US" sz="2400" dirty="0" smtClean="0"/>
              <a:t>(ASG)</a:t>
            </a:r>
          </a:p>
          <a:p>
            <a:r>
              <a:rPr lang="en-US" sz="2400" dirty="0" smtClean="0"/>
              <a:t> Site2: ASG2 = </a:t>
            </a:r>
            <a:r>
              <a:rPr lang="el-GR" sz="2400" dirty="0" smtClean="0"/>
              <a:t>δ </a:t>
            </a:r>
            <a:r>
              <a:rPr lang="en-US" sz="2400" baseline="-25000" dirty="0" smtClean="0"/>
              <a:t>ENO&gt;”E3”</a:t>
            </a:r>
            <a:r>
              <a:rPr lang="en-US" sz="2400" dirty="0" smtClean="0"/>
              <a:t>(ASG)</a:t>
            </a:r>
          </a:p>
          <a:p>
            <a:r>
              <a:rPr lang="pt-BR" sz="2400" dirty="0" smtClean="0"/>
              <a:t> Site3: EMP1 = </a:t>
            </a:r>
            <a:r>
              <a:rPr lang="el-GR" sz="2400" dirty="0" smtClean="0"/>
              <a:t>δ </a:t>
            </a:r>
            <a:r>
              <a:rPr lang="pt-BR" sz="2400" baseline="-25000" dirty="0" smtClean="0"/>
              <a:t>ENO≤”E3”</a:t>
            </a:r>
            <a:r>
              <a:rPr lang="pt-BR" sz="2400" dirty="0" smtClean="0"/>
              <a:t>(EMP)</a:t>
            </a:r>
          </a:p>
          <a:p>
            <a:r>
              <a:rPr lang="pt-BR" sz="2400" dirty="0" smtClean="0"/>
              <a:t> Site4: EMP2 = </a:t>
            </a:r>
            <a:r>
              <a:rPr lang="el-GR" sz="2400" dirty="0" smtClean="0"/>
              <a:t>δ </a:t>
            </a:r>
            <a:r>
              <a:rPr lang="pt-BR" sz="2400" baseline="-25000" dirty="0" smtClean="0"/>
              <a:t>ENO&gt;”E3”</a:t>
            </a:r>
            <a:r>
              <a:rPr lang="pt-BR" sz="2400" dirty="0" smtClean="0"/>
              <a:t>(EMP)</a:t>
            </a:r>
          </a:p>
          <a:p>
            <a:r>
              <a:rPr lang="en-US" sz="2400" dirty="0" smtClean="0"/>
              <a:t> Site5: Result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6" name="Diagram 5"/>
          <p:cNvGraphicFramePr/>
          <p:nvPr/>
        </p:nvGraphicFramePr>
        <p:xfrm>
          <a:off x="381000" y="381000"/>
          <a:ext cx="8458200" cy="99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Rectangle 6"/>
          <p:cNvSpPr/>
          <p:nvPr/>
        </p:nvSpPr>
        <p:spPr>
          <a:xfrm>
            <a:off x="228600" y="1779687"/>
            <a:ext cx="84582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• Now consider the expression</a:t>
            </a:r>
          </a:p>
          <a:p>
            <a:r>
              <a:rPr lang="en-US" dirty="0" smtClean="0"/>
              <a:t>: ∏</a:t>
            </a:r>
            <a:r>
              <a:rPr lang="en-US" baseline="-25000" dirty="0" smtClean="0"/>
              <a:t>ENAME</a:t>
            </a:r>
            <a:r>
              <a:rPr lang="en-US" dirty="0" smtClean="0"/>
              <a:t>(EMP ]X[ </a:t>
            </a:r>
            <a:r>
              <a:rPr lang="en-US" baseline="-25000" dirty="0" smtClean="0"/>
              <a:t>ENO</a:t>
            </a:r>
            <a:r>
              <a:rPr lang="en-US" dirty="0" smtClean="0"/>
              <a:t> (</a:t>
            </a:r>
            <a:r>
              <a:rPr lang="el-GR" dirty="0" smtClean="0"/>
              <a:t>δ </a:t>
            </a:r>
            <a:r>
              <a:rPr lang="en-US" baseline="-25000" dirty="0" smtClean="0"/>
              <a:t>DUR&gt;37</a:t>
            </a:r>
            <a:r>
              <a:rPr lang="en-US" dirty="0" smtClean="0"/>
              <a:t>(ASG)))</a:t>
            </a:r>
          </a:p>
          <a:p>
            <a:r>
              <a:rPr lang="en-US" dirty="0" smtClean="0"/>
              <a:t>• Strategy 1 (partially parallel execution):</a:t>
            </a:r>
          </a:p>
          <a:p>
            <a:r>
              <a:rPr lang="en-US" b="1" dirty="0" smtClean="0"/>
              <a:t>– Produce ASG</a:t>
            </a:r>
            <a:r>
              <a:rPr lang="en-US" dirty="0" smtClean="0"/>
              <a:t>1 and move to Site 3</a:t>
            </a:r>
          </a:p>
          <a:p>
            <a:r>
              <a:rPr lang="en-US" b="1" dirty="0" smtClean="0"/>
              <a:t>– Produce ASG</a:t>
            </a:r>
            <a:r>
              <a:rPr lang="en-US" dirty="0" smtClean="0"/>
              <a:t>2 and move to Site 4</a:t>
            </a:r>
          </a:p>
          <a:p>
            <a:r>
              <a:rPr lang="en-US" b="1" dirty="0" smtClean="0"/>
              <a:t>– Join ASG</a:t>
            </a:r>
            <a:r>
              <a:rPr lang="en-US" dirty="0" smtClean="0"/>
              <a:t>1 with EMP1 at Site 3 </a:t>
            </a:r>
          </a:p>
          <a:p>
            <a:r>
              <a:rPr lang="en-US" dirty="0" smtClean="0"/>
              <a:t>And move the result to Site 5</a:t>
            </a:r>
          </a:p>
          <a:p>
            <a:r>
              <a:rPr lang="en-US" b="1" dirty="0" smtClean="0"/>
              <a:t>– Join ASG</a:t>
            </a:r>
            <a:r>
              <a:rPr lang="en-US" dirty="0" smtClean="0"/>
              <a:t>2 with EMP2 at Site 4 and</a:t>
            </a:r>
          </a:p>
          <a:p>
            <a:r>
              <a:rPr lang="en-US" dirty="0" smtClean="0"/>
              <a:t>move the result to Site 5</a:t>
            </a:r>
          </a:p>
          <a:p>
            <a:r>
              <a:rPr lang="en-US" b="1" dirty="0" smtClean="0"/>
              <a:t>– Union the result in Site 5</a:t>
            </a:r>
          </a:p>
          <a:p>
            <a:r>
              <a:rPr lang="en-US" dirty="0" smtClean="0"/>
              <a:t>• Strategy 2:</a:t>
            </a:r>
          </a:p>
          <a:p>
            <a:r>
              <a:rPr lang="en-US" b="1" dirty="0" smtClean="0"/>
              <a:t>– Move ASG1 and ASG2 to Site 5</a:t>
            </a:r>
          </a:p>
          <a:p>
            <a:r>
              <a:rPr lang="en-US" b="1" dirty="0" smtClean="0"/>
              <a:t>– Move EMP1 and EMP2 to Site 5</a:t>
            </a:r>
          </a:p>
          <a:p>
            <a:r>
              <a:rPr lang="en-US" b="1" dirty="0" smtClean="0"/>
              <a:t>– Select and join at Site 5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267200" y="2667000"/>
            <a:ext cx="46482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6" name="Diagram 5"/>
          <p:cNvGraphicFramePr/>
          <p:nvPr/>
        </p:nvGraphicFramePr>
        <p:xfrm>
          <a:off x="381000" y="381000"/>
          <a:ext cx="8458200" cy="99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Rectangle 6"/>
          <p:cNvSpPr/>
          <p:nvPr/>
        </p:nvSpPr>
        <p:spPr>
          <a:xfrm>
            <a:off x="152400" y="1702743"/>
            <a:ext cx="899160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• Calculate the cost of the two strategies under the following assumptions:</a:t>
            </a:r>
          </a:p>
          <a:p>
            <a:r>
              <a:rPr lang="en-US" dirty="0" smtClean="0"/>
              <a:t>– </a:t>
            </a:r>
            <a:r>
              <a:rPr lang="en-US" dirty="0" err="1" smtClean="0"/>
              <a:t>Tuples</a:t>
            </a:r>
            <a:r>
              <a:rPr lang="en-US" dirty="0" smtClean="0"/>
              <a:t> are uniformly distributed to the fragments; 20 </a:t>
            </a:r>
            <a:r>
              <a:rPr lang="en-US" dirty="0" err="1" smtClean="0"/>
              <a:t>tuples</a:t>
            </a:r>
            <a:r>
              <a:rPr lang="en-US" dirty="0" smtClean="0"/>
              <a:t> satisfy DUR&gt;37</a:t>
            </a:r>
          </a:p>
          <a:p>
            <a:r>
              <a:rPr lang="en-US" dirty="0" smtClean="0"/>
              <a:t>– size(EMP) = 400, size(ASG) = 1000</a:t>
            </a:r>
          </a:p>
          <a:p>
            <a:r>
              <a:rPr lang="en-US" dirty="0" smtClean="0"/>
              <a:t>– </a:t>
            </a:r>
            <a:r>
              <a:rPr lang="en-US" dirty="0" err="1" smtClean="0"/>
              <a:t>tuple</a:t>
            </a:r>
            <a:r>
              <a:rPr lang="en-US" dirty="0" smtClean="0"/>
              <a:t> access cost = 1 unit; </a:t>
            </a:r>
            <a:r>
              <a:rPr lang="en-US" dirty="0" err="1" smtClean="0"/>
              <a:t>tuple</a:t>
            </a:r>
            <a:r>
              <a:rPr lang="en-US" dirty="0" smtClean="0"/>
              <a:t> transfer cost = 10 units</a:t>
            </a:r>
          </a:p>
          <a:p>
            <a:r>
              <a:rPr lang="en-US" dirty="0" smtClean="0"/>
              <a:t>– ASG and EMP have a local index on DUR and ENO</a:t>
            </a:r>
          </a:p>
          <a:p>
            <a:r>
              <a:rPr lang="en-US" dirty="0" smtClean="0"/>
              <a:t>• </a:t>
            </a:r>
            <a:r>
              <a:rPr lang="en-US" b="1" dirty="0" smtClean="0"/>
              <a:t>Strategy 1</a:t>
            </a:r>
          </a:p>
          <a:p>
            <a:r>
              <a:rPr lang="en-US" dirty="0" smtClean="0"/>
              <a:t>– Produce ASG’s: (10+10) * </a:t>
            </a:r>
            <a:r>
              <a:rPr lang="en-US" dirty="0" err="1" smtClean="0"/>
              <a:t>tuple</a:t>
            </a:r>
            <a:r>
              <a:rPr lang="en-US" dirty="0" smtClean="0"/>
              <a:t> access cost 				20</a:t>
            </a:r>
          </a:p>
          <a:p>
            <a:r>
              <a:rPr lang="en-US" dirty="0" smtClean="0"/>
              <a:t>– Transfer ASG’s to the sites of EMPs: (10+10) * </a:t>
            </a:r>
            <a:r>
              <a:rPr lang="en-US" dirty="0" err="1" smtClean="0"/>
              <a:t>tuple</a:t>
            </a:r>
            <a:r>
              <a:rPr lang="en-US" dirty="0" smtClean="0"/>
              <a:t> transfer cost 		200</a:t>
            </a:r>
          </a:p>
          <a:p>
            <a:r>
              <a:rPr lang="en-US" dirty="0" smtClean="0"/>
              <a:t>– Produce EMP’s: (10+10) * </a:t>
            </a:r>
            <a:r>
              <a:rPr lang="en-US" dirty="0" err="1" smtClean="0"/>
              <a:t>tuple</a:t>
            </a:r>
            <a:r>
              <a:rPr lang="en-US" dirty="0" smtClean="0"/>
              <a:t> access cost * 2 				40</a:t>
            </a:r>
          </a:p>
          <a:p>
            <a:r>
              <a:rPr lang="en-US" dirty="0" smtClean="0"/>
              <a:t>– Transfer EMP’s to result site: (10+10) * </a:t>
            </a:r>
            <a:r>
              <a:rPr lang="en-US" dirty="0" err="1" smtClean="0"/>
              <a:t>tuple</a:t>
            </a:r>
            <a:r>
              <a:rPr lang="en-US" dirty="0" smtClean="0"/>
              <a:t> transfer cost 			200</a:t>
            </a:r>
          </a:p>
          <a:p>
            <a:r>
              <a:rPr lang="en-US" dirty="0" smtClean="0"/>
              <a:t>– Total cost								 460</a:t>
            </a:r>
          </a:p>
          <a:p>
            <a:r>
              <a:rPr lang="en-US" dirty="0" smtClean="0"/>
              <a:t>• </a:t>
            </a:r>
            <a:r>
              <a:rPr lang="en-US" b="1" dirty="0" smtClean="0"/>
              <a:t>Strategy 2</a:t>
            </a:r>
          </a:p>
          <a:p>
            <a:r>
              <a:rPr lang="en-US" dirty="0" smtClean="0"/>
              <a:t>– Transfer EMP1, EMP2 to site 5: 400 * </a:t>
            </a:r>
            <a:r>
              <a:rPr lang="en-US" dirty="0" err="1" smtClean="0"/>
              <a:t>tuple</a:t>
            </a:r>
            <a:r>
              <a:rPr lang="en-US" dirty="0" smtClean="0"/>
              <a:t> transfer cost 			4,000</a:t>
            </a:r>
          </a:p>
          <a:p>
            <a:r>
              <a:rPr lang="en-US" dirty="0" smtClean="0"/>
              <a:t>– Transfer ASG1, ASG2 to site 5: 1000 * </a:t>
            </a:r>
            <a:r>
              <a:rPr lang="en-US" dirty="0" err="1" smtClean="0"/>
              <a:t>tuple</a:t>
            </a:r>
            <a:r>
              <a:rPr lang="en-US" dirty="0" smtClean="0"/>
              <a:t> transfer cost 		            10,000</a:t>
            </a:r>
          </a:p>
          <a:p>
            <a:r>
              <a:rPr lang="en-US" dirty="0" smtClean="0"/>
              <a:t>– Select </a:t>
            </a:r>
            <a:r>
              <a:rPr lang="en-US" dirty="0" err="1" smtClean="0"/>
              <a:t>tuples</a:t>
            </a:r>
            <a:r>
              <a:rPr lang="en-US" dirty="0" smtClean="0"/>
              <a:t> from ASG1 [ ASG2: 1000 * </a:t>
            </a:r>
            <a:r>
              <a:rPr lang="en-US" dirty="0" err="1" smtClean="0"/>
              <a:t>tuple</a:t>
            </a:r>
            <a:r>
              <a:rPr lang="en-US" dirty="0" smtClean="0"/>
              <a:t> access cost                                 1,000</a:t>
            </a:r>
          </a:p>
          <a:p>
            <a:r>
              <a:rPr lang="en-US" dirty="0" smtClean="0"/>
              <a:t>– Join EMP and ASG’: 400 * 20 * </a:t>
            </a:r>
            <a:r>
              <a:rPr lang="en-US" dirty="0" err="1" smtClean="0"/>
              <a:t>tuple</a:t>
            </a:r>
            <a:r>
              <a:rPr lang="en-US" dirty="0" smtClean="0"/>
              <a:t> access cost                                                8,000</a:t>
            </a:r>
          </a:p>
          <a:p>
            <a:r>
              <a:rPr lang="en-US" dirty="0" smtClean="0"/>
              <a:t>– Total cost                                                                                                             23,000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09800" y="1524000"/>
            <a:ext cx="46482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Group 7"/>
          <p:cNvGrpSpPr/>
          <p:nvPr/>
        </p:nvGrpSpPr>
        <p:grpSpPr>
          <a:xfrm>
            <a:off x="228600" y="457200"/>
            <a:ext cx="8458200" cy="973440"/>
            <a:chOff x="-38100" y="-1646880"/>
            <a:chExt cx="8458200" cy="973440"/>
          </a:xfrm>
          <a:scene3d>
            <a:camera prst="orthographicFront"/>
            <a:lightRig rig="flat" dir="t"/>
          </a:scene3d>
        </p:grpSpPr>
        <p:sp>
          <p:nvSpPr>
            <p:cNvPr id="9" name="Rounded Rectangle 8"/>
            <p:cNvSpPr/>
            <p:nvPr/>
          </p:nvSpPr>
          <p:spPr>
            <a:xfrm>
              <a:off x="-38100" y="-1646880"/>
              <a:ext cx="8458200" cy="973440"/>
            </a:xfrm>
            <a:prstGeom prst="roundRect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10" name="Rounded Rectangle 4"/>
            <p:cNvSpPr/>
            <p:nvPr/>
          </p:nvSpPr>
          <p:spPr>
            <a:xfrm>
              <a:off x="-38100" y="-1570680"/>
              <a:ext cx="8363162" cy="87840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52400" tIns="152400" rIns="152400" bIns="152400" numCol="1" spcCol="1270" anchor="ctr" anchorCtr="0">
              <a:noAutofit/>
            </a:bodyPr>
            <a:lstStyle/>
            <a:p>
              <a:r>
                <a:rPr lang="en-US" sz="4000" b="1" dirty="0" smtClean="0"/>
                <a:t>Layers </a:t>
              </a:r>
              <a:r>
                <a:rPr lang="en-US" sz="4000" b="1" dirty="0" smtClean="0"/>
                <a:t>of Query Processing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6" name="Diagram 5"/>
          <p:cNvGraphicFramePr/>
          <p:nvPr/>
        </p:nvGraphicFramePr>
        <p:xfrm>
          <a:off x="381000" y="381000"/>
          <a:ext cx="8458200" cy="99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Rectangle 7"/>
          <p:cNvSpPr/>
          <p:nvPr/>
        </p:nvSpPr>
        <p:spPr>
          <a:xfrm>
            <a:off x="0" y="1600200"/>
            <a:ext cx="65532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• </a:t>
            </a:r>
            <a:r>
              <a:rPr lang="en-US" b="1" dirty="0" smtClean="0"/>
              <a:t>Query decomposition: </a:t>
            </a:r>
          </a:p>
          <a:p>
            <a:r>
              <a:rPr lang="en-US" dirty="0" smtClean="0"/>
              <a:t>Mapping of calculus query (SQL) to algebra operations (select,</a:t>
            </a:r>
          </a:p>
          <a:p>
            <a:r>
              <a:rPr lang="en-US" dirty="0" smtClean="0"/>
              <a:t>project, </a:t>
            </a:r>
            <a:r>
              <a:rPr lang="en-US" dirty="0" smtClean="0"/>
              <a:t>join)</a:t>
            </a:r>
            <a:endParaRPr lang="en-US" dirty="0" smtClean="0"/>
          </a:p>
          <a:p>
            <a:r>
              <a:rPr lang="en-US" dirty="0" smtClean="0"/>
              <a:t>• </a:t>
            </a:r>
            <a:r>
              <a:rPr lang="en-US" dirty="0" smtClean="0"/>
              <a:t>Query decomposition consists of 4 steps:</a:t>
            </a:r>
          </a:p>
          <a:p>
            <a:r>
              <a:rPr lang="en-US" dirty="0" smtClean="0"/>
              <a:t>1. </a:t>
            </a:r>
            <a:r>
              <a:rPr lang="en-US" b="1" dirty="0" smtClean="0"/>
              <a:t>Normalization: </a:t>
            </a:r>
            <a:r>
              <a:rPr lang="en-US" dirty="0" smtClean="0"/>
              <a:t>Transform query to a normalized form</a:t>
            </a:r>
          </a:p>
          <a:p>
            <a:r>
              <a:rPr lang="en-US" dirty="0" smtClean="0"/>
              <a:t>2. </a:t>
            </a:r>
            <a:r>
              <a:rPr lang="en-US" b="1" dirty="0" smtClean="0"/>
              <a:t>Analysis: </a:t>
            </a:r>
            <a:r>
              <a:rPr lang="en-US" dirty="0" smtClean="0"/>
              <a:t>Detect and reject ”incorrect” queries; possible    only for a subset of relational calculus</a:t>
            </a:r>
          </a:p>
          <a:p>
            <a:r>
              <a:rPr lang="en-US" dirty="0" smtClean="0"/>
              <a:t>3</a:t>
            </a:r>
            <a:r>
              <a:rPr lang="en-US" b="1" dirty="0" smtClean="0"/>
              <a:t>. Elimination of redundancy</a:t>
            </a:r>
            <a:r>
              <a:rPr lang="en-US" dirty="0" smtClean="0"/>
              <a:t>: Eliminate redundant predicates</a:t>
            </a:r>
          </a:p>
          <a:p>
            <a:r>
              <a:rPr lang="en-US" dirty="0" smtClean="0"/>
              <a:t>4</a:t>
            </a:r>
            <a:r>
              <a:rPr lang="en-US" b="1" dirty="0" smtClean="0"/>
              <a:t>. Rewriting:</a:t>
            </a:r>
            <a:r>
              <a:rPr lang="en-US" dirty="0" smtClean="0"/>
              <a:t> Transform query to RA and optimize query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6" name="Diagram 5"/>
          <p:cNvGraphicFramePr/>
          <p:nvPr/>
        </p:nvGraphicFramePr>
        <p:xfrm>
          <a:off x="381000" y="381000"/>
          <a:ext cx="8458200" cy="99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Rectangle 7"/>
          <p:cNvSpPr/>
          <p:nvPr/>
        </p:nvSpPr>
        <p:spPr>
          <a:xfrm>
            <a:off x="152400" y="2057400"/>
            <a:ext cx="57912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• </a:t>
            </a:r>
            <a:r>
              <a:rPr lang="en-US" b="1" dirty="0" smtClean="0"/>
              <a:t>Data localization</a:t>
            </a:r>
          </a:p>
          <a:p>
            <a:r>
              <a:rPr lang="en-US" b="1" dirty="0" smtClean="0"/>
              <a:t>– Input: </a:t>
            </a:r>
            <a:r>
              <a:rPr lang="en-US" dirty="0" smtClean="0"/>
              <a:t>Algebraic query on global conceptual</a:t>
            </a:r>
          </a:p>
          <a:p>
            <a:r>
              <a:rPr lang="en-US" dirty="0" smtClean="0"/>
              <a:t>schema</a:t>
            </a:r>
          </a:p>
          <a:p>
            <a:r>
              <a:rPr lang="en-US" b="1" dirty="0" smtClean="0"/>
              <a:t>– Purpose: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 Apply data distribution information to the algebra operations and determine which fragments are involved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Substitute global query with queries on fragments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 Optimize the global query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05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105</Template>
  <TotalTime>9486</TotalTime>
  <Words>609</Words>
  <Application>Microsoft Office PowerPoint</Application>
  <PresentationFormat>On-screen Show (4:3)</PresentationFormat>
  <Paragraphs>104</Paragraphs>
  <Slides>10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105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Company>Mansi n manas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COMMAND CENTER</dc:title>
  <dc:creator>Manish Raj Sapkota</dc:creator>
  <cp:lastModifiedBy>nepol</cp:lastModifiedBy>
  <cp:revision>1050</cp:revision>
  <dcterms:created xsi:type="dcterms:W3CDTF">2010-02-23T15:59:19Z</dcterms:created>
  <dcterms:modified xsi:type="dcterms:W3CDTF">2015-01-29T14:52:52Z</dcterms:modified>
</cp:coreProperties>
</file>