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notesSlides/notesSlide23.xml" ContentType="application/vnd.openxmlformats-officedocument.presentationml.notesSlide+xml"/>
  <Override PartName="/ppt/diagrams/quickStyle24.xml" ContentType="application/vnd.openxmlformats-officedocument.drawingml.diagramStyle+xml"/>
  <Override PartName="/ppt/diagrams/colors8.xml" ContentType="application/vnd.openxmlformats-officedocument.drawingml.diagramColors+xml"/>
  <Override PartName="/ppt/notesSlides/notesSlide12.xml" ContentType="application/vnd.openxmlformats-officedocument.presentationml.notesSlide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diagrams/layout24.xml" ContentType="application/vnd.openxmlformats-officedocument.drawingml.diagramLayou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diagrams/drawing19.xml" ContentType="application/vnd.ms-office.drawingml.diagramDrawing+xml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notesSlides/notesSlide13.xml" ContentType="application/vnd.openxmlformats-officedocument.presentationml.notesSlide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layout18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drawing8.xml" ContentType="application/vnd.ms-office.drawingml.diagramDrawing+xml"/>
  <Override PartName="/ppt/notesSlides/notesSlide20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notesSlides/notesSlide4.xml" ContentType="application/vnd.openxmlformats-officedocument.presentationml.notesSlide+xml"/>
  <Override PartName="/ppt/diagrams/drawing4.xml" ContentType="application/vnd.ms-office.drawingml.diagramDrawing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Override PartName="/ppt/notesSlides/notesSlide18.xml" ContentType="application/vnd.openxmlformats-officedocument.presentationml.notesSlide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notesSlides/notesSlide21.xml" ContentType="application/vnd.openxmlformats-officedocument.presentationml.notesSlide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notesSlides/notesSlide10.xml" ContentType="application/vnd.openxmlformats-officedocument.presentationml.notesSlid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notesSlides/notesSlide19.xml" ContentType="application/vnd.openxmlformats-officedocument.presentationml.notesSlide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notesSlides/notesSlide15.xml" ContentType="application/vnd.openxmlformats-officedocument.presentationml.notesSlide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notesSlides/notesSlide22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notesSlides/notesSlide11.xml" ContentType="application/vnd.openxmlformats-officedocument.presentationml.notesSlide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notesSlides/notesSlide6.xml" ContentType="application/vnd.openxmlformats-officedocument.presentationml.notesSlide+xml"/>
  <Override PartName="/ppt/diagrams/drawing6.xml" ContentType="application/vnd.ms-office.drawingml.diagramDrawing+xml"/>
  <Override PartName="/ppt/diagrams/drawing20.xml" ContentType="application/vnd.ms-office.drawingml.diagramDrawing+xml"/>
  <Override PartName="/ppt/diagrams/layout23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rawing2.xml" ContentType="application/vnd.ms-office.drawingml.diagramDrawing+xml"/>
  <Override PartName="/ppt/diagrams/data17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91" r:id="rId2"/>
    <p:sldId id="337" r:id="rId3"/>
    <p:sldId id="303" r:id="rId4"/>
    <p:sldId id="330" r:id="rId5"/>
    <p:sldId id="331" r:id="rId6"/>
    <p:sldId id="332" r:id="rId7"/>
    <p:sldId id="321" r:id="rId8"/>
    <p:sldId id="333" r:id="rId9"/>
    <p:sldId id="334" r:id="rId10"/>
    <p:sldId id="335" r:id="rId11"/>
    <p:sldId id="322" r:id="rId12"/>
    <p:sldId id="336" r:id="rId13"/>
    <p:sldId id="313" r:id="rId14"/>
    <p:sldId id="338" r:id="rId15"/>
    <p:sldId id="317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8382" autoAdjust="0"/>
    <p:restoredTop sz="61972" autoAdjust="0"/>
  </p:normalViewPr>
  <p:slideViewPr>
    <p:cSldViewPr>
      <p:cViewPr varScale="1">
        <p:scale>
          <a:sx n="69" d="100"/>
          <a:sy n="69" d="100"/>
        </p:scale>
        <p:origin x="-10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3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rtl="0"/>
          <a:r>
            <a:rPr lang="en-US" sz="3200" b="1" dirty="0" smtClean="0"/>
            <a:t>Distributed Transaction Management…</a:t>
          </a:r>
          <a:endParaRPr lang="fr-FR" sz="14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pPr algn="l"/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pPr algn="l"/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98D7D939-E697-414C-AB76-EC765528CB8F}" type="presOf" srcId="{0C474CCA-A54B-4F6C-ABC0-39A403442DC5}" destId="{255BF070-9280-4562-BD33-BF63283FA564}" srcOrd="0" destOrd="0" presId="urn:microsoft.com/office/officeart/2005/8/layout/vList2"/>
    <dgm:cxn modelId="{D1803FDB-1A82-4A7F-8637-A8408FCCD66A}" type="presOf" srcId="{6A936920-A01C-4E12-820A-6B8C5C740B1A}" destId="{D48BC70F-5E82-4338-A8B0-545F3AD63CD5}" srcOrd="0" destOrd="0" presId="urn:microsoft.com/office/officeart/2005/8/layout/vList2"/>
    <dgm:cxn modelId="{72DB1727-6123-4CA1-9D29-9C173680D0B0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3600" b="1" dirty="0" smtClean="0"/>
            <a:t>Properties of Transaction…</a:t>
          </a:r>
          <a:endParaRPr lang="fr-FR" sz="1600" b="1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598AEF8-CB0C-46F9-8C75-250D84477955}" type="presOf" srcId="{0C474CCA-A54B-4F6C-ABC0-39A403442DC5}" destId="{255BF070-9280-4562-BD33-BF63283FA564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E37DFC20-7C1C-453F-98C5-6350581257CC}" type="presOf" srcId="{6A936920-A01C-4E12-820A-6B8C5C740B1A}" destId="{D48BC70F-5E82-4338-A8B0-545F3AD63CD5}" srcOrd="0" destOrd="0" presId="urn:microsoft.com/office/officeart/2005/8/layout/vList2"/>
    <dgm:cxn modelId="{6A6F18F5-CD11-409E-85BB-DD131E19FB20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Centralized Transaction Execution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264EF3AE-B47C-4B72-9FA1-E610603B467F}" type="presOf" srcId="{0C474CCA-A54B-4F6C-ABC0-39A403442DC5}" destId="{255BF070-9280-4562-BD33-BF63283FA564}" srcOrd="0" destOrd="0" presId="urn:microsoft.com/office/officeart/2005/8/layout/vList2"/>
    <dgm:cxn modelId="{2C81ABED-250F-4460-AEA0-48F29477C7A4}" type="presOf" srcId="{6A936920-A01C-4E12-820A-6B8C5C740B1A}" destId="{D48BC70F-5E82-4338-A8B0-545F3AD63CD5}" srcOrd="0" destOrd="0" presId="urn:microsoft.com/office/officeart/2005/8/layout/vList2"/>
    <dgm:cxn modelId="{E3016199-FC8E-4917-AC9C-7EC6EE2CE1B3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Distributed Transaction Execution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DCFB41D-1F26-4838-BF9D-002C758D636C}" type="presOf" srcId="{0C474CCA-A54B-4F6C-ABC0-39A403442DC5}" destId="{255BF070-9280-4562-BD33-BF63283FA564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5B393FB0-DDF0-4529-A187-E5F0DEA44D51}" type="presOf" srcId="{6A936920-A01C-4E12-820A-6B8C5C740B1A}" destId="{D48BC70F-5E82-4338-A8B0-545F3AD63CD5}" srcOrd="0" destOrd="0" presId="urn:microsoft.com/office/officeart/2005/8/layout/vList2"/>
    <dgm:cxn modelId="{1456F253-CCF7-407B-9C12-E118EB79EB12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Concurrency Control…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100DF0F-19B4-4C25-986A-28FA54F1D8DD}" type="presOf" srcId="{6A936920-A01C-4E12-820A-6B8C5C740B1A}" destId="{D48BC70F-5E82-4338-A8B0-545F3AD63CD5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F897FFBE-97FD-4BA3-9973-ED91657731AD}" type="presOf" srcId="{0C474CCA-A54B-4F6C-ABC0-39A403442DC5}" destId="{255BF070-9280-4562-BD33-BF63283FA564}" srcOrd="0" destOrd="0" presId="urn:microsoft.com/office/officeart/2005/8/layout/vList2"/>
    <dgm:cxn modelId="{A2396007-B95B-4246-9018-45CFBC0DC900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Concurrency Control…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BCE96F9A-CC5B-4497-9737-92D9D48D2A4B}" type="presOf" srcId="{6A936920-A01C-4E12-820A-6B8C5C740B1A}" destId="{D48BC70F-5E82-4338-A8B0-545F3AD63CD5}" srcOrd="0" destOrd="0" presId="urn:microsoft.com/office/officeart/2005/8/layout/vList2"/>
    <dgm:cxn modelId="{C9165621-588A-445F-B416-2FBDFE96D30B}" type="presOf" srcId="{0C474CCA-A54B-4F6C-ABC0-39A403442DC5}" destId="{255BF070-9280-4562-BD33-BF63283FA564}" srcOrd="0" destOrd="0" presId="urn:microsoft.com/office/officeart/2005/8/layout/vList2"/>
    <dgm:cxn modelId="{91798BC6-A7BD-4B23-AC7A-BD0738C090C4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Scheduling Algorithms…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C158239-24E9-457C-AE28-6755B0E0C980}" type="presOf" srcId="{0C474CCA-A54B-4F6C-ABC0-39A403442DC5}" destId="{255BF070-9280-4562-BD33-BF63283FA564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F807B62B-92B1-417F-9507-2B622BADA107}" type="presOf" srcId="{6A936920-A01C-4E12-820A-6B8C5C740B1A}" destId="{D48BC70F-5E82-4338-A8B0-545F3AD63CD5}" srcOrd="0" destOrd="0" presId="urn:microsoft.com/office/officeart/2005/8/layout/vList2"/>
    <dgm:cxn modelId="{2B282992-94D2-4A1A-8E4D-D820120EDEB7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Locking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14B8925-C4B2-4163-984E-6FAC62B86CF2}" type="presOf" srcId="{6A936920-A01C-4E12-820A-6B8C5C740B1A}" destId="{D48BC70F-5E82-4338-A8B0-545F3AD63CD5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6C18DB9A-7BAD-4A19-84A9-B233747B11B1}" type="presOf" srcId="{0C474CCA-A54B-4F6C-ABC0-39A403442DC5}" destId="{255BF070-9280-4562-BD33-BF63283FA564}" srcOrd="0" destOrd="0" presId="urn:microsoft.com/office/officeart/2005/8/layout/vList2"/>
    <dgm:cxn modelId="{824D8557-E380-4893-937E-7D008AFA949D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dirty="0" smtClean="0"/>
            <a:t>Majority Protocol (Cont.)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CBA2283-3168-4D8E-8CF1-C1CFA33A4089}" type="presOf" srcId="{0C474CCA-A54B-4F6C-ABC0-39A403442DC5}" destId="{255BF070-9280-4562-BD33-BF63283FA564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703B3D4A-839A-44BE-8034-798E2DA6A7BD}" type="presOf" srcId="{6A936920-A01C-4E12-820A-6B8C5C740B1A}" destId="{D48BC70F-5E82-4338-A8B0-545F3AD63CD5}" srcOrd="0" destOrd="0" presId="urn:microsoft.com/office/officeart/2005/8/layout/vList2"/>
    <dgm:cxn modelId="{DB4DA0A2-AED5-4B05-A280-DB144E5506E0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Biased Protocol…</a:t>
          </a:r>
          <a:endParaRPr lang="fr-FR" sz="1800" b="1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1802" custLinFactNeighborY="6174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B27D127D-A59B-41DC-9F5F-00F3B5BF3297}" type="presOf" srcId="{0C474CCA-A54B-4F6C-ABC0-39A403442DC5}" destId="{255BF070-9280-4562-BD33-BF63283FA564}" srcOrd="0" destOrd="0" presId="urn:microsoft.com/office/officeart/2005/8/layout/vList2"/>
    <dgm:cxn modelId="{C95A5017-5988-49C6-9557-6E033E8F5A87}" type="presOf" srcId="{6A936920-A01C-4E12-820A-6B8C5C740B1A}" destId="{D48BC70F-5E82-4338-A8B0-545F3AD63CD5}" srcOrd="0" destOrd="0" presId="urn:microsoft.com/office/officeart/2005/8/layout/vList2"/>
    <dgm:cxn modelId="{26FB8C0F-E353-4B09-8C07-248C110BB731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2 Phase Locking…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13DD39E0-320A-4714-BA06-FE7C8C397B76}" type="presOf" srcId="{0C474CCA-A54B-4F6C-ABC0-39A403442DC5}" destId="{255BF070-9280-4562-BD33-BF63283FA564}" srcOrd="0" destOrd="0" presId="urn:microsoft.com/office/officeart/2005/8/layout/vList2"/>
    <dgm:cxn modelId="{A15669BC-2765-434D-A17B-B7E6FB6F4BF0}" type="presOf" srcId="{6A936920-A01C-4E12-820A-6B8C5C740B1A}" destId="{D48BC70F-5E82-4338-A8B0-545F3AD63CD5}" srcOrd="0" destOrd="0" presId="urn:microsoft.com/office/officeart/2005/8/layout/vList2"/>
    <dgm:cxn modelId="{7DD23732-5AFB-4E39-83F2-6FA0A9FCA74E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Example..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2703" custLinFactNeighborY="4545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F2306056-8130-4087-B00D-5E71086D3AFF}" type="presOf" srcId="{6A936920-A01C-4E12-820A-6B8C5C740B1A}" destId="{D48BC70F-5E82-4338-A8B0-545F3AD63CD5}" srcOrd="0" destOrd="0" presId="urn:microsoft.com/office/officeart/2005/8/layout/vList2"/>
    <dgm:cxn modelId="{479CCE00-8C4E-404C-B918-01A08E5EB3A8}" type="presOf" srcId="{0C474CCA-A54B-4F6C-ABC0-39A403442DC5}" destId="{255BF070-9280-4562-BD33-BF63283FA564}" srcOrd="0" destOrd="0" presId="urn:microsoft.com/office/officeart/2005/8/layout/vList2"/>
    <dgm:cxn modelId="{619A3A08-5133-42F5-A5EF-A36743FE146E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smtClean="0"/>
            <a:t>Centralized 2Phase Locking</a:t>
          </a:r>
          <a:r>
            <a:rPr lang="en-US" sz="4000" b="1" smtClean="0"/>
            <a:t>…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1FF179D2-89E8-44ED-BE23-3B3DCADCDAA6}" type="presOf" srcId="{6A936920-A01C-4E12-820A-6B8C5C740B1A}" destId="{D48BC70F-5E82-4338-A8B0-545F3AD63CD5}" srcOrd="0" destOrd="0" presId="urn:microsoft.com/office/officeart/2005/8/layout/vList2"/>
    <dgm:cxn modelId="{FB72A7CB-9797-4603-BAFD-18DDE75AD7E1}" type="presOf" srcId="{0C474CCA-A54B-4F6C-ABC0-39A403442DC5}" destId="{255BF070-9280-4562-BD33-BF63283FA564}" srcOrd="0" destOrd="0" presId="urn:microsoft.com/office/officeart/2005/8/layout/vList2"/>
    <dgm:cxn modelId="{A658B56B-04D1-4588-A285-1141BBA0868B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Distributed Phase Locking …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4B7EF36E-E9F3-49E6-BD6F-EF320D1F458D}" type="presOf" srcId="{0C474CCA-A54B-4F6C-ABC0-39A403442DC5}" destId="{255BF070-9280-4562-BD33-BF63283FA564}" srcOrd="0" destOrd="0" presId="urn:microsoft.com/office/officeart/2005/8/layout/vList2"/>
    <dgm:cxn modelId="{71C573B8-19FB-427B-9754-76C6E80D8DFC}" type="presOf" srcId="{6A936920-A01C-4E12-820A-6B8C5C740B1A}" destId="{D48BC70F-5E82-4338-A8B0-545F3AD63CD5}" srcOrd="0" destOrd="0" presId="urn:microsoft.com/office/officeart/2005/8/layout/vList2"/>
    <dgm:cxn modelId="{A6BC8BAC-DA16-453E-8BE8-F1A857123AFE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dirty="0" smtClean="0"/>
            <a:t>Timestamp Ordering</a:t>
          </a:r>
          <a:r>
            <a:rPr lang="en-US" sz="4000" b="1" dirty="0" smtClean="0"/>
            <a:t>…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1C662802-5413-49F6-855F-735FABC1C997}" type="presOf" srcId="{0C474CCA-A54B-4F6C-ABC0-39A403442DC5}" destId="{255BF070-9280-4562-BD33-BF63283FA564}" srcOrd="0" destOrd="0" presId="urn:microsoft.com/office/officeart/2005/8/layout/vList2"/>
    <dgm:cxn modelId="{26082161-B26B-47E3-8701-A88F955E8FF1}" type="presOf" srcId="{6A936920-A01C-4E12-820A-6B8C5C740B1A}" destId="{D48BC70F-5E82-4338-A8B0-545F3AD63CD5}" srcOrd="0" destOrd="0" presId="urn:microsoft.com/office/officeart/2005/8/layout/vList2"/>
    <dgm:cxn modelId="{B719152B-6CC5-49C5-8BEC-A92F757AD4D8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dirty="0" smtClean="0"/>
            <a:t>Timestamp Ordering</a:t>
          </a:r>
          <a:r>
            <a:rPr lang="en-US" sz="4000" b="1" dirty="0" smtClean="0"/>
            <a:t>…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2114D9A1-9096-4837-A940-1D358033959F}" type="presOf" srcId="{0C474CCA-A54B-4F6C-ABC0-39A403442DC5}" destId="{255BF070-9280-4562-BD33-BF63283FA564}" srcOrd="0" destOrd="0" presId="urn:microsoft.com/office/officeart/2005/8/layout/vList2"/>
    <dgm:cxn modelId="{FACFD5A3-BB8D-4D0B-9890-BCA25C03D1DC}" type="presOf" srcId="{6A936920-A01C-4E12-820A-6B8C5C740B1A}" destId="{D48BC70F-5E82-4338-A8B0-545F3AD63CD5}" srcOrd="0" destOrd="0" presId="urn:microsoft.com/office/officeart/2005/8/layout/vList2"/>
    <dgm:cxn modelId="{9353D4E9-E9B2-425D-A5FA-C63A76B838B3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dirty="0" smtClean="0"/>
            <a:t>Timestamp Ordering</a:t>
          </a:r>
          <a:r>
            <a:rPr lang="en-US" sz="4000" b="1" dirty="0" smtClean="0"/>
            <a:t>…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7E1C20D4-AF85-4D6A-9CEC-C829178D16B4}" type="presOf" srcId="{6A936920-A01C-4E12-820A-6B8C5C740B1A}" destId="{D48BC70F-5E82-4338-A8B0-545F3AD63CD5}" srcOrd="0" destOrd="0" presId="urn:microsoft.com/office/officeart/2005/8/layout/vList2"/>
    <dgm:cxn modelId="{A03F7ED9-0393-44CF-9947-B66F95938EA4}" type="presOf" srcId="{0C474CCA-A54B-4F6C-ABC0-39A403442DC5}" destId="{255BF070-9280-4562-BD33-BF63283FA564}" srcOrd="0" destOrd="0" presId="urn:microsoft.com/office/officeart/2005/8/layout/vList2"/>
    <dgm:cxn modelId="{F7BDF524-88C2-43F2-AEF0-40EF3342D07B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Example..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2703" custLinFactNeighborY="4545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D2EC664-26DA-4A86-8F7A-0B2226412F94}" type="presOf" srcId="{0C474CCA-A54B-4F6C-ABC0-39A403442DC5}" destId="{255BF070-9280-4562-BD33-BF63283FA564}" srcOrd="0" destOrd="0" presId="urn:microsoft.com/office/officeart/2005/8/layout/vList2"/>
    <dgm:cxn modelId="{3FB6A1FD-3EA2-407F-8AAB-08D1E7B14EC0}" type="presOf" srcId="{6A936920-A01C-4E12-820A-6B8C5C740B1A}" destId="{D48BC70F-5E82-4338-A8B0-545F3AD63CD5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133EAEFB-1A8C-4365-B57F-B8164AEA7161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Example Database.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2703" custLinFactNeighborY="4545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2767883E-9B3E-4732-9DEB-679E5A3DDC7C}" type="presOf" srcId="{6A936920-A01C-4E12-820A-6B8C5C740B1A}" destId="{D48BC70F-5E82-4338-A8B0-545F3AD63CD5}" srcOrd="0" destOrd="0" presId="urn:microsoft.com/office/officeart/2005/8/layout/vList2"/>
    <dgm:cxn modelId="{5D031175-192C-4B03-9DDD-6CD9884A7E2B}" type="presOf" srcId="{0C474CCA-A54B-4F6C-ABC0-39A403442DC5}" destId="{255BF070-9280-4562-BD33-BF63283FA564}" srcOrd="0" destOrd="0" presId="urn:microsoft.com/office/officeart/2005/8/layout/vList2"/>
    <dgm:cxn modelId="{B0327918-BE52-4F15-AF8C-99849BD27BA9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Termination of Transactions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2703" custLinFactNeighborY="4545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7934AE6E-33CA-447D-8BF9-6484A4A09E2E}" type="presOf" srcId="{6A936920-A01C-4E12-820A-6B8C5C740B1A}" destId="{D48BC70F-5E82-4338-A8B0-545F3AD63CD5}" srcOrd="0" destOrd="0" presId="urn:microsoft.com/office/officeart/2005/8/layout/vList2"/>
    <dgm:cxn modelId="{CBC33E36-9A5E-4CEF-ABCC-F686A1827852}" type="presOf" srcId="{0C474CCA-A54B-4F6C-ABC0-39A403442DC5}" destId="{255BF070-9280-4562-BD33-BF63283FA564}" srcOrd="0" destOrd="0" presId="urn:microsoft.com/office/officeart/2005/8/layout/vList2"/>
    <dgm:cxn modelId="{CCD54047-60DA-48CE-B817-44B50E0BFC78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Example..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2703" custLinFactNeighborY="4545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7DCF7775-9084-4464-828D-C549216AE610}" type="presOf" srcId="{0C474CCA-A54B-4F6C-ABC0-39A403442DC5}" destId="{255BF070-9280-4562-BD33-BF63283FA564}" srcOrd="0" destOrd="0" presId="urn:microsoft.com/office/officeart/2005/8/layout/vList2"/>
    <dgm:cxn modelId="{FBC736BF-7BF1-42D3-9D6F-565D6ED50D0D}" type="presOf" srcId="{6A936920-A01C-4E12-820A-6B8C5C740B1A}" destId="{D48BC70F-5E82-4338-A8B0-545F3AD63CD5}" srcOrd="0" destOrd="0" presId="urn:microsoft.com/office/officeart/2005/8/layout/vList2"/>
    <dgm:cxn modelId="{C6D12827-9976-40D5-A889-65BD65935C68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3600" b="1" dirty="0" smtClean="0"/>
            <a:t>Properties of Transaction…</a:t>
          </a:r>
          <a:endParaRPr lang="fr-FR" sz="1600" b="1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332A51D7-DBD5-49A6-B6BC-35C6DBDDC029}" type="presOf" srcId="{0C474CCA-A54B-4F6C-ABC0-39A403442DC5}" destId="{255BF070-9280-4562-BD33-BF63283FA564}" srcOrd="0" destOrd="0" presId="urn:microsoft.com/office/officeart/2005/8/layout/vList2"/>
    <dgm:cxn modelId="{747B9DF5-4E51-4CF8-A6AA-782A5E2FCEAA}" type="presOf" srcId="{6A936920-A01C-4E12-820A-6B8C5C740B1A}" destId="{D48BC70F-5E82-4338-A8B0-545F3AD63CD5}" srcOrd="0" destOrd="0" presId="urn:microsoft.com/office/officeart/2005/8/layout/vList2"/>
    <dgm:cxn modelId="{839C46A6-76E6-4488-93C1-91D5A037FE7E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3600" b="1" dirty="0" smtClean="0"/>
            <a:t>Properties of Transaction…</a:t>
          </a:r>
          <a:endParaRPr lang="fr-FR" sz="1600" b="1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F4E2E3F-38D1-4808-BBDB-E8257AB532C9}" type="presOf" srcId="{0C474CCA-A54B-4F6C-ABC0-39A403442DC5}" destId="{255BF070-9280-4562-BD33-BF63283FA564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A48EC5B8-1B76-4934-B90D-F191D3C8CFBD}" type="presOf" srcId="{6A936920-A01C-4E12-820A-6B8C5C740B1A}" destId="{D48BC70F-5E82-4338-A8B0-545F3AD63CD5}" srcOrd="0" destOrd="0" presId="urn:microsoft.com/office/officeart/2005/8/layout/vList2"/>
    <dgm:cxn modelId="{B136DEA1-2E4E-45FA-B420-C3361325B804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3600" b="1" dirty="0" smtClean="0"/>
            <a:t>Properties of Transaction…</a:t>
          </a:r>
          <a:endParaRPr lang="fr-FR" sz="1600" b="1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711CEE0-2CF6-4039-943E-EE6312864831}" type="presOf" srcId="{6A936920-A01C-4E12-820A-6B8C5C740B1A}" destId="{D48BC70F-5E82-4338-A8B0-545F3AD63CD5}" srcOrd="0" destOrd="0" presId="urn:microsoft.com/office/officeart/2005/8/layout/vList2"/>
    <dgm:cxn modelId="{5DF11F02-92C8-4643-8322-8C138B9EB00E}" type="presOf" srcId="{0C474CCA-A54B-4F6C-ABC0-39A403442DC5}" destId="{255BF070-9280-4562-BD33-BF63283FA564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6B3D22F3-03A4-47CB-B278-C030FF852F56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6106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/>
            <a:t>Distributed Transaction Management…</a:t>
          </a:r>
          <a:endParaRPr lang="fr-FR" sz="1400" kern="1200" dirty="0"/>
        </a:p>
      </dsp:txBody>
      <dsp:txXfrm>
        <a:off x="0" y="0"/>
        <a:ext cx="8610600" cy="97344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91440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/>
            <a:t>Properties of Transaction…</a:t>
          </a:r>
          <a:endParaRPr lang="fr-FR" sz="1600" b="1" kern="1200" dirty="0"/>
        </a:p>
      </dsp:txBody>
      <dsp:txXfrm>
        <a:off x="0" y="0"/>
        <a:ext cx="9144000" cy="973440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Centralized Transaction Execution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Distributed Transaction Execution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Concurrency Control…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Concurrency Control…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Scheduling Algorithms…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Locking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Majority Protocol (Cont.)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17159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Biased Protocol…</a:t>
          </a:r>
          <a:endParaRPr lang="fr-FR" sz="1800" b="1" kern="1200" dirty="0"/>
        </a:p>
      </dsp:txBody>
      <dsp:txXfrm>
        <a:off x="0" y="17159"/>
        <a:ext cx="8458200" cy="973440"/>
      </dsp:txXfrm>
    </dsp:sp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2 Phase Locking…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598"/>
          <a:ext cx="8458200" cy="83760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Example..</a:t>
          </a:r>
          <a:endParaRPr lang="fr-FR" sz="1800" kern="1200" dirty="0"/>
        </a:p>
      </dsp:txBody>
      <dsp:txXfrm>
        <a:off x="0" y="598"/>
        <a:ext cx="8458200" cy="837601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smtClean="0"/>
            <a:t>Centralized 2Phase Locking</a:t>
          </a:r>
          <a:r>
            <a:rPr lang="en-US" sz="4000" b="1" kern="1200" smtClean="0"/>
            <a:t>…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Distributed Phase Locking …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Timestamp Ordering</a:t>
          </a:r>
          <a:r>
            <a:rPr lang="en-US" sz="4000" b="1" kern="1200" dirty="0" smtClean="0"/>
            <a:t>…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Timestamp Ordering</a:t>
          </a:r>
          <a:r>
            <a:rPr lang="en-US" sz="4000" b="1" kern="1200" dirty="0" smtClean="0"/>
            <a:t>…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Timestamp Ordering</a:t>
          </a:r>
          <a:r>
            <a:rPr lang="en-US" sz="4000" b="1" kern="1200" dirty="0" smtClean="0"/>
            <a:t>…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598"/>
          <a:ext cx="8458200" cy="83760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Example..</a:t>
          </a:r>
          <a:endParaRPr lang="fr-FR" sz="1800" kern="1200" dirty="0"/>
        </a:p>
      </dsp:txBody>
      <dsp:txXfrm>
        <a:off x="0" y="598"/>
        <a:ext cx="8458200" cy="83760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598"/>
          <a:ext cx="8458200" cy="83760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Example Database.</a:t>
          </a:r>
          <a:endParaRPr lang="fr-FR" sz="1800" kern="1200" dirty="0"/>
        </a:p>
      </dsp:txBody>
      <dsp:txXfrm>
        <a:off x="0" y="598"/>
        <a:ext cx="8458200" cy="837601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598"/>
          <a:ext cx="8458200" cy="83760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Termination of Transactions</a:t>
          </a:r>
          <a:endParaRPr lang="fr-FR" sz="1800" kern="1200" dirty="0"/>
        </a:p>
      </dsp:txBody>
      <dsp:txXfrm>
        <a:off x="0" y="598"/>
        <a:ext cx="8458200" cy="837601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598"/>
          <a:ext cx="8458200" cy="83760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Example..</a:t>
          </a:r>
          <a:endParaRPr lang="fr-FR" sz="1800" kern="1200" dirty="0"/>
        </a:p>
      </dsp:txBody>
      <dsp:txXfrm>
        <a:off x="0" y="598"/>
        <a:ext cx="8458200" cy="837601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91440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/>
            <a:t>Properties of Transaction…</a:t>
          </a:r>
          <a:endParaRPr lang="fr-FR" sz="1600" b="1" kern="1200" dirty="0"/>
        </a:p>
      </dsp:txBody>
      <dsp:txXfrm>
        <a:off x="0" y="0"/>
        <a:ext cx="9144000" cy="97344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91440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/>
            <a:t>Properties of Transaction…</a:t>
          </a:r>
          <a:endParaRPr lang="fr-FR" sz="1600" b="1" kern="1200" dirty="0"/>
        </a:p>
      </dsp:txBody>
      <dsp:txXfrm>
        <a:off x="0" y="0"/>
        <a:ext cx="9144000" cy="973440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91440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/>
            <a:t>Properties of Transaction…</a:t>
          </a:r>
          <a:endParaRPr lang="fr-FR" sz="1600" b="1" kern="1200" dirty="0"/>
        </a:p>
      </dsp:txBody>
      <dsp:txXfrm>
        <a:off x="0" y="0"/>
        <a:ext cx="9144000" cy="9734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2B3E17-5256-479E-8C57-9E5D19918FAD}" type="datetimeFigureOut">
              <a:rPr lang="en-US" smtClean="0"/>
              <a:pPr/>
              <a:t>02/05/2015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E589-DD56-4A8C-8D09-242066637F1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10359-6466-441B-94C2-54FA7F74C07C}" type="datetimeFigureOut">
              <a:rPr lang="fr-FR"/>
              <a:pPr>
                <a:defRPr/>
              </a:pPr>
              <a:t>05/02/2015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DB3CC-B8CA-4554-94E9-3D30BDC7B79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E00DB-BAB3-46ED-95C6-FC482E99DCB6}" type="datetimeFigureOut">
              <a:rPr lang="fr-FR"/>
              <a:pPr>
                <a:defRPr/>
              </a:pPr>
              <a:t>05/02/2015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48A07-3BB4-4EE9-865E-88F95D26F00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F9A01-A37A-4C87-BDA1-292B68C7A8FD}" type="datetimeFigureOut">
              <a:rPr lang="fr-FR"/>
              <a:pPr>
                <a:defRPr/>
              </a:pPr>
              <a:t>05/02/2015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29BAF-4716-44FA-B17F-4A81307B21C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4E43E-3550-4697-AAF1-5C08D9B41089}" type="datetimeFigureOut">
              <a:rPr lang="fr-FR"/>
              <a:pPr>
                <a:defRPr/>
              </a:pPr>
              <a:t>05/02/2015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386B8-6907-4855-B369-75D379A906A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D06F1-A9A8-4A2A-9008-94D74C65C69A}" type="datetimeFigureOut">
              <a:rPr lang="fr-FR"/>
              <a:pPr>
                <a:defRPr/>
              </a:pPr>
              <a:t>05/02/2015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A4545-3BE5-4661-BD1E-394832CF489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B9830-D862-4301-A662-D253AA597935}" type="datetimeFigureOut">
              <a:rPr lang="fr-FR"/>
              <a:pPr>
                <a:defRPr/>
              </a:pPr>
              <a:t>05/02/2015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4E1BD-0EF6-443C-954F-624BDB909F5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6B1A7-0DB6-401B-AECC-A766C076C599}" type="datetimeFigureOut">
              <a:rPr lang="fr-FR"/>
              <a:pPr>
                <a:defRPr/>
              </a:pPr>
              <a:t>05/02/2015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8A4FD-B37B-4C1C-AE0D-AEF76BEFBB1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D3D5B-FB4F-4A47-8A61-5FE1A87D7FF6}" type="datetimeFigureOut">
              <a:rPr lang="fr-FR"/>
              <a:pPr>
                <a:defRPr/>
              </a:pPr>
              <a:t>05/02/2015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2269A-26EE-4B36-B99A-70207D6F38D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F9BFF-52A1-4B10-AAE7-DEC64F95EDE0}" type="datetimeFigureOut">
              <a:rPr lang="fr-FR"/>
              <a:pPr>
                <a:defRPr/>
              </a:pPr>
              <a:t>05/02/2015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96942-A989-4358-B611-D84AFEDEB0E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67F0B-9BB4-47B0-9F54-0FB055CF9CF4}" type="datetimeFigureOut">
              <a:rPr lang="fr-FR"/>
              <a:pPr>
                <a:defRPr/>
              </a:pPr>
              <a:t>05/02/2015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252E7-EB24-4D58-9D9B-DF16D8C985D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99678-EB23-4C4A-8652-A9C0E8C90DEB}" type="datetimeFigureOut">
              <a:rPr lang="fr-FR"/>
              <a:pPr>
                <a:defRPr/>
              </a:pPr>
              <a:t>05/02/2015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2C02E-54C6-4590-AD65-DA8265A75F9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3D451A3-6F9D-41B0-B109-C0C1ED53E4BD}" type="datetimeFigureOut">
              <a:rPr lang="fr-FR"/>
              <a:pPr>
                <a:defRPr/>
              </a:pPr>
              <a:t>05/02/2015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B7616DD-1809-4422-AA54-09F99684BE0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7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7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7.xml"/><Relationship Id="rId5" Type="http://schemas.openxmlformats.org/officeDocument/2006/relationships/diagramLayout" Target="../diagrams/layout17.xml"/><Relationship Id="rId4" Type="http://schemas.openxmlformats.org/officeDocument/2006/relationships/diagramData" Target="../diagrams/data17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8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8.xml"/><Relationship Id="rId5" Type="http://schemas.openxmlformats.org/officeDocument/2006/relationships/diagramLayout" Target="../diagrams/layout18.xml"/><Relationship Id="rId4" Type="http://schemas.openxmlformats.org/officeDocument/2006/relationships/diagramData" Target="../diagrams/data18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9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9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9.xml"/><Relationship Id="rId5" Type="http://schemas.openxmlformats.org/officeDocument/2006/relationships/diagramLayout" Target="../diagrams/layout19.xml"/><Relationship Id="rId4" Type="http://schemas.openxmlformats.org/officeDocument/2006/relationships/diagramData" Target="../diagrams/data19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0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20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0.xml"/><Relationship Id="rId5" Type="http://schemas.openxmlformats.org/officeDocument/2006/relationships/diagramLayout" Target="../diagrams/layout20.xml"/><Relationship Id="rId4" Type="http://schemas.openxmlformats.org/officeDocument/2006/relationships/diagramData" Target="../diagrams/data20.xml"/><Relationship Id="rId9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2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1.xml"/><Relationship Id="rId5" Type="http://schemas.openxmlformats.org/officeDocument/2006/relationships/diagramLayout" Target="../diagrams/layout21.xml"/><Relationship Id="rId4" Type="http://schemas.openxmlformats.org/officeDocument/2006/relationships/diagramData" Target="../diagrams/data21.xml"/><Relationship Id="rId9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2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22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2.xml"/><Relationship Id="rId5" Type="http://schemas.openxmlformats.org/officeDocument/2006/relationships/diagramLayout" Target="../diagrams/layout22.xml"/><Relationship Id="rId4" Type="http://schemas.openxmlformats.org/officeDocument/2006/relationships/diagramData" Target="../diagrams/data22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3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2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3.xml"/><Relationship Id="rId5" Type="http://schemas.openxmlformats.org/officeDocument/2006/relationships/diagramLayout" Target="../diagrams/layout23.xml"/><Relationship Id="rId4" Type="http://schemas.openxmlformats.org/officeDocument/2006/relationships/diagramData" Target="../diagrams/data23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4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24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4.xml"/><Relationship Id="rId5" Type="http://schemas.openxmlformats.org/officeDocument/2006/relationships/diagramLayout" Target="../diagrams/layout24.xml"/><Relationship Id="rId4" Type="http://schemas.openxmlformats.org/officeDocument/2006/relationships/diagramData" Target="../diagrams/data24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152400" y="228600"/>
          <a:ext cx="86106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381000" y="1905000"/>
            <a:ext cx="8763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 </a:t>
            </a:r>
            <a:r>
              <a:rPr lang="en-US" sz="3200" b="1" dirty="0" smtClean="0"/>
              <a:t>Transaction</a:t>
            </a:r>
            <a:r>
              <a:rPr lang="en-US" sz="2400" dirty="0" smtClean="0"/>
              <a:t>: A collection of actions that transforms the database from one consistent state to another state; during the execution the database might be inconsistent.</a:t>
            </a:r>
            <a:endParaRPr lang="en-US" sz="2400" dirty="0"/>
          </a:p>
        </p:txBody>
      </p:sp>
      <p:pic>
        <p:nvPicPr>
          <p:cNvPr id="9" name="image10.png"/>
          <p:cNvPicPr/>
          <p:nvPr/>
        </p:nvPicPr>
        <p:blipFill>
          <a:blip r:embed="rId9" cstate="print"/>
          <a:srcRect l="23833" t="25871" r="24477" b="53731"/>
          <a:stretch>
            <a:fillRect/>
          </a:stretch>
        </p:blipFill>
        <p:spPr>
          <a:xfrm>
            <a:off x="304800" y="3505200"/>
            <a:ext cx="7924800" cy="2590800"/>
          </a:xfrm>
          <a:prstGeom prst="rect">
            <a:avLst/>
          </a:prstGeom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0" y="381000"/>
          <a:ext cx="91440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152400" y="1595021"/>
            <a:ext cx="9296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/>
              <a:t>Durability</a:t>
            </a:r>
            <a:endParaRPr lang="en-US" sz="44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152400" y="2590800"/>
            <a:ext cx="8534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800" dirty="0" smtClean="0"/>
              <a:t>Once a transaction commits, the system</a:t>
            </a:r>
          </a:p>
          <a:p>
            <a:r>
              <a:rPr lang="en-US" sz="2800" dirty="0" smtClean="0"/>
              <a:t>must guarantee that the results of its</a:t>
            </a:r>
          </a:p>
          <a:p>
            <a:r>
              <a:rPr lang="en-US" sz="2800" dirty="0" smtClean="0"/>
              <a:t>operations will never be lost, in spite of</a:t>
            </a:r>
          </a:p>
          <a:p>
            <a:r>
              <a:rPr lang="en-US" sz="2800" dirty="0" smtClean="0"/>
              <a:t>subsequent failures.</a:t>
            </a:r>
          </a:p>
          <a:p>
            <a:pPr>
              <a:buFont typeface="Wingdings" pitchFamily="2" charset="2"/>
              <a:buChar char="q"/>
            </a:pPr>
            <a:r>
              <a:rPr lang="en-US" sz="2800" dirty="0" smtClean="0"/>
              <a:t>Database recovery</a:t>
            </a:r>
            <a:endParaRPr lang="en-US" sz="28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" name="Picture 7"/>
          <p:cNvPicPr/>
          <p:nvPr/>
        </p:nvPicPr>
        <p:blipFill>
          <a:blip r:embed="rId9" cstate="print"/>
          <a:srcRect l="29167" t="20223" r="44391" b="51852"/>
          <a:stretch>
            <a:fillRect/>
          </a:stretch>
        </p:blipFill>
        <p:spPr bwMode="auto">
          <a:xfrm>
            <a:off x="1295400" y="1752600"/>
            <a:ext cx="5410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" name="Picture 6"/>
          <p:cNvPicPr/>
          <p:nvPr/>
        </p:nvPicPr>
        <p:blipFill>
          <a:blip r:embed="rId9" cstate="print"/>
          <a:srcRect l="28846" t="62659" r="44054" b="9687"/>
          <a:stretch>
            <a:fillRect/>
          </a:stretch>
        </p:blipFill>
        <p:spPr bwMode="auto">
          <a:xfrm>
            <a:off x="609600" y="1981200"/>
            <a:ext cx="79248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57150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en-US" dirty="0" smtClean="0"/>
              <a:t>Transaction Manager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dirty="0" smtClean="0"/>
              <a:t>Record </a:t>
            </a:r>
            <a:r>
              <a:rPr lang="en-US" dirty="0" smtClean="0"/>
              <a:t>Manager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dirty="0" smtClean="0"/>
              <a:t>Scheduler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371600" y="2667000"/>
            <a:ext cx="59436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/>
              <a:t>Concurrency Control</a:t>
            </a:r>
          </a:p>
          <a:p>
            <a:endParaRPr lang="en-US" sz="4400" b="1" dirty="0" smtClean="0"/>
          </a:p>
          <a:p>
            <a:endParaRPr lang="en-US" sz="4400" b="1" dirty="0" smtClean="0"/>
          </a:p>
          <a:p>
            <a:endParaRPr lang="en-US" sz="4400" b="1" dirty="0" smtClean="0"/>
          </a:p>
          <a:p>
            <a:endParaRPr lang="en-US" sz="4400" b="1" dirty="0" smtClean="0"/>
          </a:p>
          <a:p>
            <a:endParaRPr lang="en-US" sz="4400" b="1" dirty="0" smtClean="0"/>
          </a:p>
          <a:p>
            <a:endParaRPr lang="en-US" sz="4400" b="1" dirty="0" smtClean="0"/>
          </a:p>
          <a:p>
            <a:endParaRPr lang="en-US" sz="4400" b="1" dirty="0" smtClean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>
          <a:xfrm>
            <a:off x="228600" y="1905000"/>
            <a:ext cx="83058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400" dirty="0" smtClean="0"/>
              <a:t>Concurrency control is the activity of coordinating concurrent accesses to a database in a multi-user database management system (DBMS)</a:t>
            </a:r>
          </a:p>
        </p:txBody>
      </p:sp>
      <p:sp>
        <p:nvSpPr>
          <p:cNvPr id="7" name="Rectangle 6"/>
          <p:cNvSpPr/>
          <p:nvPr/>
        </p:nvSpPr>
        <p:spPr>
          <a:xfrm>
            <a:off x="304800" y="3810000"/>
            <a:ext cx="8534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dirty="0" smtClean="0"/>
              <a:t> Anomalies: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</a:t>
            </a:r>
            <a:r>
              <a:rPr lang="en-US" sz="2400" dirty="0" smtClean="0"/>
              <a:t>Lost updates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</a:t>
            </a:r>
            <a:r>
              <a:rPr lang="en-US" sz="2400" dirty="0" smtClean="0"/>
              <a:t>The effects of some transactions are not reflected </a:t>
            </a:r>
            <a:r>
              <a:rPr lang="en-US" sz="2400" dirty="0" smtClean="0"/>
              <a:t>on the </a:t>
            </a:r>
            <a:r>
              <a:rPr lang="en-US" sz="2400" dirty="0" smtClean="0"/>
              <a:t>database.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Inconsistent retrievals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A </a:t>
            </a:r>
            <a:r>
              <a:rPr lang="en-US" sz="2400" dirty="0" smtClean="0"/>
              <a:t>transaction, if it reads the same data item more </a:t>
            </a:r>
            <a:r>
              <a:rPr lang="en-US" sz="2400" dirty="0" smtClean="0"/>
              <a:t>than once</a:t>
            </a:r>
            <a:r>
              <a:rPr lang="en-US" sz="2400" dirty="0" smtClean="0"/>
              <a:t>, should always read the same value.</a:t>
            </a:r>
            <a:endParaRPr lang="en-US" sz="2400" dirty="0"/>
          </a:p>
        </p:txBody>
      </p:sp>
      <p:sp>
        <p:nvSpPr>
          <p:cNvPr id="12" name="Rectangle 11"/>
          <p:cNvSpPr/>
          <p:nvPr/>
        </p:nvSpPr>
        <p:spPr>
          <a:xfrm>
            <a:off x="381000" y="3276600"/>
            <a:ext cx="320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Several Problems….</a:t>
            </a:r>
            <a:endParaRPr lang="en-US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Picture 5" descr="http://vision1.eee.metu.edu.tr/~vision/LectureNotes/EE442/Image6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5800" y="1981200"/>
            <a:ext cx="6858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66738" y="1752600"/>
            <a:ext cx="8577262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There are 3 basic methods for transaction concurrency control.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Locking (two phase locking - 2PL).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Timestamp ordering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Optimistic</a:t>
            </a:r>
          </a:p>
          <a:p>
            <a:pPr marL="3543300" lvl="7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Hybrid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</a:pPr>
            <a:r>
              <a:rPr lang="en-US" sz="4000" b="1" dirty="0" smtClean="0">
                <a:solidFill>
                  <a:schemeClr val="accent2"/>
                </a:solidFill>
              </a:rPr>
              <a:t>Majority Protocol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2800" dirty="0" smtClean="0"/>
              <a:t>Local lock manager at each site administers lock and unlock requests for data items stored at that site.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2800" dirty="0" smtClean="0"/>
              <a:t>When a transaction wishes to lock an un replicated data item </a:t>
            </a:r>
            <a:r>
              <a:rPr lang="en-US" sz="2800" i="1" dirty="0" smtClean="0"/>
              <a:t>Q</a:t>
            </a:r>
            <a:r>
              <a:rPr lang="en-US" sz="2800" dirty="0" smtClean="0"/>
              <a:t> residing at site S</a:t>
            </a:r>
            <a:r>
              <a:rPr lang="en-US" sz="2800" i="1" baseline="-25000" dirty="0" smtClean="0"/>
              <a:t>i</a:t>
            </a:r>
            <a:r>
              <a:rPr lang="en-US" sz="2800" dirty="0" smtClean="0"/>
              <a:t>, a message is sent to S</a:t>
            </a:r>
            <a:r>
              <a:rPr lang="en-US" sz="2800" i="1" baseline="-25000" dirty="0" smtClean="0"/>
              <a:t>i</a:t>
            </a:r>
            <a:r>
              <a:rPr lang="en-US" sz="2800" dirty="0" smtClean="0"/>
              <a:t> ‘s lock manager.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If </a:t>
            </a:r>
            <a:r>
              <a:rPr lang="en-US" sz="2400" i="1" dirty="0" smtClean="0"/>
              <a:t>Q</a:t>
            </a:r>
            <a:r>
              <a:rPr lang="en-US" sz="2400" dirty="0" smtClean="0"/>
              <a:t> is locked in an incompatible mode, then the request is delayed until it can be granted.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When the lock request can be granted, the lock manager sends a message back to the initiator indicating that the lock request has been granted.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81000" y="16002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1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 case of replicated data</a:t>
            </a:r>
          </a:p>
          <a:p>
            <a:pPr marL="742950" marR="0" lvl="1" indent="-28575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 </a:t>
            </a:r>
            <a:r>
              <a:rPr kumimoji="0" lang="en-US" sz="17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 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replicated at n sites, then a lock request message must be sent to more than half of the n sites in which </a:t>
            </a:r>
            <a:r>
              <a:rPr kumimoji="0" lang="en-US" sz="17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is stored.</a:t>
            </a:r>
          </a:p>
          <a:p>
            <a:pPr marL="742950" marR="0" lvl="1" indent="-28575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transaction does not operate on </a:t>
            </a:r>
            <a:r>
              <a:rPr kumimoji="0" lang="en-US" sz="17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until it has obtained a lock on a majority of the replicas of </a:t>
            </a:r>
            <a:r>
              <a:rPr kumimoji="0" lang="en-US" sz="17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742950" marR="0" lvl="1" indent="-28575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When writing the data item, transaction performs writes on </a:t>
            </a:r>
            <a:r>
              <a:rPr kumimoji="0" lang="en-US" sz="17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replicas.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1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Benefit</a:t>
            </a:r>
          </a:p>
          <a:p>
            <a:pPr marL="742950" marR="0" lvl="1" indent="-28575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Can be used even when some sites are unavailable</a:t>
            </a:r>
          </a:p>
          <a:p>
            <a:pPr marL="1143000" marR="0" lvl="2" indent="-2286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1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Drawback</a:t>
            </a:r>
          </a:p>
          <a:p>
            <a:pPr marL="742950" marR="0" lvl="1" indent="-28575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Requires 2(</a:t>
            </a:r>
            <a:r>
              <a:rPr kumimoji="0" lang="en-US" sz="17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/2 + 1) messages for handling lock requests, and (</a:t>
            </a:r>
            <a:r>
              <a:rPr kumimoji="0" lang="en-US" sz="17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/2 + 1) messages for handling unlock requests.</a:t>
            </a:r>
          </a:p>
          <a:p>
            <a:pPr marL="742950" marR="0" lvl="1" indent="-28575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Potential for deadlock even with single item - e.g., each of 3 transactions may have locks on 1/3rd of the replicas of a data.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1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Rectangle 3"/>
          <p:cNvSpPr/>
          <p:nvPr/>
        </p:nvSpPr>
        <p:spPr>
          <a:xfrm>
            <a:off x="228600" y="2057400"/>
            <a:ext cx="8077200" cy="374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Local lock manager at each site as in majority protocol, however, requests for shared locks are handled differently than requests for exclusive locks.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solidFill>
                  <a:schemeClr val="accent2"/>
                </a:solidFill>
              </a:rPr>
              <a:t>Shared locks</a:t>
            </a:r>
            <a:r>
              <a:rPr lang="en-US" sz="2400" dirty="0" smtClean="0">
                <a:solidFill>
                  <a:schemeClr val="accent2"/>
                </a:solidFill>
              </a:rPr>
              <a:t>.</a:t>
            </a:r>
            <a:r>
              <a:rPr lang="en-US" sz="2400" dirty="0" smtClean="0"/>
              <a:t> When a transaction needs to lock data item </a:t>
            </a:r>
            <a:r>
              <a:rPr lang="en-US" sz="2400" i="1" dirty="0" smtClean="0"/>
              <a:t>Q</a:t>
            </a:r>
            <a:r>
              <a:rPr lang="en-US" sz="2400" dirty="0" smtClean="0"/>
              <a:t>, it simply requests a lock on </a:t>
            </a:r>
            <a:r>
              <a:rPr lang="en-US" sz="2400" i="1" dirty="0" smtClean="0"/>
              <a:t>Q</a:t>
            </a:r>
            <a:r>
              <a:rPr lang="en-US" sz="2400" dirty="0" smtClean="0"/>
              <a:t> from the lock manager at one site containing a replica of </a:t>
            </a:r>
            <a:r>
              <a:rPr lang="en-US" sz="2400" i="1" dirty="0" smtClean="0"/>
              <a:t>Q</a:t>
            </a:r>
            <a:r>
              <a:rPr lang="en-US" sz="2400" dirty="0" smtClean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solidFill>
                  <a:schemeClr val="accent2"/>
                </a:solidFill>
              </a:rPr>
              <a:t>Exclusive locks</a:t>
            </a:r>
            <a:r>
              <a:rPr lang="en-US" sz="2400" dirty="0" smtClean="0">
                <a:solidFill>
                  <a:schemeClr val="accent2"/>
                </a:solidFill>
              </a:rPr>
              <a:t>.</a:t>
            </a:r>
            <a:r>
              <a:rPr lang="en-US" sz="2400" dirty="0" smtClean="0"/>
              <a:t> When transaction needs to lock data item </a:t>
            </a:r>
            <a:r>
              <a:rPr lang="en-US" sz="2400" i="1" dirty="0" smtClean="0"/>
              <a:t>Q</a:t>
            </a:r>
            <a:r>
              <a:rPr lang="en-US" sz="2400" dirty="0" smtClean="0"/>
              <a:t>, it requests a lock on </a:t>
            </a:r>
            <a:r>
              <a:rPr lang="en-US" sz="2400" i="1" dirty="0" smtClean="0"/>
              <a:t>Q</a:t>
            </a:r>
            <a:r>
              <a:rPr lang="en-US" sz="2400" dirty="0" smtClean="0"/>
              <a:t> from the lock manager at all sites containing a replica of </a:t>
            </a:r>
            <a:r>
              <a:rPr lang="en-US" sz="2400" i="1" dirty="0" smtClean="0"/>
              <a:t>Q</a:t>
            </a:r>
            <a:r>
              <a:rPr lang="en-US" sz="2400" dirty="0" smtClean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olidFill>
                  <a:schemeClr val="accent2"/>
                </a:solidFill>
              </a:rPr>
              <a:t>Advantage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chemeClr val="accent2"/>
                </a:solidFill>
              </a:rPr>
              <a:t>-</a:t>
            </a:r>
            <a:r>
              <a:rPr lang="en-US" sz="2400" dirty="0" smtClean="0"/>
              <a:t> imposes less overhead on </a:t>
            </a:r>
            <a:r>
              <a:rPr lang="en-US" sz="2400" b="1" dirty="0" smtClean="0"/>
              <a:t>read </a:t>
            </a:r>
            <a:r>
              <a:rPr lang="en-US" sz="2400" dirty="0" smtClean="0"/>
              <a:t>operations.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olidFill>
                  <a:schemeClr val="accent2"/>
                </a:solidFill>
              </a:rPr>
              <a:t>Disadvantage -</a:t>
            </a:r>
            <a:r>
              <a:rPr lang="en-US" sz="2400" dirty="0" smtClean="0"/>
              <a:t> additional overhead on writes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152400"/>
          <a:ext cx="8458200" cy="83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2362200"/>
            <a:ext cx="9296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000" dirty="0" smtClean="0"/>
              <a:t>Reserve a seat for a flight from LA to NY.</a:t>
            </a:r>
          </a:p>
          <a:p>
            <a:pPr>
              <a:buFont typeface="Wingdings" pitchFamily="2" charset="2"/>
              <a:buChar char="Ø"/>
            </a:pPr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Transfer money from your account to mine</a:t>
            </a:r>
          </a:p>
          <a:p>
            <a:pPr>
              <a:buFont typeface="Wingdings" pitchFamily="2" charset="2"/>
              <a:buChar char="Ø"/>
            </a:pPr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Withdraw money from an automatic teller machine</a:t>
            </a:r>
          </a:p>
          <a:p>
            <a:pPr>
              <a:buFont typeface="Wingdings" pitchFamily="2" charset="2"/>
              <a:buChar char="Ø"/>
            </a:pPr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Buy a book from amazon.com</a:t>
            </a:r>
          </a:p>
          <a:p>
            <a:endParaRPr lang="en-US" sz="2000" dirty="0" smtClean="0"/>
          </a:p>
          <a:p>
            <a:endParaRPr lang="en-US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Rectangle 3"/>
          <p:cNvSpPr/>
          <p:nvPr/>
        </p:nvSpPr>
        <p:spPr>
          <a:xfrm>
            <a:off x="533400" y="1828800"/>
            <a:ext cx="7010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en-US" sz="4800" i="1" dirty="0" smtClean="0"/>
              <a:t>Centralized 2PL.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4800" i="1" dirty="0" smtClean="0"/>
              <a:t>Distributed 2PL</a:t>
            </a:r>
            <a:r>
              <a:rPr lang="en-US" sz="4800" i="1" dirty="0" smtClean="0"/>
              <a:t>.</a:t>
            </a:r>
            <a:endParaRPr lang="en-US" sz="4800" i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Picture 4" descr="C:\Documents and Settings\jjchen\My Documents\My Pictures\pic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" y="2438400"/>
            <a:ext cx="8153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Picture 4" descr="C:\Documents and Settings\jjchen\My Documents\My Pictures\pic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1000" y="2133600"/>
            <a:ext cx="7772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57200" y="1981200"/>
            <a:ext cx="8120062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Timestamp (TS): a number associated with each transaction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 necessarily real time</a:t>
            </a: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Can be assigned by a logical counter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Unique for each transaction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Should be assigned in an increasing order for each new transaction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04800" y="2057400"/>
            <a:ext cx="8120062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5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Timestamps associated with each database item</a:t>
            </a:r>
          </a:p>
          <a:p>
            <a:pPr marL="742950" marR="0" lvl="1" indent="-28575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2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Read timestamp (RTS) : the largest timestamp of the transactions that read the item so far</a:t>
            </a:r>
          </a:p>
          <a:p>
            <a:pPr marL="742950" marR="0" lvl="1" indent="-28575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2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Write timestamp (WTS) : the largest timestamp of the transactions that write the item so far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5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After each successful read/write of object </a:t>
            </a:r>
            <a:r>
              <a:rPr kumimoji="0" lang="en-US" sz="2500" b="0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 </a:t>
            </a:r>
            <a:r>
              <a:rPr kumimoji="0" lang="en-US" sz="25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transaction T the timestamp is updated</a:t>
            </a:r>
          </a:p>
          <a:p>
            <a:pPr marL="742950" marR="0" lvl="1" indent="-28575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2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RTS(O) = max(RTS(O), TS(T))</a:t>
            </a:r>
          </a:p>
          <a:p>
            <a:pPr marL="742950" marR="0" lvl="1" indent="-28575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2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WTS(O) = max(WTS(O), TS(T))</a:t>
            </a:r>
            <a:endParaRPr kumimoji="0" lang="en-US" sz="2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66738" y="1752600"/>
            <a:ext cx="8120062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Given a transaction T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 T wants to read(X)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 TS(T) &lt; WTS(X) then read is rejected, T has to abort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Else, read is accepted and RTS(X) updated.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a write-read conflict, which direction does this protocol allow?</a:t>
            </a:r>
          </a:p>
          <a:p>
            <a:pPr lvl="1">
              <a:lnSpc>
                <a:spcPct val="90000"/>
              </a:lnSpc>
              <a:buFont typeface="Arial" pitchFamily="34" charset="0"/>
              <a:buChar char="•"/>
            </a:pPr>
            <a:endParaRPr lang="en-US" dirty="0" smtClean="0"/>
          </a:p>
          <a:p>
            <a:pPr lvl="1">
              <a:lnSpc>
                <a:spcPct val="90000"/>
              </a:lnSpc>
            </a:pP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en-US" dirty="0" smtClean="0"/>
              <a:t>If </a:t>
            </a:r>
            <a:r>
              <a:rPr lang="en-US" dirty="0" smtClean="0"/>
              <a:t>T wants to write(X</a:t>
            </a:r>
            <a:r>
              <a:rPr lang="en-US" dirty="0" smtClean="0"/>
              <a:t>)</a:t>
            </a:r>
          </a:p>
          <a:p>
            <a:pPr lvl="1">
              <a:lnSpc>
                <a:spcPct val="90000"/>
              </a:lnSpc>
            </a:pP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en-US" dirty="0" smtClean="0"/>
              <a:t>If TS(T) &lt; RTS(X) then write is rejected, T has to </a:t>
            </a:r>
            <a:r>
              <a:rPr lang="en-US" dirty="0" smtClean="0"/>
              <a:t>abort</a:t>
            </a:r>
          </a:p>
          <a:p>
            <a:pPr lvl="1">
              <a:lnSpc>
                <a:spcPct val="90000"/>
              </a:lnSpc>
            </a:pP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en-US" dirty="0" smtClean="0"/>
              <a:t>If TS(T) &lt; WTS(X) then write is rejected, T has to abort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Else, allow the write, and update WTS(X) accordingly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US" sz="2000" dirty="0" smtClean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152400"/>
          <a:ext cx="8458200" cy="83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828800"/>
            <a:ext cx="92964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Consider the following SQL query for increasing by 10% the budget of the </a:t>
            </a:r>
          </a:p>
          <a:p>
            <a:r>
              <a:rPr lang="en-US" sz="2000" b="1" dirty="0" smtClean="0"/>
              <a:t>CAD/CAM project that we discussed:</a:t>
            </a:r>
          </a:p>
          <a:p>
            <a:pPr lvl="2"/>
            <a:r>
              <a:rPr lang="en-US" sz="2000" dirty="0" smtClean="0"/>
              <a:t>UPDATE PROJ</a:t>
            </a:r>
          </a:p>
          <a:p>
            <a:pPr lvl="2"/>
            <a:r>
              <a:rPr lang="en-US" sz="2000" dirty="0" smtClean="0"/>
              <a:t>SET BUDGET = BUDGET * 1.1</a:t>
            </a:r>
          </a:p>
          <a:p>
            <a:pPr lvl="2"/>
            <a:r>
              <a:rPr lang="en-US" sz="2000" dirty="0" smtClean="0"/>
              <a:t>WHERE PNAME = “CAD/CAM”</a:t>
            </a:r>
          </a:p>
          <a:p>
            <a:endParaRPr lang="en-US" sz="2000" dirty="0" smtClean="0"/>
          </a:p>
          <a:p>
            <a:r>
              <a:rPr lang="en-US" sz="2000" dirty="0" smtClean="0"/>
              <a:t>This query can be specified using the embedded SQL notation, as a </a:t>
            </a:r>
          </a:p>
          <a:p>
            <a:r>
              <a:rPr lang="en-US" sz="2000" dirty="0" smtClean="0"/>
              <a:t>Transaction by giving it a name (e.g., BUDGET-UPDATE) and declaring </a:t>
            </a:r>
          </a:p>
          <a:p>
            <a:r>
              <a:rPr lang="en-US" sz="2000" dirty="0" smtClean="0"/>
              <a:t>It as follows:</a:t>
            </a:r>
          </a:p>
          <a:p>
            <a:pPr lvl="2"/>
            <a:r>
              <a:rPr lang="en-US" sz="2000" dirty="0" smtClean="0"/>
              <a:t>Begin-transaction BUDGET_UPDATE</a:t>
            </a:r>
          </a:p>
          <a:p>
            <a:pPr lvl="2"/>
            <a:r>
              <a:rPr lang="en-US" sz="2000" dirty="0" smtClean="0"/>
              <a:t>Begin</a:t>
            </a:r>
          </a:p>
          <a:p>
            <a:pPr lvl="2"/>
            <a:r>
              <a:rPr lang="en-US" sz="2000" dirty="0" smtClean="0"/>
              <a:t>        EXEC SQL UPDATE PROJ</a:t>
            </a:r>
          </a:p>
          <a:p>
            <a:pPr lvl="2"/>
            <a:r>
              <a:rPr lang="en-US" sz="2000" dirty="0" smtClean="0"/>
              <a:t>             SET BUDGET = BUDGET * 1.1</a:t>
            </a:r>
          </a:p>
          <a:p>
            <a:pPr lvl="2"/>
            <a:r>
              <a:rPr lang="en-US" sz="2000" dirty="0" smtClean="0"/>
              <a:t>             WHERE PNAME=“CAD/CAM”</a:t>
            </a:r>
          </a:p>
          <a:p>
            <a:pPr lvl="2"/>
            <a:r>
              <a:rPr lang="en-US" sz="2000" dirty="0" smtClean="0"/>
              <a:t>End</a:t>
            </a:r>
          </a:p>
          <a:p>
            <a:endParaRPr lang="en-US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152400"/>
          <a:ext cx="8458200" cy="83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828801"/>
            <a:ext cx="9296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Consider an airline reservation example with the</a:t>
            </a:r>
          </a:p>
          <a:p>
            <a:r>
              <a:rPr lang="en-US" sz="2000" b="1" dirty="0" smtClean="0"/>
              <a:t>relations:</a:t>
            </a:r>
          </a:p>
          <a:p>
            <a:pPr lvl="1"/>
            <a:r>
              <a:rPr lang="en-US" sz="2000" dirty="0" smtClean="0"/>
              <a:t>FLIGHT(FNO, DATE, SRC, DEST, STSOLD, CAP)</a:t>
            </a:r>
          </a:p>
          <a:p>
            <a:pPr lvl="1"/>
            <a:r>
              <a:rPr lang="en-US" sz="2000" dirty="0" smtClean="0"/>
              <a:t>CUST(CNAME, ADDR, BAL)</a:t>
            </a:r>
          </a:p>
          <a:p>
            <a:pPr lvl="1"/>
            <a:r>
              <a:rPr lang="en-US" sz="2000" dirty="0" smtClean="0"/>
              <a:t>FC(FNO, DATE, CNAME,SPECIAL)</a:t>
            </a:r>
          </a:p>
          <a:p>
            <a:endParaRPr lang="en-US" sz="2000" dirty="0" smtClean="0"/>
          </a:p>
          <a:p>
            <a:endParaRPr lang="en-US" sz="2000" dirty="0" smtClean="0"/>
          </a:p>
        </p:txBody>
      </p:sp>
      <p:sp>
        <p:nvSpPr>
          <p:cNvPr id="8" name="Rectangle 7"/>
          <p:cNvSpPr/>
          <p:nvPr/>
        </p:nvSpPr>
        <p:spPr>
          <a:xfrm>
            <a:off x="228600" y="3581400"/>
            <a:ext cx="86106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b="1" dirty="0" err="1" smtClean="0"/>
              <a:t>Begin_transaction</a:t>
            </a:r>
            <a:r>
              <a:rPr lang="en-US" b="1" dirty="0" smtClean="0"/>
              <a:t> Reservation</a:t>
            </a:r>
          </a:p>
          <a:p>
            <a:pPr lvl="1"/>
            <a:r>
              <a:rPr lang="en-US" b="1" dirty="0" smtClean="0"/>
              <a:t>begin</a:t>
            </a:r>
          </a:p>
          <a:p>
            <a:pPr lvl="1"/>
            <a:r>
              <a:rPr lang="en-US" b="1" dirty="0" smtClean="0"/>
              <a:t>input(</a:t>
            </a:r>
            <a:r>
              <a:rPr lang="en-US" b="1" dirty="0" err="1" smtClean="0"/>
              <a:t>flight_no</a:t>
            </a:r>
            <a:r>
              <a:rPr lang="en-US" b="1" dirty="0" smtClean="0"/>
              <a:t>, date, </a:t>
            </a:r>
            <a:r>
              <a:rPr lang="en-US" b="1" dirty="0" err="1" smtClean="0"/>
              <a:t>customer_name</a:t>
            </a:r>
            <a:r>
              <a:rPr lang="en-US" b="1" dirty="0" smtClean="0"/>
              <a:t>);</a:t>
            </a:r>
          </a:p>
          <a:p>
            <a:pPr lvl="1"/>
            <a:r>
              <a:rPr lang="en-US" dirty="0" smtClean="0"/>
              <a:t>EXEC SQL UPDATE FLIGHT</a:t>
            </a:r>
          </a:p>
          <a:p>
            <a:pPr lvl="1"/>
            <a:r>
              <a:rPr lang="en-US" dirty="0" smtClean="0"/>
              <a:t>SET STSOLD = STSOLD + 1</a:t>
            </a:r>
          </a:p>
          <a:p>
            <a:pPr lvl="1"/>
            <a:r>
              <a:rPr lang="en-US" dirty="0" smtClean="0"/>
              <a:t>WHERE FNO = </a:t>
            </a:r>
            <a:r>
              <a:rPr lang="en-US" dirty="0" err="1" smtClean="0"/>
              <a:t>flight_no</a:t>
            </a:r>
            <a:r>
              <a:rPr lang="en-US" dirty="0" smtClean="0"/>
              <a:t> AND DATE = date;</a:t>
            </a:r>
          </a:p>
          <a:p>
            <a:pPr lvl="1"/>
            <a:r>
              <a:rPr lang="en-US" dirty="0" smtClean="0"/>
              <a:t>EXEC SQL INSERT</a:t>
            </a:r>
          </a:p>
          <a:p>
            <a:pPr lvl="1"/>
            <a:r>
              <a:rPr lang="en-US" dirty="0" smtClean="0"/>
              <a:t>INTO FC(FNO, DATE, CNAME, SPECIAL);</a:t>
            </a:r>
          </a:p>
          <a:p>
            <a:pPr lvl="1"/>
            <a:r>
              <a:rPr lang="en-US" dirty="0" smtClean="0"/>
              <a:t>VALUES (</a:t>
            </a:r>
            <a:r>
              <a:rPr lang="en-US" dirty="0" err="1" smtClean="0"/>
              <a:t>flight_no</a:t>
            </a:r>
            <a:r>
              <a:rPr lang="en-US" dirty="0" smtClean="0"/>
              <a:t>, date, </a:t>
            </a:r>
            <a:r>
              <a:rPr lang="en-US" dirty="0" err="1" smtClean="0"/>
              <a:t>customer_name</a:t>
            </a:r>
            <a:r>
              <a:rPr lang="en-US" dirty="0" smtClean="0"/>
              <a:t>, </a:t>
            </a:r>
            <a:r>
              <a:rPr lang="en-US" b="1" dirty="0" smtClean="0"/>
              <a:t>null);</a:t>
            </a:r>
          </a:p>
          <a:p>
            <a:pPr lvl="1"/>
            <a:r>
              <a:rPr lang="en-US" b="1" dirty="0" smtClean="0"/>
              <a:t>output(“reservation completed”)</a:t>
            </a:r>
          </a:p>
          <a:p>
            <a:pPr lvl="1"/>
            <a:r>
              <a:rPr lang="en-US" b="1" dirty="0" smtClean="0"/>
              <a:t>end . {Reservation}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152400"/>
          <a:ext cx="8458200" cy="83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828800"/>
            <a:ext cx="92964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400" b="1" dirty="0" err="1" smtClean="0"/>
              <a:t>Begin_transaction</a:t>
            </a:r>
            <a:r>
              <a:rPr lang="en-US" sz="1400" b="1" dirty="0" smtClean="0"/>
              <a:t> Reservation</a:t>
            </a:r>
          </a:p>
          <a:p>
            <a:pPr lvl="1"/>
            <a:r>
              <a:rPr lang="en-US" sz="1400" b="1" dirty="0" smtClean="0"/>
              <a:t>begin</a:t>
            </a:r>
          </a:p>
          <a:p>
            <a:r>
              <a:rPr lang="en-US" sz="1400" b="1" dirty="0" smtClean="0"/>
              <a:t>	input(</a:t>
            </a:r>
            <a:r>
              <a:rPr lang="en-US" sz="1400" b="1" dirty="0" err="1" smtClean="0"/>
              <a:t>flight_no</a:t>
            </a:r>
            <a:r>
              <a:rPr lang="en-US" sz="1400" b="1" dirty="0" smtClean="0"/>
              <a:t>, date, </a:t>
            </a:r>
            <a:r>
              <a:rPr lang="en-US" sz="1400" b="1" dirty="0" err="1" smtClean="0"/>
              <a:t>customer_name</a:t>
            </a:r>
            <a:r>
              <a:rPr lang="en-US" sz="1400" b="1" dirty="0" smtClean="0"/>
              <a:t>);</a:t>
            </a:r>
          </a:p>
          <a:p>
            <a:r>
              <a:rPr lang="en-US" sz="1400" dirty="0" smtClean="0"/>
              <a:t>	EXEC SQL SELECT STSOLD,CAP</a:t>
            </a:r>
          </a:p>
          <a:p>
            <a:r>
              <a:rPr lang="en-US" sz="1400" dirty="0" smtClean="0"/>
              <a:t>		INTO temp1,temp2</a:t>
            </a:r>
          </a:p>
          <a:p>
            <a:r>
              <a:rPr lang="en-US" sz="1400" dirty="0" smtClean="0"/>
              <a:t>		FROM FLIGHT</a:t>
            </a:r>
          </a:p>
          <a:p>
            <a:r>
              <a:rPr lang="en-US" sz="1400" dirty="0" smtClean="0"/>
              <a:t>		WHERE FNO = </a:t>
            </a:r>
            <a:r>
              <a:rPr lang="en-US" sz="1400" dirty="0" err="1" smtClean="0"/>
              <a:t>flight_no</a:t>
            </a:r>
            <a:r>
              <a:rPr lang="en-US" sz="1400" dirty="0" smtClean="0"/>
              <a:t> AND DATE = date;</a:t>
            </a:r>
          </a:p>
          <a:p>
            <a:r>
              <a:rPr lang="en-US" sz="1400" b="1" dirty="0" smtClean="0"/>
              <a:t>	if temp1 = temp2 then</a:t>
            </a:r>
          </a:p>
          <a:p>
            <a:r>
              <a:rPr lang="en-US" sz="1400" b="1" dirty="0" smtClean="0"/>
              <a:t>		output(“no free seats”);</a:t>
            </a:r>
          </a:p>
          <a:p>
            <a:r>
              <a:rPr lang="en-US" sz="1400" b="1" dirty="0" smtClean="0"/>
              <a:t>		Abort</a:t>
            </a:r>
          </a:p>
          <a:p>
            <a:r>
              <a:rPr lang="en-US" sz="1400" b="1" dirty="0" smtClean="0"/>
              <a:t>	else</a:t>
            </a:r>
          </a:p>
          <a:p>
            <a:pPr lvl="4"/>
            <a:r>
              <a:rPr lang="en-US" sz="1400" dirty="0" smtClean="0"/>
              <a:t>EXEC SQL UPDATEFLIGHT</a:t>
            </a:r>
          </a:p>
          <a:p>
            <a:pPr lvl="4"/>
            <a:r>
              <a:rPr lang="en-US" sz="1400" dirty="0" smtClean="0"/>
              <a:t>SET STSOLD = STSOLD + 1</a:t>
            </a:r>
          </a:p>
          <a:p>
            <a:pPr lvl="4"/>
            <a:r>
              <a:rPr lang="en-US" sz="1400" dirty="0" smtClean="0"/>
              <a:t>WHERE FNO = </a:t>
            </a:r>
            <a:r>
              <a:rPr lang="en-US" sz="1400" dirty="0" err="1" smtClean="0"/>
              <a:t>flight_no</a:t>
            </a:r>
            <a:r>
              <a:rPr lang="en-US" sz="1400" dirty="0" smtClean="0"/>
              <a:t> AND DATE = date;</a:t>
            </a:r>
          </a:p>
          <a:p>
            <a:pPr lvl="4"/>
            <a:r>
              <a:rPr lang="en-US" sz="1400" dirty="0" smtClean="0"/>
              <a:t>EXEC SQL INSERT</a:t>
            </a:r>
          </a:p>
          <a:p>
            <a:pPr lvl="4"/>
            <a:r>
              <a:rPr lang="en-US" sz="1400" dirty="0" smtClean="0"/>
              <a:t>INTO FC(FNO, DATE, CNAME, SPECIAL);</a:t>
            </a:r>
          </a:p>
          <a:p>
            <a:pPr lvl="4"/>
            <a:r>
              <a:rPr lang="en-US" sz="1400" dirty="0" smtClean="0"/>
              <a:t>VALUES(</a:t>
            </a:r>
            <a:r>
              <a:rPr lang="en-US" sz="1400" dirty="0" err="1" smtClean="0"/>
              <a:t>flight_no</a:t>
            </a:r>
            <a:r>
              <a:rPr lang="en-US" sz="1400" dirty="0" smtClean="0"/>
              <a:t>, date, </a:t>
            </a:r>
            <a:r>
              <a:rPr lang="en-US" sz="1400" dirty="0" err="1" smtClean="0"/>
              <a:t>customer_name</a:t>
            </a:r>
            <a:r>
              <a:rPr lang="en-US" sz="1400" dirty="0" smtClean="0"/>
              <a:t>, </a:t>
            </a:r>
            <a:r>
              <a:rPr lang="en-US" sz="1400" b="1" dirty="0" smtClean="0"/>
              <a:t>null);</a:t>
            </a:r>
          </a:p>
          <a:p>
            <a:pPr lvl="2"/>
            <a:r>
              <a:rPr lang="en-US" sz="1400" b="1" dirty="0" smtClean="0"/>
              <a:t>	Commit</a:t>
            </a:r>
          </a:p>
          <a:p>
            <a:r>
              <a:rPr lang="en-US" sz="1400" b="1" dirty="0" smtClean="0"/>
              <a:t>		output(“reservation completed”)</a:t>
            </a:r>
          </a:p>
          <a:p>
            <a:r>
              <a:rPr lang="en-US" sz="1400" b="1" dirty="0" smtClean="0"/>
              <a:t>	end if</a:t>
            </a:r>
          </a:p>
          <a:p>
            <a:r>
              <a:rPr lang="en-US" sz="1400" b="1" dirty="0" smtClean="0"/>
              <a:t>	end . {Reservation}</a:t>
            </a:r>
          </a:p>
          <a:p>
            <a:endParaRPr lang="en-US" sz="1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152400"/>
          <a:ext cx="8458200" cy="83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828800"/>
            <a:ext cx="9296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 smtClean="0"/>
              <a:t>Begin_transaction</a:t>
            </a:r>
            <a:r>
              <a:rPr lang="en-US" sz="1600" b="1" dirty="0" smtClean="0"/>
              <a:t> </a:t>
            </a:r>
          </a:p>
          <a:p>
            <a:r>
              <a:rPr lang="en-US" sz="1600" b="1" dirty="0" smtClean="0"/>
              <a:t>Reservation</a:t>
            </a:r>
          </a:p>
          <a:p>
            <a:r>
              <a:rPr lang="en-US" sz="1600" b="1" dirty="0" smtClean="0"/>
              <a:t>	begin</a:t>
            </a:r>
          </a:p>
          <a:p>
            <a:r>
              <a:rPr lang="en-US" sz="1600" b="1" dirty="0" smtClean="0"/>
              <a:t>		input(</a:t>
            </a:r>
            <a:r>
              <a:rPr lang="en-US" sz="1600" b="1" dirty="0" err="1" smtClean="0"/>
              <a:t>flight_no</a:t>
            </a:r>
            <a:r>
              <a:rPr lang="en-US" sz="1600" b="1" dirty="0" smtClean="0"/>
              <a:t>, date, </a:t>
            </a:r>
            <a:r>
              <a:rPr lang="en-US" sz="1600" b="1" dirty="0" err="1" smtClean="0"/>
              <a:t>customer_name</a:t>
            </a:r>
            <a:r>
              <a:rPr lang="en-US" sz="1600" b="1" dirty="0" smtClean="0"/>
              <a:t>);</a:t>
            </a:r>
          </a:p>
          <a:p>
            <a:r>
              <a:rPr lang="en-US" sz="1600" dirty="0" smtClean="0"/>
              <a:t>		temp &lt;- Read(</a:t>
            </a:r>
            <a:r>
              <a:rPr lang="en-US" sz="1600" dirty="0" err="1" smtClean="0"/>
              <a:t>flight_no</a:t>
            </a:r>
            <a:r>
              <a:rPr lang="en-US" sz="1600" dirty="0" smtClean="0"/>
              <a:t>(date).</a:t>
            </a:r>
            <a:r>
              <a:rPr lang="en-US" sz="1600" dirty="0" err="1" smtClean="0"/>
              <a:t>stsold</a:t>
            </a:r>
            <a:r>
              <a:rPr lang="en-US" sz="1600" dirty="0" smtClean="0"/>
              <a:t>);</a:t>
            </a:r>
          </a:p>
          <a:p>
            <a:r>
              <a:rPr lang="en-US" sz="1600" b="1" dirty="0" smtClean="0"/>
              <a:t>		if temp = flight(date).cap then</a:t>
            </a:r>
          </a:p>
          <a:p>
            <a:pPr lvl="1"/>
            <a:r>
              <a:rPr lang="en-US" sz="1600" b="1" dirty="0" smtClean="0"/>
              <a:t>			begin</a:t>
            </a:r>
          </a:p>
          <a:p>
            <a:pPr lvl="1"/>
            <a:r>
              <a:rPr lang="en-US" sz="1600" b="1" dirty="0" smtClean="0"/>
              <a:t>				output(“no free seats”);</a:t>
            </a:r>
          </a:p>
          <a:p>
            <a:pPr lvl="1"/>
            <a:r>
              <a:rPr lang="en-US" sz="1600" b="1" dirty="0" smtClean="0"/>
              <a:t>				Abort</a:t>
            </a:r>
          </a:p>
          <a:p>
            <a:pPr lvl="1"/>
            <a:r>
              <a:rPr lang="en-US" sz="1600" b="1" dirty="0" smtClean="0"/>
              <a:t>			end</a:t>
            </a:r>
          </a:p>
          <a:p>
            <a:pPr lvl="1"/>
            <a:r>
              <a:rPr lang="en-US" sz="1600" b="1" dirty="0" smtClean="0"/>
              <a:t>		else </a:t>
            </a:r>
          </a:p>
          <a:p>
            <a:pPr lvl="1"/>
            <a:r>
              <a:rPr lang="en-US" sz="1600" b="1" dirty="0" smtClean="0"/>
              <a:t>			begin</a:t>
            </a:r>
          </a:p>
          <a:p>
            <a:pPr lvl="6"/>
            <a:r>
              <a:rPr lang="en-US" sz="1600" dirty="0" smtClean="0"/>
              <a:t>Write(flight(date).</a:t>
            </a:r>
            <a:r>
              <a:rPr lang="en-US" sz="1600" dirty="0" err="1" smtClean="0"/>
              <a:t>stsold</a:t>
            </a:r>
            <a:r>
              <a:rPr lang="en-US" sz="1600" dirty="0" smtClean="0"/>
              <a:t>, temp + 1);</a:t>
            </a:r>
          </a:p>
          <a:p>
            <a:pPr lvl="6"/>
            <a:r>
              <a:rPr lang="en-US" sz="1600" dirty="0" smtClean="0"/>
              <a:t>Write(flight(date).</a:t>
            </a:r>
            <a:r>
              <a:rPr lang="en-US" sz="1600" dirty="0" err="1" smtClean="0"/>
              <a:t>cname</a:t>
            </a:r>
            <a:r>
              <a:rPr lang="en-US" sz="1600" dirty="0" smtClean="0"/>
              <a:t>, </a:t>
            </a:r>
            <a:r>
              <a:rPr lang="en-US" sz="1600" dirty="0" err="1" smtClean="0"/>
              <a:t>customer_name</a:t>
            </a:r>
            <a:r>
              <a:rPr lang="en-US" sz="1600" dirty="0" smtClean="0"/>
              <a:t>);</a:t>
            </a:r>
          </a:p>
          <a:p>
            <a:pPr lvl="6"/>
            <a:r>
              <a:rPr lang="en-US" sz="1600" dirty="0" smtClean="0"/>
              <a:t>Write(flight(date).special, </a:t>
            </a:r>
            <a:r>
              <a:rPr lang="en-US" sz="1600" b="1" dirty="0" smtClean="0"/>
              <a:t>null);</a:t>
            </a:r>
          </a:p>
          <a:p>
            <a:pPr lvl="1"/>
            <a:r>
              <a:rPr lang="en-US" sz="1600" b="1" dirty="0" smtClean="0"/>
              <a:t>			Commit;</a:t>
            </a:r>
          </a:p>
          <a:p>
            <a:pPr lvl="1"/>
            <a:r>
              <a:rPr lang="en-US" sz="1600" b="1" dirty="0" smtClean="0"/>
              <a:t>			output(“reservation completed”)</a:t>
            </a:r>
          </a:p>
          <a:p>
            <a:pPr lvl="1"/>
            <a:r>
              <a:rPr lang="en-US" sz="1600" b="1" dirty="0" smtClean="0"/>
              <a:t>		end</a:t>
            </a:r>
          </a:p>
          <a:p>
            <a:r>
              <a:rPr lang="en-US" sz="1600" b="1" dirty="0" smtClean="0"/>
              <a:t>	end</a:t>
            </a:r>
          </a:p>
          <a:p>
            <a:r>
              <a:rPr lang="en-US" sz="1600" b="1" dirty="0" smtClean="0"/>
              <a:t>Reservation</a:t>
            </a:r>
          </a:p>
          <a:p>
            <a:endParaRPr lang="en-US" sz="16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0" y="381000"/>
          <a:ext cx="91440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152400" y="1595021"/>
            <a:ext cx="9296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Atomicity [ALL OR NOTHING]</a:t>
            </a:r>
          </a:p>
          <a:p>
            <a:endParaRPr lang="en-US" sz="20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228600" y="2056686"/>
            <a:ext cx="85344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 Either all or none of the transaction's operations are performed.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 Atomicity requires that if a transaction is interrupted by a failure, its partial     results must be undone.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The activity of preserving the transaction's atomicity in presence of transaction aborts due to input errors, system overloads, or deadlocks is called transaction</a:t>
            </a:r>
          </a:p>
          <a:p>
            <a:r>
              <a:rPr lang="en-US" dirty="0" smtClean="0"/>
              <a:t>recovery.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The activity of ensuring atomicity in the presence of system crashes is called crash recovery.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0" y="381000"/>
          <a:ext cx="91440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152400" y="1595021"/>
            <a:ext cx="9296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Consistency [no violation of integrity constraints ]</a:t>
            </a:r>
          </a:p>
          <a:p>
            <a:endParaRPr lang="en-US" sz="20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228600" y="2056686"/>
            <a:ext cx="853440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A transaction which executes </a:t>
            </a:r>
            <a:r>
              <a:rPr lang="en-US" sz="2800" i="1" dirty="0" smtClean="0"/>
              <a:t>alone against a consistent database leaves it in a consistent state.</a:t>
            </a:r>
          </a:p>
          <a:p>
            <a:endParaRPr lang="en-US" sz="2800" i="1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Transactions do not violate database integrity constraints.</a:t>
            </a:r>
          </a:p>
          <a:p>
            <a:pPr lvl="1">
              <a:buFont typeface="Wingdings" pitchFamily="2" charset="2"/>
              <a:buChar char="Ø"/>
            </a:pPr>
            <a:endParaRPr lang="en-US" dirty="0" smtClean="0"/>
          </a:p>
          <a:p>
            <a:pPr lvl="1"/>
            <a:endParaRPr lang="en-US" sz="54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0" y="381000"/>
          <a:ext cx="91440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152400" y="1595021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/>
              <a:t>Isolation</a:t>
            </a:r>
            <a:endParaRPr lang="en-US" sz="32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228600" y="2056686"/>
            <a:ext cx="85344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3600" b="1" dirty="0" smtClean="0"/>
              <a:t>Serializability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If several transactions are executed concurrently,</a:t>
            </a:r>
          </a:p>
          <a:p>
            <a:r>
              <a:rPr lang="en-US" sz="2800" dirty="0" smtClean="0"/>
              <a:t>the results must be the same as if they were</a:t>
            </a:r>
          </a:p>
          <a:p>
            <a:r>
              <a:rPr lang="en-US" sz="2800" dirty="0" smtClean="0"/>
              <a:t>executed serially in some order.</a:t>
            </a:r>
          </a:p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Incomplete results</a:t>
            </a:r>
          </a:p>
          <a:p>
            <a:pPr>
              <a:buFont typeface="Courier New" pitchFamily="49" charset="0"/>
              <a:buChar char="o"/>
            </a:pPr>
            <a:r>
              <a:rPr lang="en-US" sz="2800" dirty="0" smtClean="0"/>
              <a:t>An incomplete transaction cannot reveal its</a:t>
            </a:r>
          </a:p>
          <a:p>
            <a:r>
              <a:rPr lang="en-US" sz="2800" dirty="0" smtClean="0"/>
              <a:t>results to other transactions before its</a:t>
            </a:r>
          </a:p>
          <a:p>
            <a:r>
              <a:rPr lang="en-US" sz="2800" dirty="0" smtClean="0"/>
              <a:t>commitment.</a:t>
            </a:r>
          </a:p>
          <a:p>
            <a:pPr>
              <a:buFont typeface="Courier New" pitchFamily="49" charset="0"/>
              <a:buChar char="o"/>
            </a:pPr>
            <a:r>
              <a:rPr lang="en-US" sz="2800" dirty="0" smtClean="0"/>
              <a:t>Necessary to avoid cascading aborts.</a:t>
            </a:r>
            <a:endParaRPr lang="en-US" sz="54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105</Template>
  <TotalTime>10016</TotalTime>
  <Words>1168</Words>
  <Application>Microsoft Office PowerPoint</Application>
  <PresentationFormat>On-screen Show (4:3)</PresentationFormat>
  <Paragraphs>225</Paragraphs>
  <Slides>25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105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Company>Mansi n manas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COMMAND CENTER</dc:title>
  <dc:creator>Manish Raj Sapkota</dc:creator>
  <cp:lastModifiedBy>Administrator</cp:lastModifiedBy>
  <cp:revision>1121</cp:revision>
  <dcterms:created xsi:type="dcterms:W3CDTF">2010-02-23T15:59:19Z</dcterms:created>
  <dcterms:modified xsi:type="dcterms:W3CDTF">2015-02-05T10:21:29Z</dcterms:modified>
</cp:coreProperties>
</file>