
<file path=[Content_Types].xml><?xml version="1.0" encoding="utf-8"?>
<Types xmlns="http://schemas.openxmlformats.org/package/2006/content-types">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rawing5.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3.xml" ContentType="application/vnd.openxmlformats-officedocument.presentationml.notesSlide+xml"/>
  <Override PartName="/ppt/diagrams/drawing3.xml" ContentType="application/vnd.ms-office.drawingml.diagramDrawing+xml"/>
  <Default Extension="png" ContentType="image/png"/>
  <Override PartName="/ppt/diagrams/quickStyle5.xml" ContentType="application/vnd.openxmlformats-officedocument.drawingml.diagramStyl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91" r:id="rId2"/>
    <p:sldId id="337" r:id="rId3"/>
    <p:sldId id="303" r:id="rId4"/>
    <p:sldId id="349" r:id="rId5"/>
    <p:sldId id="331" r:id="rId6"/>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8382" autoAdjust="0"/>
    <p:restoredTop sz="61972" autoAdjust="0"/>
  </p:normalViewPr>
  <p:slideViewPr>
    <p:cSldViewPr>
      <p:cViewPr varScale="1">
        <p:scale>
          <a:sx n="69" d="100"/>
          <a:sy n="69" d="100"/>
        </p:scale>
        <p:origin x="-1098"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3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rtl="0"/>
          <a:r>
            <a:rPr lang="en-US" sz="3200" b="1" dirty="0" smtClean="0"/>
            <a:t>Reliability of Distributed DBMS and Recovery</a:t>
          </a:r>
        </a:p>
        <a:p>
          <a:pPr rtl="0"/>
          <a:r>
            <a:rPr lang="en-US" sz="4400" b="1" dirty="0" smtClean="0"/>
            <a:t>Reliability: </a:t>
          </a:r>
          <a:endParaRPr lang="fr-FR" sz="2000" dirty="0"/>
        </a:p>
      </dgm:t>
    </dgm:pt>
    <dgm:pt modelId="{4C2DC0F8-C762-4266-9825-A3207999B2DA}" type="parTrans" cxnId="{756B4344-E464-4B93-B5B0-9C52FE25FE61}">
      <dgm:prSet/>
      <dgm:spPr/>
      <dgm:t>
        <a:bodyPr/>
        <a:lstStyle/>
        <a:p>
          <a:pPr algn="l"/>
          <a:endParaRPr lang="en-US"/>
        </a:p>
      </dgm:t>
    </dgm:pt>
    <dgm:pt modelId="{FDF4BD23-F3A6-4E40-880D-3C54DE812F14}" type="sibTrans" cxnId="{756B4344-E464-4B93-B5B0-9C52FE25FE61}">
      <dgm:prSet/>
      <dgm:spPr/>
      <dgm:t>
        <a:bodyPr/>
        <a:lstStyle/>
        <a:p>
          <a:pPr algn="l"/>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1770" custLinFactNeighborY="-881">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98D7D939-E697-414C-AB76-EC765528CB8F}" type="presOf" srcId="{0C474CCA-A54B-4F6C-ABC0-39A403442DC5}" destId="{255BF070-9280-4562-BD33-BF63283FA564}" srcOrd="0" destOrd="0" presId="urn:microsoft.com/office/officeart/2005/8/layout/vList2"/>
    <dgm:cxn modelId="{D1803FDB-1A82-4A7F-8637-A8408FCCD66A}" type="presOf" srcId="{6A936920-A01C-4E12-820A-6B8C5C740B1A}" destId="{D48BC70F-5E82-4338-A8B0-545F3AD63CD5}" srcOrd="0" destOrd="0" presId="urn:microsoft.com/office/officeart/2005/8/layout/vList2"/>
    <dgm:cxn modelId="{72DB1727-6123-4CA1-9D29-9C173680D0B0}"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Recovery …</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2703" custLinFactNeighborY="45451">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F2306056-8130-4087-B00D-5E71086D3AFF}" type="presOf" srcId="{6A936920-A01C-4E12-820A-6B8C5C740B1A}" destId="{D48BC70F-5E82-4338-A8B0-545F3AD63CD5}" srcOrd="0" destOrd="0" presId="urn:microsoft.com/office/officeart/2005/8/layout/vList2"/>
    <dgm:cxn modelId="{479CCE00-8C4E-404C-B918-01A08E5EB3A8}" type="presOf" srcId="{0C474CCA-A54B-4F6C-ABC0-39A403442DC5}" destId="{255BF070-9280-4562-BD33-BF63283FA564}" srcOrd="0" destOrd="0" presId="urn:microsoft.com/office/officeart/2005/8/layout/vList2"/>
    <dgm:cxn modelId="{619A3A08-5133-42F5-A5EF-A36743FE146E}"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Local Recovery Management.</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2703" custLinFactNeighborY="45451">
        <dgm:presLayoutVars>
          <dgm:chMax val="0"/>
          <dgm:bulletEnabled val="1"/>
        </dgm:presLayoutVars>
      </dgm:prSet>
      <dgm:spPr/>
      <dgm:t>
        <a:bodyPr/>
        <a:lstStyle/>
        <a:p>
          <a:endParaRPr lang="en-US"/>
        </a:p>
      </dgm:t>
    </dgm:pt>
  </dgm:ptLst>
  <dgm:cxnLst>
    <dgm:cxn modelId="{2D2EC664-26DA-4A86-8F7A-0B2226412F94}" type="presOf" srcId="{0C474CCA-A54B-4F6C-ABC0-39A403442DC5}" destId="{255BF070-9280-4562-BD33-BF63283FA564}" srcOrd="0" destOrd="0" presId="urn:microsoft.com/office/officeart/2005/8/layout/vList2"/>
    <dgm:cxn modelId="{3FB6A1FD-3EA2-407F-8AAB-08D1E7B14EC0}" type="presOf" srcId="{6A936920-A01C-4E12-820A-6B8C5C740B1A}" destId="{D48BC70F-5E82-4338-A8B0-545F3AD63CD5}"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133EAEFB-1A8C-4365-B57F-B8164AEA7161}"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Method of LRM</a:t>
          </a:r>
          <a:r>
            <a:rPr lang="en-US" sz="2800" b="1" dirty="0" smtClean="0"/>
            <a:t>(Local Recovery Management)</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2703" custLinFactNeighborY="45451">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1912237B-2B12-4AD5-A94B-651C679A7FA8}" type="presOf" srcId="{6A936920-A01C-4E12-820A-6B8C5C740B1A}" destId="{D48BC70F-5E82-4338-A8B0-545F3AD63CD5}" srcOrd="0" destOrd="0" presId="urn:microsoft.com/office/officeart/2005/8/layout/vList2"/>
    <dgm:cxn modelId="{2A1334C2-3A2C-456B-AF31-7E233714E8AA}" type="presOf" srcId="{0C474CCA-A54B-4F6C-ABC0-39A403442DC5}" destId="{255BF070-9280-4562-BD33-BF63283FA564}" srcOrd="0" destOrd="0" presId="urn:microsoft.com/office/officeart/2005/8/layout/vList2"/>
    <dgm:cxn modelId="{30052DAA-76C9-4B48-8281-8AC89992939A}"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In-Place Update</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2703" custLinFactNeighborY="45451">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7934AE6E-33CA-447D-8BF9-6484A4A09E2E}" type="presOf" srcId="{6A936920-A01C-4E12-820A-6B8C5C740B1A}" destId="{D48BC70F-5E82-4338-A8B0-545F3AD63CD5}" srcOrd="0" destOrd="0" presId="urn:microsoft.com/office/officeart/2005/8/layout/vList2"/>
    <dgm:cxn modelId="{CBC33E36-9A5E-4CEF-ABCC-F686A1827852}" type="presOf" srcId="{0C474CCA-A54B-4F6C-ABC0-39A403442DC5}" destId="{255BF070-9280-4562-BD33-BF63283FA564}" srcOrd="0" destOrd="0" presId="urn:microsoft.com/office/officeart/2005/8/layout/vList2"/>
    <dgm:cxn modelId="{CCD54047-60DA-48CE-B817-44B50E0BFC78}"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610600" cy="137086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Reliability of Distributed DBMS and Recovery</a:t>
          </a:r>
        </a:p>
        <a:p>
          <a:pPr lvl="0" algn="l" defTabSz="1422400" rtl="0">
            <a:lnSpc>
              <a:spcPct val="90000"/>
            </a:lnSpc>
            <a:spcBef>
              <a:spcPct val="0"/>
            </a:spcBef>
            <a:spcAft>
              <a:spcPct val="35000"/>
            </a:spcAft>
          </a:pPr>
          <a:r>
            <a:rPr lang="en-US" sz="4400" b="1" kern="1200" dirty="0" smtClean="0"/>
            <a:t>Reliability: </a:t>
          </a:r>
          <a:endParaRPr lang="fr-FR" sz="2000" kern="1200" dirty="0"/>
        </a:p>
      </dsp:txBody>
      <dsp:txXfrm>
        <a:off x="0" y="0"/>
        <a:ext cx="8610600" cy="137086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598"/>
          <a:ext cx="8458200" cy="837601"/>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Recovery …</a:t>
          </a:r>
          <a:endParaRPr lang="fr-FR" sz="1800" kern="1200" dirty="0"/>
        </a:p>
      </dsp:txBody>
      <dsp:txXfrm>
        <a:off x="0" y="598"/>
        <a:ext cx="8458200" cy="83760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598"/>
          <a:ext cx="8458200" cy="837601"/>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Local Recovery Management.</a:t>
          </a:r>
          <a:endParaRPr lang="fr-FR" sz="1800" kern="1200" dirty="0"/>
        </a:p>
      </dsp:txBody>
      <dsp:txXfrm>
        <a:off x="0" y="598"/>
        <a:ext cx="8458200" cy="837601"/>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598"/>
          <a:ext cx="8458200" cy="837601"/>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Method of LRM</a:t>
          </a:r>
          <a:r>
            <a:rPr lang="en-US" sz="2800" b="1" kern="1200" dirty="0" smtClean="0"/>
            <a:t>(Local Recovery Management)</a:t>
          </a:r>
          <a:endParaRPr lang="fr-FR" sz="1800" kern="1200" dirty="0"/>
        </a:p>
      </dsp:txBody>
      <dsp:txXfrm>
        <a:off x="0" y="598"/>
        <a:ext cx="8458200" cy="837601"/>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598"/>
          <a:ext cx="8458200" cy="837601"/>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In-Place Update</a:t>
          </a:r>
          <a:endParaRPr lang="fr-FR" sz="1800" kern="1200" dirty="0"/>
        </a:p>
      </dsp:txBody>
      <dsp:txXfrm>
        <a:off x="0" y="598"/>
        <a:ext cx="8458200" cy="83760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2B3E17-5256-479E-8C57-9E5D19918FAD}" type="datetimeFigureOut">
              <a:rPr lang="en-US" smtClean="0"/>
              <a:pPr/>
              <a:t>02/11/2015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E589-DD56-4A8C-8D09-242066637F1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8C710359-6466-441B-94C2-54FA7F74C07C}" type="datetimeFigureOut">
              <a:rPr lang="fr-FR"/>
              <a:pPr>
                <a:defRPr/>
              </a:pPr>
              <a:t>11/02/2015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0DDB3CC-B8CA-4554-94E9-3D30BDC7B79E}" type="slidenum">
              <a:rPr lang="fr-FR"/>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A88E00DB-BAB3-46ED-95C6-FC482E99DCB6}" type="datetimeFigureOut">
              <a:rPr lang="fr-FR"/>
              <a:pPr>
                <a:defRPr/>
              </a:pPr>
              <a:t>11/02/2015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6448A07-3BB4-4EE9-865E-88F95D26F004}" type="slidenum">
              <a:rPr lang="fr-FR"/>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A9AF9A01-A37A-4C87-BDA1-292B68C7A8FD}" type="datetimeFigureOut">
              <a:rPr lang="fr-FR"/>
              <a:pPr>
                <a:defRPr/>
              </a:pPr>
              <a:t>11/02/2015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4A929BAF-4716-44FA-B17F-4A81307B21CC}" type="slidenum">
              <a:rPr lang="fr-FR"/>
              <a:pPr>
                <a:defRPr/>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D104E43E-3550-4697-AAF1-5C08D9B41089}" type="datetimeFigureOut">
              <a:rPr lang="fr-FR"/>
              <a:pPr>
                <a:defRPr/>
              </a:pPr>
              <a:t>11/02/2015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963386B8-6907-4855-B369-75D379A906AD}" type="slidenum">
              <a:rPr lang="fr-FR"/>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4EBD06F1-A9A8-4A2A-9008-94D74C65C69A}" type="datetimeFigureOut">
              <a:rPr lang="fr-FR"/>
              <a:pPr>
                <a:defRPr/>
              </a:pPr>
              <a:t>11/02/2015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D1A4545-3BE5-4661-BD1E-394832CF489A}" type="slidenum">
              <a:rPr lang="fr-FR"/>
              <a:pPr>
                <a:defRPr/>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B4FB9830-D862-4301-A662-D253AA597935}" type="datetimeFigureOut">
              <a:rPr lang="fr-FR"/>
              <a:pPr>
                <a:defRPr/>
              </a:pPr>
              <a:t>11/02/2015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B224E1BD-0EF6-443C-954F-624BDB909F51}" type="slidenum">
              <a:rPr lang="fr-FR"/>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8996B1A7-0DB6-401B-AECC-A766C076C599}" type="datetimeFigureOut">
              <a:rPr lang="fr-FR"/>
              <a:pPr>
                <a:defRPr/>
              </a:pPr>
              <a:t>11/02/2015</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2EF8A4FD-B37B-4C1C-AE0D-AEF76BEFBB13}" type="slidenum">
              <a:rPr lang="fr-FR"/>
              <a:pPr>
                <a:defRPr/>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BAD3D5B-FB4F-4A47-8A61-5FE1A87D7FF6}" type="datetimeFigureOut">
              <a:rPr lang="fr-FR"/>
              <a:pPr>
                <a:defRPr/>
              </a:pPr>
              <a:t>11/02/2015</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1652269A-26EE-4B36-B99A-70207D6F38D7}" type="slidenum">
              <a:rPr lang="fr-FR"/>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841F9BFF-52A1-4B10-AAE7-DEC64F95EDE0}" type="datetimeFigureOut">
              <a:rPr lang="fr-FR"/>
              <a:pPr>
                <a:defRPr/>
              </a:pPr>
              <a:t>11/02/2015</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D6396942-A989-4358-B611-D84AFEDEB0E2}" type="slidenum">
              <a:rPr lang="fr-FR"/>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26867F0B-9BB4-47B0-9F54-0FB055CF9CF4}" type="datetimeFigureOut">
              <a:rPr lang="fr-FR"/>
              <a:pPr>
                <a:defRPr/>
              </a:pPr>
              <a:t>11/02/2015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96252E7-EB24-4D58-9D9B-DF16D8C985DA}" type="slidenum">
              <a:rPr lang="fr-FR"/>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FA199678-EB23-4C4A-8652-A9C0E8C90DEB}" type="datetimeFigureOut">
              <a:rPr lang="fr-FR"/>
              <a:pPr>
                <a:defRPr/>
              </a:pPr>
              <a:t>11/02/2015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092C02E-54C6-4590-AD65-DA8265A75F96}" type="slidenum">
              <a:rPr lang="fr-FR"/>
              <a:pPr>
                <a:defRPr/>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3D451A3-6F9D-41B0-B109-C0C1ED53E4BD}" type="datetimeFigureOut">
              <a:rPr lang="fr-FR"/>
              <a:pPr>
                <a:defRPr/>
              </a:pPr>
              <a:t>11/02/2015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B7616DD-1809-4422-AA54-09F99684BE0C}"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jpeg"/><Relationship Id="rId7"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jpeg"/><Relationship Id="rId7" Type="http://schemas.openxmlformats.org/officeDocument/2006/relationships/diagramColors" Target="../diagrams/colors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jpeg"/><Relationship Id="rId7" Type="http://schemas.openxmlformats.org/officeDocument/2006/relationships/diagramColors" Target="../diagrams/colors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04800" y="457200"/>
          <a:ext cx="8610600" cy="1371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304800" y="2057400"/>
            <a:ext cx="8686800" cy="707886"/>
          </a:xfrm>
          <a:prstGeom prst="rect">
            <a:avLst/>
          </a:prstGeom>
        </p:spPr>
        <p:txBody>
          <a:bodyPr wrap="square">
            <a:spAutoFit/>
          </a:bodyPr>
          <a:lstStyle/>
          <a:p>
            <a:pPr>
              <a:buFont typeface="Wingdings" pitchFamily="2" charset="2"/>
              <a:buChar char="q"/>
            </a:pPr>
            <a:r>
              <a:rPr lang="en-US" sz="2000" dirty="0" smtClean="0"/>
              <a:t> A reliable DDBMS is one that can continue to process user requests even when the underlying system is unreliable, i.e., failures occurs</a:t>
            </a:r>
            <a:endParaRPr lang="en-US" sz="2000" dirty="0"/>
          </a:p>
        </p:txBody>
      </p:sp>
      <p:sp>
        <p:nvSpPr>
          <p:cNvPr id="8" name="Rectangle 7"/>
          <p:cNvSpPr/>
          <p:nvPr/>
        </p:nvSpPr>
        <p:spPr>
          <a:xfrm>
            <a:off x="381000" y="3124200"/>
            <a:ext cx="1563248" cy="523220"/>
          </a:xfrm>
          <a:prstGeom prst="rect">
            <a:avLst/>
          </a:prstGeom>
        </p:spPr>
        <p:txBody>
          <a:bodyPr wrap="none">
            <a:spAutoFit/>
          </a:bodyPr>
          <a:lstStyle/>
          <a:p>
            <a:r>
              <a:rPr lang="en-US" sz="2800" b="1" u="sng" dirty="0" smtClean="0"/>
              <a:t>Failures</a:t>
            </a:r>
            <a:endParaRPr lang="en-US" sz="2800" b="1" u="sng" dirty="0"/>
          </a:p>
        </p:txBody>
      </p:sp>
      <p:sp>
        <p:nvSpPr>
          <p:cNvPr id="10" name="Rectangle 9"/>
          <p:cNvSpPr/>
          <p:nvPr/>
        </p:nvSpPr>
        <p:spPr>
          <a:xfrm>
            <a:off x="381000" y="3810000"/>
            <a:ext cx="8458200" cy="1323439"/>
          </a:xfrm>
          <a:prstGeom prst="rect">
            <a:avLst/>
          </a:prstGeom>
        </p:spPr>
        <p:txBody>
          <a:bodyPr wrap="square">
            <a:spAutoFit/>
          </a:bodyPr>
          <a:lstStyle/>
          <a:p>
            <a:r>
              <a:rPr lang="en-US" sz="2000" dirty="0" smtClean="0"/>
              <a:t>– Transaction failures</a:t>
            </a:r>
          </a:p>
          <a:p>
            <a:r>
              <a:rPr lang="en-US" sz="2000" dirty="0" smtClean="0"/>
              <a:t>– System (site) failures, e.g., system crash, power supply failure</a:t>
            </a:r>
          </a:p>
          <a:p>
            <a:r>
              <a:rPr lang="en-US" sz="2000" dirty="0" smtClean="0"/>
              <a:t>– Media failures, e.g., hard disk failures</a:t>
            </a:r>
          </a:p>
          <a:p>
            <a:r>
              <a:rPr lang="en-US" sz="2000" dirty="0" smtClean="0"/>
              <a:t>– Communication failures, e.g., lost/undeliverable messages</a:t>
            </a:r>
          </a:p>
        </p:txBody>
      </p:sp>
      <p:sp>
        <p:nvSpPr>
          <p:cNvPr id="11" name="Rectangle 10"/>
          <p:cNvSpPr/>
          <p:nvPr/>
        </p:nvSpPr>
        <p:spPr>
          <a:xfrm>
            <a:off x="304800" y="5867400"/>
            <a:ext cx="8610600" cy="646331"/>
          </a:xfrm>
          <a:prstGeom prst="rect">
            <a:avLst/>
          </a:prstGeom>
        </p:spPr>
        <p:txBody>
          <a:bodyPr wrap="square">
            <a:spAutoFit/>
          </a:bodyPr>
          <a:lstStyle/>
          <a:p>
            <a:pPr>
              <a:buFont typeface="Wingdings" pitchFamily="2" charset="2"/>
              <a:buChar char="q"/>
            </a:pPr>
            <a:r>
              <a:rPr lang="en-US" dirty="0" smtClean="0"/>
              <a:t>  Reliability is closely related to the problem of how to maintain the atomicity and</a:t>
            </a:r>
          </a:p>
          <a:p>
            <a:r>
              <a:rPr lang="en-US" dirty="0" smtClean="0"/>
              <a:t>     Durability properties of transactions</a:t>
            </a:r>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04800" y="457200"/>
          <a:ext cx="8458200" cy="838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2362200"/>
            <a:ext cx="8686800" cy="3785652"/>
          </a:xfrm>
          <a:prstGeom prst="rect">
            <a:avLst/>
          </a:prstGeom>
        </p:spPr>
        <p:txBody>
          <a:bodyPr wrap="square">
            <a:spAutoFit/>
          </a:bodyPr>
          <a:lstStyle/>
          <a:p>
            <a:pPr>
              <a:buFont typeface="Wingdings" pitchFamily="2" charset="2"/>
              <a:buChar char="q"/>
            </a:pPr>
            <a:r>
              <a:rPr lang="en-US" sz="2000" dirty="0" smtClean="0"/>
              <a:t> Recovery system : Ensures atomicity and durability of transactions in the</a:t>
            </a:r>
          </a:p>
          <a:p>
            <a:r>
              <a:rPr lang="en-US" sz="2000" dirty="0" smtClean="0"/>
              <a:t>     presence of failures (and concurrent transactions)</a:t>
            </a:r>
          </a:p>
          <a:p>
            <a:endParaRPr lang="en-US" sz="2000" dirty="0" smtClean="0"/>
          </a:p>
          <a:p>
            <a:r>
              <a:rPr lang="en-US" sz="2000" b="1" dirty="0" smtClean="0"/>
              <a:t>Recovery algorithms have two parts :</a:t>
            </a:r>
          </a:p>
          <a:p>
            <a:r>
              <a:rPr lang="en-US" sz="2000" dirty="0" smtClean="0"/>
              <a:t> 1. Actions taken during normal transaction processing to ensure enough </a:t>
            </a:r>
          </a:p>
          <a:p>
            <a:r>
              <a:rPr lang="en-US" sz="2000" dirty="0" smtClean="0"/>
              <a:t>     information exists to recover from failures.</a:t>
            </a:r>
          </a:p>
          <a:p>
            <a:r>
              <a:rPr lang="en-US" sz="2000" dirty="0" smtClean="0"/>
              <a:t> 2. Actions taken after a failure to recover the DB contents to a</a:t>
            </a:r>
          </a:p>
          <a:p>
            <a:r>
              <a:rPr lang="en-US" sz="2000" dirty="0" smtClean="0"/>
              <a:t>     state that ensures atomicity, consistency and durability.</a:t>
            </a:r>
          </a:p>
          <a:p>
            <a:endParaRPr lang="en-US" sz="2000" dirty="0" smtClean="0"/>
          </a:p>
          <a:p>
            <a:endParaRPr lang="en-US" sz="2000" dirty="0" smtClean="0"/>
          </a:p>
          <a:p>
            <a:endParaRPr lang="en-US" sz="2000" dirty="0" smtClean="0"/>
          </a:p>
          <a:p>
            <a:endParaRPr lang="en-US" sz="2000"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152400"/>
          <a:ext cx="8458200" cy="838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0" y="1828800"/>
            <a:ext cx="9525000" cy="4647426"/>
          </a:xfrm>
          <a:prstGeom prst="rect">
            <a:avLst/>
          </a:prstGeom>
        </p:spPr>
        <p:txBody>
          <a:bodyPr wrap="square">
            <a:spAutoFit/>
          </a:bodyPr>
          <a:lstStyle/>
          <a:p>
            <a:r>
              <a:rPr lang="en-US" sz="2000" dirty="0" smtClean="0"/>
              <a:t>The local recovery manager (LRM) maintains the atomicity and durability properties of local transactions at each site.</a:t>
            </a:r>
          </a:p>
          <a:p>
            <a:endParaRPr lang="en-US" sz="2000" dirty="0" smtClean="0"/>
          </a:p>
          <a:p>
            <a:r>
              <a:rPr lang="en-US" sz="2800" b="1" u="sng" dirty="0" smtClean="0"/>
              <a:t>Architecture</a:t>
            </a:r>
          </a:p>
          <a:p>
            <a:r>
              <a:rPr lang="en-US" sz="2400" dirty="0" smtClean="0"/>
              <a:t>– </a:t>
            </a:r>
            <a:r>
              <a:rPr lang="en-US" sz="2400" b="1" dirty="0" smtClean="0"/>
              <a:t>Volatile Storage</a:t>
            </a:r>
            <a:r>
              <a:rPr lang="en-US" sz="2400" dirty="0" smtClean="0"/>
              <a:t>:</a:t>
            </a:r>
            <a:r>
              <a:rPr lang="en-US" sz="2800" dirty="0" smtClean="0"/>
              <a:t> </a:t>
            </a:r>
            <a:r>
              <a:rPr lang="en-US" sz="2000" dirty="0" smtClean="0"/>
              <a:t>The main memory of the computer system (RAM).</a:t>
            </a:r>
          </a:p>
          <a:p>
            <a:pPr algn="just"/>
            <a:r>
              <a:rPr lang="en-US" sz="2400" b="1" dirty="0" smtClean="0"/>
              <a:t>– Stable Storage:</a:t>
            </a:r>
            <a:r>
              <a:rPr lang="en-US" sz="2800" b="1" dirty="0" smtClean="0"/>
              <a:t>  </a:t>
            </a:r>
            <a:r>
              <a:rPr lang="en-US" dirty="0" smtClean="0"/>
              <a:t>A storage that “never” looses its contents.</a:t>
            </a:r>
          </a:p>
          <a:p>
            <a:pPr algn="just"/>
            <a:r>
              <a:rPr lang="en-US" dirty="0" smtClean="0"/>
              <a:t>In reality this can only be approximated by a combination of hardware (non-volatile storage) and software (stable-write, stable-read, clean-up) components.</a:t>
            </a:r>
          </a:p>
          <a:p>
            <a:endParaRPr lang="en-US" sz="2800" dirty="0" smtClean="0"/>
          </a:p>
          <a:p>
            <a:endParaRPr lang="en-US" sz="2800" b="1" dirty="0" smtClean="0"/>
          </a:p>
          <a:p>
            <a:endParaRPr lang="en-US" sz="2800" dirty="0" smtClean="0"/>
          </a:p>
          <a:p>
            <a:endParaRPr lang="en-US" sz="2800" b="1" u="sng" dirty="0" smtClean="0"/>
          </a:p>
        </p:txBody>
      </p:sp>
      <p:pic>
        <p:nvPicPr>
          <p:cNvPr id="8" name="Picture 7"/>
          <p:cNvPicPr/>
          <p:nvPr/>
        </p:nvPicPr>
        <p:blipFill>
          <a:blip r:embed="rId9" cstate="print"/>
          <a:srcRect l="31200" t="52500" r="34000" b="18636"/>
          <a:stretch>
            <a:fillRect/>
          </a:stretch>
        </p:blipFill>
        <p:spPr bwMode="auto">
          <a:xfrm>
            <a:off x="838200" y="4648200"/>
            <a:ext cx="7620000" cy="2209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152400"/>
          <a:ext cx="8458200" cy="838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0" y="1828800"/>
            <a:ext cx="9525000" cy="5078313"/>
          </a:xfrm>
          <a:prstGeom prst="rect">
            <a:avLst/>
          </a:prstGeom>
        </p:spPr>
        <p:txBody>
          <a:bodyPr wrap="square">
            <a:spAutoFit/>
          </a:bodyPr>
          <a:lstStyle/>
          <a:p>
            <a:r>
              <a:rPr lang="en-US" sz="2000" dirty="0" smtClean="0"/>
              <a:t>There are two ways of dealing with LRM (Local Recovery Management).</a:t>
            </a:r>
            <a:endParaRPr lang="en-US" sz="2800" b="1" u="sng" dirty="0" smtClean="0"/>
          </a:p>
          <a:p>
            <a:r>
              <a:rPr lang="en-US" sz="2400" dirty="0" smtClean="0"/>
              <a:t>– </a:t>
            </a:r>
            <a:r>
              <a:rPr lang="en-US" sz="2400" b="1" dirty="0" smtClean="0"/>
              <a:t>In Place Update</a:t>
            </a:r>
            <a:r>
              <a:rPr lang="en-US" sz="2400" dirty="0" smtClean="0"/>
              <a:t>:</a:t>
            </a:r>
          </a:p>
          <a:p>
            <a:pPr>
              <a:buFont typeface="Wingdings" pitchFamily="2" charset="2"/>
              <a:buChar char="q"/>
            </a:pPr>
            <a:r>
              <a:rPr lang="en-US" sz="2000" dirty="0" smtClean="0"/>
              <a:t>Physically changes the value of the data item in the stable database</a:t>
            </a:r>
          </a:p>
          <a:p>
            <a:pPr>
              <a:buFont typeface="Wingdings" pitchFamily="2" charset="2"/>
              <a:buChar char="q"/>
            </a:pPr>
            <a:r>
              <a:rPr lang="en-US" sz="2000" dirty="0" smtClean="0"/>
              <a:t>As a result, previous values are lost</a:t>
            </a:r>
          </a:p>
          <a:p>
            <a:pPr>
              <a:buFont typeface="Wingdings" pitchFamily="2" charset="2"/>
              <a:buChar char="q"/>
            </a:pPr>
            <a:r>
              <a:rPr lang="en-US" sz="2000" dirty="0" smtClean="0"/>
              <a:t>Mostly used in databases</a:t>
            </a:r>
          </a:p>
          <a:p>
            <a:endParaRPr lang="en-US" sz="2400" b="1" dirty="0" smtClean="0"/>
          </a:p>
          <a:p>
            <a:r>
              <a:rPr lang="en-US" sz="2400" b="1" dirty="0" smtClean="0"/>
              <a:t>– Out of Place Update :</a:t>
            </a:r>
          </a:p>
          <a:p>
            <a:pPr>
              <a:buFont typeface="Wingdings" pitchFamily="2" charset="2"/>
              <a:buChar char="q"/>
            </a:pPr>
            <a:r>
              <a:rPr lang="en-US" sz="2000" dirty="0" smtClean="0"/>
              <a:t>The new value(s) of updated data item(s) are stored separately from the old</a:t>
            </a:r>
          </a:p>
          <a:p>
            <a:r>
              <a:rPr lang="en-US" sz="2000" dirty="0" smtClean="0"/>
              <a:t>value(s)</a:t>
            </a:r>
          </a:p>
          <a:p>
            <a:pPr>
              <a:buFont typeface="Wingdings" pitchFamily="2" charset="2"/>
              <a:buChar char="q"/>
            </a:pPr>
            <a:r>
              <a:rPr lang="en-US" sz="2000" dirty="0" smtClean="0"/>
              <a:t>Periodically, the updated values have to be integrated into the stable DB</a:t>
            </a:r>
            <a:endParaRPr lang="en-US" sz="2800" dirty="0" smtClean="0"/>
          </a:p>
          <a:p>
            <a:endParaRPr lang="en-US" sz="2800" dirty="0" smtClean="0"/>
          </a:p>
          <a:p>
            <a:endParaRPr lang="en-US" sz="2800" b="1" dirty="0" smtClean="0"/>
          </a:p>
          <a:p>
            <a:endParaRPr lang="en-US" sz="2800" dirty="0" smtClean="0"/>
          </a:p>
          <a:p>
            <a:endParaRPr lang="en-US" sz="2800" b="1" u="sng" dirty="0"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152400"/>
          <a:ext cx="8458200" cy="838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228600" y="1981200"/>
            <a:ext cx="8686800" cy="1908215"/>
          </a:xfrm>
          <a:prstGeom prst="rect">
            <a:avLst/>
          </a:prstGeom>
        </p:spPr>
        <p:txBody>
          <a:bodyPr wrap="square">
            <a:spAutoFit/>
          </a:bodyPr>
          <a:lstStyle/>
          <a:p>
            <a:pPr algn="just">
              <a:buFont typeface="Wingdings" pitchFamily="2" charset="2"/>
              <a:buChar char="q"/>
            </a:pPr>
            <a:r>
              <a:rPr lang="en-US" dirty="0" smtClean="0"/>
              <a:t> </a:t>
            </a:r>
            <a:r>
              <a:rPr lang="en-US" sz="2000" dirty="0" smtClean="0"/>
              <a:t>Since in-place updates cause previous values of the affected data items to be lost, it is necessary to keep enough information about the DB updates in order to allow recovery in the case of failures.</a:t>
            </a:r>
          </a:p>
          <a:p>
            <a:pPr>
              <a:buFont typeface="Wingdings" pitchFamily="2" charset="2"/>
              <a:buChar char="q"/>
            </a:pPr>
            <a:r>
              <a:rPr lang="en-US" sz="2000" dirty="0" smtClean="0"/>
              <a:t>Thus, every action of a transaction must not only perform the action, but must also write a log record to an append-only log file.</a:t>
            </a:r>
          </a:p>
          <a:p>
            <a:pPr algn="just">
              <a:buFont typeface="Wingdings" pitchFamily="2" charset="2"/>
              <a:buChar char="q"/>
            </a:pPr>
            <a:endParaRPr lang="en-US" dirty="0"/>
          </a:p>
        </p:txBody>
      </p:sp>
      <p:pic>
        <p:nvPicPr>
          <p:cNvPr id="8" name="Picture 7"/>
          <p:cNvPicPr/>
          <p:nvPr/>
        </p:nvPicPr>
        <p:blipFill>
          <a:blip r:embed="rId9" cstate="print"/>
          <a:srcRect l="26923" t="55234" r="29968" b="9354"/>
          <a:stretch>
            <a:fillRect/>
          </a:stretch>
        </p:blipFill>
        <p:spPr bwMode="auto">
          <a:xfrm>
            <a:off x="457200" y="3733800"/>
            <a:ext cx="8229600" cy="2895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0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105</Template>
  <TotalTime>10224</TotalTime>
  <Words>399</Words>
  <Application>Microsoft Office PowerPoint</Application>
  <PresentationFormat>On-screen Show (4:3)</PresentationFormat>
  <Paragraphs>51</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105</vt:lpstr>
      <vt:lpstr>Slide 1</vt:lpstr>
      <vt:lpstr>Slide 2</vt:lpstr>
      <vt:lpstr>Slide 3</vt:lpstr>
      <vt:lpstr>Slide 4</vt:lpstr>
      <vt:lpstr>Slide 5</vt:lpstr>
    </vt:vector>
  </TitlesOfParts>
  <Company>Mansi n manas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COMMAND CENTER</dc:title>
  <dc:creator>Manish Raj Sapkota</dc:creator>
  <cp:lastModifiedBy>Administrator</cp:lastModifiedBy>
  <cp:revision>1162</cp:revision>
  <dcterms:created xsi:type="dcterms:W3CDTF">2010-02-23T15:59:19Z</dcterms:created>
  <dcterms:modified xsi:type="dcterms:W3CDTF">2015-02-11T09:46:21Z</dcterms:modified>
</cp:coreProperties>
</file>